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  <p:sldMasterId id="2147483666" r:id="rId6"/>
    <p:sldMasterId id="2147483672" r:id="rId7"/>
    <p:sldMasterId id="2147483681" r:id="rId8"/>
  </p:sldMasterIdLst>
  <p:notesMasterIdLst>
    <p:notesMasterId r:id="rId28"/>
  </p:notesMasterIdLst>
  <p:handoutMasterIdLst>
    <p:handoutMasterId r:id="rId29"/>
  </p:handoutMasterIdLst>
  <p:sldIdLst>
    <p:sldId id="284" r:id="rId9"/>
    <p:sldId id="286" r:id="rId10"/>
    <p:sldId id="280" r:id="rId11"/>
    <p:sldId id="416" r:id="rId12"/>
    <p:sldId id="417" r:id="rId13"/>
    <p:sldId id="418" r:id="rId14"/>
    <p:sldId id="419" r:id="rId15"/>
    <p:sldId id="420" r:id="rId16"/>
    <p:sldId id="422" r:id="rId17"/>
    <p:sldId id="423" r:id="rId18"/>
    <p:sldId id="427" r:id="rId19"/>
    <p:sldId id="424" r:id="rId20"/>
    <p:sldId id="425" r:id="rId21"/>
    <p:sldId id="426" r:id="rId22"/>
    <p:sldId id="428" r:id="rId23"/>
    <p:sldId id="291" r:id="rId24"/>
    <p:sldId id="429" r:id="rId25"/>
    <p:sldId id="430" r:id="rId26"/>
    <p:sldId id="58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79F"/>
    <a:srgbClr val="0066FF"/>
    <a:srgbClr val="0023B6"/>
    <a:srgbClr val="250FA7"/>
    <a:srgbClr val="017DB4"/>
    <a:srgbClr val="4303E3"/>
    <a:srgbClr val="003A5D"/>
    <a:srgbClr val="F89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1" autoAdjust="0"/>
    <p:restoredTop sz="86410" autoAdjust="0"/>
  </p:normalViewPr>
  <p:slideViewPr>
    <p:cSldViewPr snapToGrid="0" snapToObjects="1">
      <p:cViewPr varScale="1">
        <p:scale>
          <a:sx n="47" d="100"/>
          <a:sy n="47" d="100"/>
        </p:scale>
        <p:origin x="60" y="168"/>
      </p:cViewPr>
      <p:guideLst/>
    </p:cSldViewPr>
  </p:slideViewPr>
  <p:outlineViewPr>
    <p:cViewPr>
      <p:scale>
        <a:sx n="33" d="100"/>
        <a:sy n="33" d="100"/>
      </p:scale>
      <p:origin x="0" y="-1593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75B812-B55C-F963-0424-D66790B345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4C994-23A5-6DC3-722C-4FE3E5EE21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741E7-6599-410D-ACEB-6E45887D8C6A}" type="datetimeFigureOut">
              <a:rPr lang="en-US" smtClean="0"/>
              <a:t>8/24/2023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7FEED-A9E0-77DB-08F1-2E9042512C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3B5FD-EB69-CE14-53AF-6F1814E6C8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2DBBE-78A7-4229-8B03-BD4C2BA333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1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38B04-4D7D-6148-8C3F-37CE9408ACEF}" type="datetimeFigureOut">
              <a:rPr lang="en-US" smtClean="0"/>
              <a:t>8/24/2023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BEBA1-951B-0F4A-95D0-9F1CC3ADD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772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553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546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180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139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94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097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65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450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386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274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16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Subhead,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50CE01-9624-9ABA-B519-84D327039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625017"/>
            <a:ext cx="9500616" cy="80068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0DADA2D-BB08-86BF-F372-70E73FD5314D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139696" y="4563266"/>
            <a:ext cx="9144000" cy="6213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F7139D6-B18D-E36D-DDD4-107506171A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8" y="0"/>
            <a:ext cx="1218409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742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, Column Pic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679053" y="0"/>
            <a:ext cx="35285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679052" y="0"/>
            <a:ext cx="3528524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F89955-EA06-A439-4ED6-50B5345B5BCF}"/>
              </a:ext>
            </a:extLst>
          </p:cNvPr>
          <p:cNvSpPr/>
          <p:nvPr userDrawn="1"/>
        </p:nvSpPr>
        <p:spPr>
          <a:xfrm>
            <a:off x="8077926" y="6003235"/>
            <a:ext cx="588600" cy="6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6296E4-8554-9DD1-67FF-F9156E81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2" y="234197"/>
            <a:ext cx="763583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248637C-2E8E-6AD1-F5EF-0B8BF1C69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3" y="1375495"/>
            <a:ext cx="7635835" cy="498085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2248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CDAD6A-1654-3246-83A7-878675A35BF5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A89BF-7CAD-E749-A249-A8820CF5CA56}"/>
              </a:ext>
            </a:extLst>
          </p:cNvPr>
          <p:cNvSpPr/>
          <p:nvPr userDrawn="1"/>
        </p:nvSpPr>
        <p:spPr>
          <a:xfrm>
            <a:off x="0" y="1378891"/>
            <a:ext cx="9992299" cy="26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553387A-DC65-F34E-BAA5-3CC586A2829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47585" y="1378891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9F91E-B22C-72F2-B991-2BB327C4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3999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6619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79FB-E96D-68F6-A87E-DCAD4EDF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84" y="4945438"/>
            <a:ext cx="10515600" cy="906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89C146-4176-EED3-6D58-289E92DD3F55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481084" y="364738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34374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445117" y="2092409"/>
            <a:ext cx="426637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445117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480514" y="2154158"/>
            <a:ext cx="4266370" cy="4345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465411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340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2CC0-3E64-84E0-A8A2-43950855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69227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A8EDBFB4-456D-B779-C7E2-03B4C50065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71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354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A82FE47-5023-BE9C-DC0C-2132CFD2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CB09F8-023D-DCAB-CED1-55F2499F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92729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aption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901214" y="0"/>
            <a:ext cx="2477985" cy="1403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80073" y="0"/>
            <a:ext cx="1911927" cy="3408218"/>
          </a:xfrm>
          <a:prstGeom prst="rect">
            <a:avLst/>
          </a:prstGeom>
          <a:solidFill>
            <a:srgbClr val="017D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901215" y="508000"/>
            <a:ext cx="2743200" cy="5047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9633E8B-B27E-9777-C911-951974A3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40457"/>
            <a:ext cx="741684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1A9533D-017E-BC60-E5FC-04D2B4DF5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7416839" cy="5076190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82876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Pictur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73458"/>
            <a:ext cx="3750590" cy="4184542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6BBFB6E-EA6C-5CE1-7495-E893768C01B8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307394" y="1783879"/>
            <a:ext cx="3135801" cy="41845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4E52E51-9882-7933-0B7C-2BC755177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270109"/>
            <a:ext cx="953852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4751A4D-B120-2A8D-91AB-E561FED70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6004" y="1280160"/>
            <a:ext cx="7416839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180904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, Column Pic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679053" y="0"/>
            <a:ext cx="35285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679052" y="0"/>
            <a:ext cx="3528524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F89955-EA06-A439-4ED6-50B5345B5BCF}"/>
              </a:ext>
            </a:extLst>
          </p:cNvPr>
          <p:cNvSpPr/>
          <p:nvPr userDrawn="1"/>
        </p:nvSpPr>
        <p:spPr>
          <a:xfrm>
            <a:off x="8077926" y="6003235"/>
            <a:ext cx="588600" cy="6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6296E4-8554-9DD1-67FF-F9156E81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2" y="234197"/>
            <a:ext cx="763583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248637C-2E8E-6AD1-F5EF-0B8BF1C69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3" y="1375495"/>
            <a:ext cx="7635835" cy="498085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8683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5210E393-07D0-AD9B-4693-5C58245AA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831336"/>
            <a:ext cx="9500616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7E4D7546-BD7C-D58C-859B-FC18E2ECE8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8" y="0"/>
            <a:ext cx="1218409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147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CDAD6A-1654-3246-83A7-878675A35BF5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A89BF-7CAD-E749-A249-A8820CF5CA56}"/>
              </a:ext>
            </a:extLst>
          </p:cNvPr>
          <p:cNvSpPr/>
          <p:nvPr userDrawn="1"/>
        </p:nvSpPr>
        <p:spPr>
          <a:xfrm>
            <a:off x="0" y="1378891"/>
            <a:ext cx="9992299" cy="26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553387A-DC65-F34E-BAA5-3CC586A2829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47585" y="1378891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9F91E-B22C-72F2-B991-2BB327C4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3999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4060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79FB-E96D-68F6-A87E-DCAD4EDF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84" y="4945438"/>
            <a:ext cx="10515600" cy="906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89C146-4176-EED3-6D58-289E92DD3F55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481084" y="364738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708741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445117" y="2092409"/>
            <a:ext cx="426637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445117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480514" y="2154158"/>
            <a:ext cx="4266370" cy="4345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465411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53759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, Subhead,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50CE01-9624-9ABA-B519-84D327039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625017"/>
            <a:ext cx="9500616" cy="80068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0DADA2D-BB08-86BF-F372-70E73FD5314D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139696" y="4563266"/>
            <a:ext cx="9144000" cy="6213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F7139D6-B18D-E36D-DDD4-107506171A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8" y="0"/>
            <a:ext cx="1218409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09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2CC0-3E64-84E0-A8A2-43950855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69227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A8EDBFB4-456D-B779-C7E2-03B4C50065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5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Subhead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FDC90C48-F3D4-526A-CADA-C68070E99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625017"/>
            <a:ext cx="9500616" cy="80068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75BD5A5-A76A-06C6-8CF6-36B4B08E5BBD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139696" y="4563266"/>
            <a:ext cx="9144000" cy="6213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A3B907B9-C9BB-34FC-DF6C-06198528CA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2B7804B2-9FF8-CCC9-6DA7-9871FA9885D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B24A2F4B-4C75-19AC-3B5E-23067198823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23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831336"/>
            <a:ext cx="9500616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4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Slid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F48B-FA81-CBA2-FE03-3C578A5D9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40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05DBC-3841-0688-924E-7A595357856A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1758696" y="3644231"/>
            <a:ext cx="9595104" cy="6213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732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651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A82FE47-5023-BE9C-DC0C-2132CFD2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CB09F8-023D-DCAB-CED1-55F2499F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7352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aption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901214" y="0"/>
            <a:ext cx="2477985" cy="1403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80073" y="0"/>
            <a:ext cx="1911927" cy="3408218"/>
          </a:xfrm>
          <a:prstGeom prst="rect">
            <a:avLst/>
          </a:prstGeom>
          <a:solidFill>
            <a:srgbClr val="017D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901215" y="508000"/>
            <a:ext cx="2743200" cy="5047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9633E8B-B27E-9777-C911-951974A3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40457"/>
            <a:ext cx="741684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1A9533D-017E-BC60-E5FC-04D2B4DF5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7416839" cy="5076190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704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Pictur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73458"/>
            <a:ext cx="3750590" cy="4184542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6BBFB6E-EA6C-5CE1-7495-E893768C01B8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307394" y="1783879"/>
            <a:ext cx="3135801" cy="41845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4E52E51-9882-7933-0B7C-2BC755177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270109"/>
            <a:ext cx="953852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4751A4D-B120-2A8D-91AB-E561FED70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6004" y="1280160"/>
            <a:ext cx="7416839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6543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9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DE2358F0-A308-A8CF-97AA-08B7A83BD00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6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7" r:id="rId3"/>
    <p:sldLayoutId id="2147483678" r:id="rId4"/>
    <p:sldLayoutId id="214748367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FF47DA04-179C-4548-803A-773E6AED009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0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5" r:id="rId4"/>
    <p:sldLayoutId id="2147483676" r:id="rId5"/>
    <p:sldLayoutId id="2147483670" r:id="rId6"/>
    <p:sldLayoutId id="2147483680" r:id="rId7"/>
    <p:sldLayoutId id="214748367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55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FF47DA04-179C-4548-803A-773E6AED009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8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ms.gov/Outreach-and-Education/Medicare-Learning-Network-MLN/MLNProducts/Downloads/Items-and-Services-Not-Covered-Under-Medicare-Booklet-ICN906765.pdf" TargetMode="External"/><Relationship Id="rId3" Type="http://schemas.openxmlformats.org/officeDocument/2006/relationships/hyperlink" Target="https://www.cms.gov/medicare/coordination-of-benefits-and-recovery/coordination-of-benefits-and-recovery-overview/medicare-secondary-payer/medicare-secondary-payer" TargetMode="External"/><Relationship Id="rId7" Type="http://schemas.openxmlformats.org/officeDocument/2006/relationships/hyperlink" Target="https://www.cms.gov/Medicare/Medicare-Fee-for-Service-Payment/HomeHealthPPS" TargetMode="External"/><Relationship Id="rId2" Type="http://schemas.openxmlformats.org/officeDocument/2006/relationships/hyperlink" Target="https://www.cms.gov/medicare/medicare-contracting/medicare-administrative-contractors/who-are-the-macs#DMEMacs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cms.gov/Regulations-and-Guidance/Guidance/Manuals/Downloads/clm104c11.pdf" TargetMode="External"/><Relationship Id="rId5" Type="http://schemas.openxmlformats.org/officeDocument/2006/relationships/hyperlink" Target="https://www.cms.gov/regulations-and-guidance/guidance/manuals/downloads/clm104c06.pdf" TargetMode="External"/><Relationship Id="rId4" Type="http://schemas.openxmlformats.org/officeDocument/2006/relationships/hyperlink" Target="https://www.cms.gov/medicare/medicare-fee-for-service-payment/snfpps/consolidatedbillin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lmettogba.com/palmetto/rr.nsf" TargetMode="External"/><Relationship Id="rId2" Type="http://schemas.openxmlformats.org/officeDocument/2006/relationships/hyperlink" Target="https://www.ssa.gov/OP_Home/ssact/title18/1862.htm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medicare.gov/basics/get-started-with-medicare" TargetMode="External"/><Relationship Id="rId4" Type="http://schemas.openxmlformats.org/officeDocument/2006/relationships/hyperlink" Target="https://www.wpsgha.com/wps/portal/mac/site/training/guides-and-resources/new-to-medicare-train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msmacfedramp.gov1.qualtrics.com/jfe/form/SV_8qQ1Igmkc0UPfMN?Title=Encore%3A%20Billing%20a%20Provider%20Instead%20of%20Medicare&amp;Presenter=Aileen%20Sigler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wps.gha.education@wpsic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.gov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outreach-and-education/medicare-learning-network-mln/mlnproducts/downloads/items-and-services-not-covered-under-medicare-booklet-icn906765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829FA24-26D4-F68A-5BF3-9E3369B95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Billing a Provider Instead of Medicare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81F62AD-8C78-4FF4-3C6C-3156FCEA1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13DBC43A-9066-546D-7B91-4DE5BAB03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040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6CF9D-EDB1-A7FD-8E79-F925EF8A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in Hospital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75A94-2EC3-5DCD-41C0-BB2D883D44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Admitted as inpatient or receiving outpatient care?</a:t>
            </a:r>
          </a:p>
          <a:p>
            <a:r>
              <a:rPr lang="en-US" dirty="0"/>
              <a:t>1862 (a)(14) describes hospital bundling</a:t>
            </a:r>
          </a:p>
          <a:p>
            <a:pPr lvl="1"/>
            <a:r>
              <a:rPr lang="en-US" dirty="0"/>
              <a:t>No payment made for items or services furnished to a patient of a hospital or critical access hospital (CAH) by an entity other than the hospital or CAH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Except: physician and certain non physician practitioner services</a:t>
            </a:r>
          </a:p>
        </p:txBody>
      </p:sp>
    </p:spTree>
    <p:extLst>
      <p:ext uri="{BB962C8B-B14F-4D97-AF65-F5344CB8AC3E}">
        <p14:creationId xmlns:p14="http://schemas.microsoft.com/office/powerpoint/2010/main" val="1519123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6CF9D-EDB1-A7FD-8E79-F925EF8A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Hospitals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75A94-2EC3-5DCD-41C0-BB2D883D44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Prospective payment system (PPS)</a:t>
            </a:r>
          </a:p>
          <a:p>
            <a:pPr lvl="1"/>
            <a:r>
              <a:rPr lang="en-US" dirty="0"/>
              <a:t>Based on a predetermined, fixed amount and includes all items received during stay</a:t>
            </a:r>
          </a:p>
          <a:p>
            <a:r>
              <a:rPr lang="en-US" dirty="0"/>
              <a:t>Patient needs test or procedure inpatient facility cannot provide</a:t>
            </a:r>
          </a:p>
          <a:p>
            <a:pPr lvl="1"/>
            <a:r>
              <a:rPr lang="en-US" dirty="0"/>
              <a:t>Outpatient facility bills inpatient facility under arrangements</a:t>
            </a:r>
          </a:p>
        </p:txBody>
      </p:sp>
    </p:spTree>
    <p:extLst>
      <p:ext uri="{BB962C8B-B14F-4D97-AF65-F5344CB8AC3E}">
        <p14:creationId xmlns:p14="http://schemas.microsoft.com/office/powerpoint/2010/main" val="1331703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6CF9D-EDB1-A7FD-8E79-F925EF8A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in Skilled Nursing Facility (SNF)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75A94-2EC3-5DCD-41C0-BB2D883D44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Is patient in a Part A stay?</a:t>
            </a:r>
          </a:p>
          <a:p>
            <a:r>
              <a:rPr lang="en-US" dirty="0"/>
              <a:t>SNF PPS and consolidated billing (CB)</a:t>
            </a:r>
          </a:p>
          <a:p>
            <a:pPr lvl="1"/>
            <a:r>
              <a:rPr lang="en-US" dirty="0"/>
              <a:t>SNF responsible for all services, including those performed by outside providers during a covered Part A stay</a:t>
            </a:r>
          </a:p>
          <a:p>
            <a:pPr lvl="2">
              <a:buClr>
                <a:schemeClr val="accent2"/>
              </a:buClr>
            </a:pPr>
            <a:r>
              <a:rPr lang="en-US" sz="2800" dirty="0"/>
              <a:t>Except: those services considered excluded</a:t>
            </a:r>
          </a:p>
          <a:p>
            <a:pPr>
              <a:buClr>
                <a:schemeClr val="accent2"/>
              </a:buClr>
            </a:pPr>
            <a:r>
              <a:rPr lang="en-US" dirty="0"/>
              <a:t>Providers performing services included in CB seek reimbursement from the SNF</a:t>
            </a:r>
          </a:p>
          <a:p>
            <a:pPr>
              <a:buClr>
                <a:schemeClr val="accent2"/>
              </a:buClr>
            </a:pPr>
            <a:r>
              <a:rPr lang="en-US" dirty="0"/>
              <a:t>Physician services not subject to CB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Billed separately to Part B</a:t>
            </a:r>
          </a:p>
        </p:txBody>
      </p:sp>
    </p:spTree>
    <p:extLst>
      <p:ext uri="{BB962C8B-B14F-4D97-AF65-F5344CB8AC3E}">
        <p14:creationId xmlns:p14="http://schemas.microsoft.com/office/powerpoint/2010/main" val="1899893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6CF9D-EDB1-A7FD-8E79-F925EF8A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SNFs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75A94-2EC3-5DCD-41C0-BB2D883D44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Many physician services include both a technical and professional component</a:t>
            </a:r>
          </a:p>
          <a:p>
            <a:pPr lvl="1"/>
            <a:r>
              <a:rPr lang="en-US" dirty="0"/>
              <a:t>Technical component subject to CB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Billed to, and reimbursed by, the SNF</a:t>
            </a:r>
          </a:p>
          <a:p>
            <a:r>
              <a:rPr lang="en-US" dirty="0"/>
              <a:t>Outpatient rehabilitation services are subject to CB</a:t>
            </a:r>
          </a:p>
          <a:p>
            <a:pPr lvl="1"/>
            <a:r>
              <a:rPr lang="en-US" dirty="0"/>
              <a:t>Regardless of being furnished by (or under supervision of) physician or other professional</a:t>
            </a:r>
          </a:p>
        </p:txBody>
      </p:sp>
    </p:spTree>
    <p:extLst>
      <p:ext uri="{BB962C8B-B14F-4D97-AF65-F5344CB8AC3E}">
        <p14:creationId xmlns:p14="http://schemas.microsoft.com/office/powerpoint/2010/main" val="1679512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6CF9D-EDB1-A7FD-8E79-F925EF8A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in Home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75A94-2EC3-5DCD-41C0-BB2D883D44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Balanced Budget Act of 1997 requires consolidated billing of all home health (HH) services</a:t>
            </a:r>
          </a:p>
          <a:p>
            <a:pPr lvl="1"/>
            <a:r>
              <a:rPr lang="en-US" dirty="0"/>
              <a:t>Beneficiary under a HH plan of care a</a:t>
            </a:r>
            <a:r>
              <a:rPr lang="en-US" dirty="0">
                <a:latin typeface="+mn-lt"/>
              </a:rPr>
              <a:t>uthorized by a physician</a:t>
            </a:r>
            <a:endParaRPr lang="en-US" sz="2800" dirty="0">
              <a:latin typeface="+mn-lt"/>
            </a:endParaRPr>
          </a:p>
          <a:p>
            <a:r>
              <a:rPr lang="en-US" dirty="0"/>
              <a:t>Home Health Agencies (HHAs) must bill for all supplies during the 60-day episode</a:t>
            </a:r>
          </a:p>
          <a:p>
            <a:pPr lvl="1"/>
            <a:r>
              <a:rPr lang="en-US" dirty="0"/>
              <a:t>Including those not related to the plan of care</a:t>
            </a:r>
          </a:p>
          <a:p>
            <a:r>
              <a:rPr lang="en-US" dirty="0"/>
              <a:t>Routine and non-routine medical supplies are included in the PPS episode payment</a:t>
            </a:r>
          </a:p>
        </p:txBody>
      </p:sp>
    </p:spTree>
    <p:extLst>
      <p:ext uri="{BB962C8B-B14F-4D97-AF65-F5344CB8AC3E}">
        <p14:creationId xmlns:p14="http://schemas.microsoft.com/office/powerpoint/2010/main" val="1196149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6CF9D-EDB1-A7FD-8E79-F925EF8A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in Hospice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75A94-2EC3-5DCD-41C0-BB2D883D44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Hospice responsible for all services related to patient’s terminal illness</a:t>
            </a:r>
          </a:p>
          <a:p>
            <a:pPr lvl="1"/>
            <a:r>
              <a:rPr lang="en-US" dirty="0"/>
              <a:t>Notate claim if services are unrelated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Modifier GW (1500/837p)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Condition Code 07 (UB-04/837i)</a:t>
            </a:r>
          </a:p>
          <a:p>
            <a:r>
              <a:rPr lang="en-US" dirty="0"/>
              <a:t>Patient enrolled in Medicare Advantage and elects hospice</a:t>
            </a:r>
          </a:p>
          <a:p>
            <a:pPr lvl="1"/>
            <a:r>
              <a:rPr lang="en-US" dirty="0"/>
              <a:t>Bill Traditional Medicare</a:t>
            </a:r>
          </a:p>
        </p:txBody>
      </p:sp>
    </p:spTree>
    <p:extLst>
      <p:ext uri="{BB962C8B-B14F-4D97-AF65-F5344CB8AC3E}">
        <p14:creationId xmlns:p14="http://schemas.microsoft.com/office/powerpoint/2010/main" val="2923073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905BBE-C024-8BDB-E29E-8DD516386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Resources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7DCA1A-8B21-8DFF-97E9-F1778EBA77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sz="2800" dirty="0">
                <a:hlinkClick r:id="rId2"/>
              </a:rPr>
              <a:t>Who are the MACs</a:t>
            </a:r>
            <a:endParaRPr lang="it-IT" sz="2800" dirty="0"/>
          </a:p>
          <a:p>
            <a:r>
              <a:rPr lang="it-IT" sz="2800" dirty="0">
                <a:hlinkClick r:id="rId3"/>
              </a:rPr>
              <a:t>Medicare Secondary Payer</a:t>
            </a:r>
            <a:endParaRPr lang="it-IT" sz="2800" dirty="0"/>
          </a:p>
          <a:p>
            <a:r>
              <a:rPr lang="it-IT" sz="2800" dirty="0">
                <a:hlinkClick r:id="rId4"/>
              </a:rPr>
              <a:t>Consolidated Billing</a:t>
            </a:r>
            <a:endParaRPr lang="it-IT" sz="2800" dirty="0"/>
          </a:p>
          <a:p>
            <a:r>
              <a:rPr lang="en-US" sz="2800" dirty="0"/>
              <a:t>Internet-Only Manual, Publication 100-04, Medicare Claims Processing Manual </a:t>
            </a:r>
          </a:p>
          <a:p>
            <a:pPr lvl="1"/>
            <a:r>
              <a:rPr lang="en-US" sz="2800" dirty="0">
                <a:hlinkClick r:id="rId5"/>
              </a:rPr>
              <a:t>Chapter 6 - SNF Inpatient Part A Billing and SNF Consolidated Billing</a:t>
            </a:r>
            <a:endParaRPr lang="en-US" sz="2800" dirty="0"/>
          </a:p>
          <a:p>
            <a:pPr lvl="1"/>
            <a:r>
              <a:rPr lang="en-US" sz="2800" dirty="0">
                <a:solidFill>
                  <a:prstClr val="black"/>
                </a:solidFill>
                <a:hlinkClick r:id="rId6"/>
              </a:rPr>
              <a:t>Chapter 11 - Processing Hospice Claims</a:t>
            </a:r>
            <a:endParaRPr lang="en-US" sz="2800" dirty="0"/>
          </a:p>
          <a:p>
            <a:r>
              <a:rPr lang="en-US" sz="2800" dirty="0">
                <a:solidFill>
                  <a:prstClr val="black"/>
                </a:solidFill>
                <a:hlinkClick r:id="rId7"/>
              </a:rPr>
              <a:t>Home Health PPS</a:t>
            </a:r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  <a:hlinkClick r:id="rId8"/>
              </a:rPr>
              <a:t>Items &amp; Services Not Covered by Medicare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23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905BBE-C024-8BDB-E29E-8DD516386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Resources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7DCA1A-8B21-8DFF-97E9-F1778EBA77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Social Security Administration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it-IT" sz="2400" dirty="0">
                <a:hlinkClick r:id="rId2"/>
              </a:rPr>
              <a:t>Exclusions from Coverage and Medicare as Secondary Payer</a:t>
            </a:r>
            <a:endParaRPr lang="it-IT" sz="2400" dirty="0"/>
          </a:p>
          <a:p>
            <a:pPr marL="0" lvl="0" indent="0">
              <a:buNone/>
              <a:defRPr/>
            </a:pPr>
            <a:r>
              <a:rPr lang="it-IT" sz="2800" dirty="0">
                <a:solidFill>
                  <a:prstClr val="black"/>
                </a:solidFill>
              </a:rPr>
              <a:t>Palmetto GBA</a:t>
            </a:r>
          </a:p>
          <a:p>
            <a:pPr lvl="0">
              <a:defRPr/>
            </a:pPr>
            <a:r>
              <a:rPr lang="it-IT" sz="2400" dirty="0">
                <a:solidFill>
                  <a:prstClr val="black"/>
                </a:solidFill>
                <a:hlinkClick r:id="rId3"/>
              </a:rPr>
              <a:t>Railroad Retirement Board Specialty MAC</a:t>
            </a:r>
            <a:endParaRPr lang="it-IT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800" dirty="0"/>
              <a:t>WPS Government Health Administrators</a:t>
            </a:r>
          </a:p>
          <a:p>
            <a:r>
              <a:rPr lang="en-US" sz="2400" dirty="0">
                <a:solidFill>
                  <a:srgbClr val="333333"/>
                </a:solidFill>
                <a:hlinkClick r:id="rId4"/>
              </a:rPr>
              <a:t>New to Medicare</a:t>
            </a:r>
            <a:endParaRPr lang="en-US" sz="2400" dirty="0">
              <a:solidFill>
                <a:srgbClr val="333333"/>
              </a:solidFill>
            </a:endParaRPr>
          </a:p>
          <a:p>
            <a:pPr marL="0" lvl="0" indent="0">
              <a:buNone/>
              <a:defRPr/>
            </a:pPr>
            <a:r>
              <a:rPr lang="en-US" sz="2800" dirty="0">
                <a:solidFill>
                  <a:prstClr val="black"/>
                </a:solidFill>
              </a:rPr>
              <a:t>Medicare.gov</a:t>
            </a:r>
          </a:p>
          <a:p>
            <a:pPr lvl="0">
              <a:defRPr/>
            </a:pPr>
            <a:r>
              <a:rPr lang="en-US" sz="2400" dirty="0">
                <a:solidFill>
                  <a:prstClr val="black"/>
                </a:solidFill>
                <a:hlinkClick r:id="rId5"/>
              </a:rPr>
              <a:t>Get Started with Medicare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764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11BC42-EE9A-24AE-680B-4E7CE8ED3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E619BB-D7D7-C1EB-1322-65316FA5F87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147" y="1251284"/>
            <a:ext cx="8871498" cy="5241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Let us know what you think!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Take time to complete the survey now. </a:t>
            </a:r>
          </a:p>
          <a:p>
            <a:r>
              <a:rPr lang="en-US" sz="32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  <a:hlinkClick r:id="rId3"/>
              </a:rPr>
              <a:t>Survey link</a:t>
            </a:r>
            <a:endParaRPr lang="en-US" sz="320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5" name="Picture 4" descr="QR code to survey.">
            <a:extLst>
              <a:ext uri="{FF2B5EF4-FFF2-40B4-BE49-F238E27FC236}">
                <a16:creationId xmlns:a16="http://schemas.microsoft.com/office/drawing/2014/main" id="{F290FCB7-1126-5A1B-2CFF-9C44687262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7927" y="3135713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05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DB3F7D0-8D94-7940-612E-72E5C9B50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601C443-80F3-ED1C-F6FF-B2D0A911F5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Follow-up Questions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+mn-lt"/>
              </a:rPr>
              <a:t>Email </a:t>
            </a:r>
            <a:r>
              <a:rPr lang="en-US" sz="3200" dirty="0">
                <a:solidFill>
                  <a:schemeClr val="tx1"/>
                </a:solidFill>
                <a:latin typeface="+mn-lt"/>
                <a:hlinkClick r:id="rId3"/>
              </a:rPr>
              <a:t>wps.gha.education@wpsic.com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dirty="0"/>
              <a:t>Topic: Encore Billing a Provider</a:t>
            </a:r>
          </a:p>
          <a:p>
            <a:r>
              <a:rPr lang="en-US" dirty="0"/>
              <a:t>Send claim specific questions to Customer Service </a:t>
            </a:r>
          </a:p>
        </p:txBody>
      </p:sp>
      <p:pic>
        <p:nvPicPr>
          <p:cNvPr id="6" name="Picture 5" descr="QR code to survey.">
            <a:extLst>
              <a:ext uri="{FF2B5EF4-FFF2-40B4-BE49-F238E27FC236}">
                <a16:creationId xmlns:a16="http://schemas.microsoft.com/office/drawing/2014/main" id="{CCF05ABF-ECF2-5A8F-16F3-AB9DA36674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4832" y="3635375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19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1418A4-0A7D-C175-653C-17F110E9A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04EBE6-E420-CB39-CBC0-5298B99F28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education is a tool to help the provider community. Medicare rules change often. They are in the relevant laws, regulations, and rulings on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CMS’ website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provide responses to questions based on the facts given, but Medicare rules determine final coverage.  </a:t>
            </a:r>
          </a:p>
          <a:p>
            <a:pPr marL="0" indent="0"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CMS prohibits recording of the presentation for profit-making purposes.</a:t>
            </a:r>
          </a:p>
        </p:txBody>
      </p:sp>
    </p:spTree>
    <p:extLst>
      <p:ext uri="{BB962C8B-B14F-4D97-AF65-F5344CB8AC3E}">
        <p14:creationId xmlns:p14="http://schemas.microsoft.com/office/powerpoint/2010/main" val="92328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30AD3-B802-0326-BD41-94A91FC17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and Objective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2C20F00-691F-BDA5-140D-D4C8B7F04A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At the conclusion of this session, you’ll be able to:</a:t>
            </a:r>
          </a:p>
          <a:p>
            <a:r>
              <a:rPr lang="en-US" dirty="0"/>
              <a:t>Recognize circumstances that require you to bill another contractor</a:t>
            </a:r>
          </a:p>
          <a:p>
            <a:r>
              <a:rPr lang="en-US" dirty="0"/>
              <a:t>Identify situations that require you to bill another provider</a:t>
            </a:r>
          </a:p>
        </p:txBody>
      </p:sp>
    </p:spTree>
    <p:extLst>
      <p:ext uri="{BB962C8B-B14F-4D97-AF65-F5344CB8AC3E}">
        <p14:creationId xmlns:p14="http://schemas.microsoft.com/office/powerpoint/2010/main" val="45798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6CF9D-EDB1-A7FD-8E79-F925EF8A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75A94-2EC3-5DCD-41C0-BB2D883D44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Many variables determine who to bill</a:t>
            </a:r>
          </a:p>
          <a:p>
            <a:pPr lvl="1"/>
            <a:r>
              <a:rPr lang="en-US" dirty="0"/>
              <a:t>Medicare rules and regulations</a:t>
            </a:r>
          </a:p>
          <a:p>
            <a:pPr lvl="1"/>
            <a:r>
              <a:rPr lang="en-US" dirty="0"/>
              <a:t>Types of service you provide</a:t>
            </a:r>
          </a:p>
          <a:p>
            <a:pPr lvl="1"/>
            <a:r>
              <a:rPr lang="en-US" dirty="0"/>
              <a:t>Status of patient at time of service</a:t>
            </a:r>
          </a:p>
        </p:txBody>
      </p:sp>
    </p:spTree>
    <p:extLst>
      <p:ext uri="{BB962C8B-B14F-4D97-AF65-F5344CB8AC3E}">
        <p14:creationId xmlns:p14="http://schemas.microsoft.com/office/powerpoint/2010/main" val="2978007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F2D08-1116-EAF6-7C58-60BEB18DA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Billing Another Contractor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AFC62-5098-9B8E-CD89-7C04DEE06C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Railroad Medicare</a:t>
            </a:r>
          </a:p>
          <a:p>
            <a:pPr lvl="1"/>
            <a:r>
              <a:rPr lang="en-US" dirty="0"/>
              <a:t>Nationwide contract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Palmetto GBA</a:t>
            </a:r>
          </a:p>
          <a:p>
            <a:pPr>
              <a:buClr>
                <a:schemeClr val="accent2"/>
              </a:buClr>
            </a:pPr>
            <a:r>
              <a:rPr lang="en-US" dirty="0"/>
              <a:t>Durable Medical Equipment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8911B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Regions A and D</a:t>
            </a:r>
          </a:p>
          <a:p>
            <a:pPr lvl="2">
              <a:buClr>
                <a:srgbClr val="F8911B"/>
              </a:buClr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Noridian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8911B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Regions B and C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8911B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CGS</a:t>
            </a:r>
          </a:p>
        </p:txBody>
      </p:sp>
    </p:spTree>
    <p:extLst>
      <p:ext uri="{BB962C8B-B14F-4D97-AF65-F5344CB8AC3E}">
        <p14:creationId xmlns:p14="http://schemas.microsoft.com/office/powerpoint/2010/main" val="1471350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89BBB-B022-3840-6B9B-40333E94F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Billing Another Payer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722F2-8D29-78B8-29D4-9D80F5F754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Beneficiary or spouse still working</a:t>
            </a:r>
          </a:p>
          <a:p>
            <a:pPr lvl="1"/>
            <a:r>
              <a:rPr lang="en-US" dirty="0"/>
              <a:t>Covered by employer’s health insurance</a:t>
            </a:r>
          </a:p>
          <a:p>
            <a:r>
              <a:rPr lang="en-US" dirty="0"/>
              <a:t>Beneficiary enrolled in Medicare Advantage</a:t>
            </a:r>
          </a:p>
          <a:p>
            <a:r>
              <a:rPr lang="en-US" dirty="0"/>
              <a:t>Another entity responsible for charges</a:t>
            </a:r>
          </a:p>
          <a:p>
            <a:pPr lvl="1"/>
            <a:r>
              <a:rPr lang="en-US" dirty="0"/>
              <a:t>Workers’ Compensation</a:t>
            </a:r>
          </a:p>
          <a:p>
            <a:pPr lvl="1"/>
            <a:r>
              <a:rPr lang="en-US" dirty="0"/>
              <a:t>Liability or No-Fault</a:t>
            </a:r>
          </a:p>
          <a:p>
            <a:pPr lvl="1"/>
            <a:r>
              <a:rPr lang="en-US" dirty="0"/>
              <a:t>Veteran’s Administration (VA)</a:t>
            </a:r>
          </a:p>
          <a:p>
            <a:pPr lvl="1"/>
            <a:r>
              <a:rPr lang="en-US" dirty="0"/>
              <a:t>Federal Black Lung</a:t>
            </a:r>
          </a:p>
        </p:txBody>
      </p:sp>
    </p:spTree>
    <p:extLst>
      <p:ext uri="{BB962C8B-B14F-4D97-AF65-F5344CB8AC3E}">
        <p14:creationId xmlns:p14="http://schemas.microsoft.com/office/powerpoint/2010/main" val="4026008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6CF9D-EDB1-A7FD-8E79-F925EF8A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Eligibility of the Beneficiary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75A94-2EC3-5DCD-41C0-BB2D883D44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Request copy of all insurance cards</a:t>
            </a:r>
          </a:p>
          <a:p>
            <a:r>
              <a:rPr lang="en-US" dirty="0"/>
              <a:t>Check online records</a:t>
            </a:r>
          </a:p>
          <a:p>
            <a:pPr lvl="1"/>
            <a:r>
              <a:rPr lang="en-US" dirty="0"/>
              <a:t>Verify eligibility prior to, or at time of, service or admission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Coverage under Traditional Medicare or Medicare Advantage?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Is Medicare the primary or secondary payer?</a:t>
            </a:r>
          </a:p>
          <a:p>
            <a:r>
              <a:rPr lang="en-US" dirty="0"/>
              <a:t>Is patient receiving services from another entity?</a:t>
            </a:r>
          </a:p>
          <a:p>
            <a:pPr lvl="1"/>
            <a:r>
              <a:rPr lang="en-US" dirty="0"/>
              <a:t>Providers must collaborate to resolve overlap situations</a:t>
            </a:r>
          </a:p>
        </p:txBody>
      </p:sp>
    </p:spTree>
    <p:extLst>
      <p:ext uri="{BB962C8B-B14F-4D97-AF65-F5344CB8AC3E}">
        <p14:creationId xmlns:p14="http://schemas.microsoft.com/office/powerpoint/2010/main" val="1033806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6CF9D-EDB1-A7FD-8E79-F925EF8A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Eligibility of the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75A94-2EC3-5DCD-41C0-BB2D883D44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For item/service to be considered for payment, Medicare must determine it:</a:t>
            </a:r>
          </a:p>
          <a:p>
            <a:pPr lvl="1"/>
            <a:r>
              <a:rPr lang="en-US" dirty="0"/>
              <a:t>Meets a benefit category</a:t>
            </a:r>
          </a:p>
          <a:p>
            <a:pPr lvl="1"/>
            <a:r>
              <a:rPr lang="en-US" dirty="0"/>
              <a:t>Is not specifically excluded from coverage</a:t>
            </a:r>
          </a:p>
          <a:p>
            <a:pPr lvl="1"/>
            <a:r>
              <a:rPr lang="en-US" dirty="0"/>
              <a:t>Is medically reasonable and necessary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Provided within accepted standards of medical practice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Safe and effective (not experimental)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Appropriate frequency and duration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Ordered and provided by qualified personnel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328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C0D54-A547-6FAC-B54A-F109933CE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Items &amp; Services Not Covered Under Medicare</a:t>
            </a:r>
          </a:p>
        </p:txBody>
      </p:sp>
      <p:pic>
        <p:nvPicPr>
          <p:cNvPr id="5" name="Picture 4" descr="picture of Medicare Learning Network booklet titled Items and Services Not Covered Under Medicare. Picture is hyper link to CMS website.">
            <a:hlinkClick r:id="rId3"/>
            <a:extLst>
              <a:ext uri="{FF2B5EF4-FFF2-40B4-BE49-F238E27FC236}">
                <a16:creationId xmlns:a16="http://schemas.microsoft.com/office/drawing/2014/main" id="{05E08CC7-203B-3728-AD0D-2F1ABAED9A6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0457" y="1043008"/>
            <a:ext cx="4211850" cy="54864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62794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HA Document" ma:contentTypeID="0x0101006E63F9F2094B854683EBE2F25BB346E500D723848D91CB354996519A8F589E0102" ma:contentTypeVersion="55" ma:contentTypeDescription="" ma:contentTypeScope="" ma:versionID="059cf8e7e3765e9f09e92efd369a97b3">
  <xsd:schema xmlns:xsd="http://www.w3.org/2001/XMLSchema" xmlns:xs="http://www.w3.org/2001/XMLSchema" xmlns:p="http://schemas.microsoft.com/office/2006/metadata/properties" xmlns:ns2="http://schemas.microsoft.com/sharepoint.v3" xmlns:ns3="9075a0da-3943-4891-8ded-493e6a170793" xmlns:ns4="5637125f-61b7-4ab1-ae51-868c7983d343" targetNamespace="http://schemas.microsoft.com/office/2006/metadata/properties" ma:root="true" ma:fieldsID="9c097e016c14a732493b08ee430774ea" ns2:_="" ns3:_="" ns4:_="">
    <xsd:import namespace="http://schemas.microsoft.com/sharepoint.v3"/>
    <xsd:import namespace="9075a0da-3943-4891-8ded-493e6a170793"/>
    <xsd:import namespace="5637125f-61b7-4ab1-ae51-868c7983d343"/>
    <xsd:element name="properties">
      <xsd:complexType>
        <xsd:sequence>
          <xsd:element name="documentManagement">
            <xsd:complexType>
              <xsd:all>
                <xsd:element ref="ns2:CategoryDescription" minOccurs="0"/>
                <xsd:element ref="ns3:Document_x0020_Number" minOccurs="0"/>
                <xsd:element ref="ns3:Document_x0020_Type" minOccurs="0"/>
                <xsd:element ref="ns3:Latest_x0020_Changes" minOccurs="0"/>
                <xsd:element ref="ns3:Must_x0020_review_x0020_changes_x0020_with_x0020_staff" minOccurs="0"/>
                <xsd:element ref="ns3:New_x0020_Version_x0020_Email_x0020_Required" minOccurs="0"/>
                <xsd:element ref="ns3:Review_x0020_Notification_x0020_Date" minOccurs="0"/>
                <xsd:element ref="ns3:Functional_x0020_Area" minOccurs="0"/>
                <xsd:element ref="ns3:Branch" minOccurs="0"/>
                <xsd:element ref="ns3:Contract" minOccurs="0"/>
                <xsd:element ref="ns3:Topic2" minOccurs="0"/>
                <xsd:element ref="ns3:Workflow_x0020_Status" minOccurs="0"/>
                <xsd:element ref="ns4:Approve_x0020_Olli_x0020_Document" minOccurs="0"/>
                <xsd:element ref="ns3:Document_x0020_History" minOccurs="0"/>
                <xsd:element ref="ns3:Published_x0020_Version" minOccurs="0"/>
                <xsd:element ref="ns3:_dlc_DocId" minOccurs="0"/>
                <xsd:element ref="ns3:_dlc_DocIdUrl" minOccurs="0"/>
                <xsd:element ref="ns3:_dlc_DocIdPersistId" minOccurs="0"/>
                <xsd:element ref="ns3:SharedWithUsers" minOccurs="0"/>
                <xsd:element ref="ns3:Divi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2" nillable="true" ma:displayName="Description" ma:internalName="CategoryDescrip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75a0da-3943-4891-8ded-493e6a170793" elementFormDefault="qualified">
    <xsd:import namespace="http://schemas.microsoft.com/office/2006/documentManagement/types"/>
    <xsd:import namespace="http://schemas.microsoft.com/office/infopath/2007/PartnerControls"/>
    <xsd:element name="Document_x0020_Number" ma:index="3" nillable="true" ma:displayName="Document Number" ma:internalName="Document_x0020_Number" ma:readOnly="false">
      <xsd:simpleType>
        <xsd:restriction base="dms:Text">
          <xsd:maxLength value="255"/>
        </xsd:restriction>
      </xsd:simpleType>
    </xsd:element>
    <xsd:element name="Document_x0020_Type" ma:index="4" nillable="true" ma:displayName="Document Type" ma:format="Dropdown" ma:internalName="Document_x0020_Type" ma:readOnly="false">
      <xsd:simpleType>
        <xsd:union memberTypes="dms:Text">
          <xsd:simpleType>
            <xsd:restriction base="dms:Choice">
              <xsd:enumeration value="Comparative Billing"/>
              <xsd:enumeration value="Course Material"/>
              <xsd:enumeration value="Decision Tree"/>
              <xsd:enumeration value="Face-to-Face"/>
              <xsd:enumeration value="FAQ"/>
              <xsd:enumeration value="IRRR"/>
              <xsd:enumeration value="LCD"/>
              <xsd:enumeration value="Management Presentation"/>
              <xsd:enumeration value="Plan"/>
              <xsd:enumeration value="Presentation"/>
              <xsd:enumeration value="Provider Education Handout"/>
              <xsd:enumeration value="Provider Instruction"/>
              <xsd:enumeration value="Script"/>
              <xsd:enumeration value="Strategy"/>
              <xsd:enumeration value="Teleconference"/>
              <xsd:enumeration value="Web Posting/EML"/>
            </xsd:restriction>
          </xsd:simpleType>
        </xsd:union>
      </xsd:simpleType>
    </xsd:element>
    <xsd:element name="Latest_x0020_Changes" ma:index="5" nillable="true" ma:displayName="Latest Changes" ma:internalName="Latest_x0020_Changes" ma:readOnly="false">
      <xsd:simpleType>
        <xsd:restriction base="dms:Note"/>
      </xsd:simpleType>
    </xsd:element>
    <xsd:element name="Must_x0020_review_x0020_changes_x0020_with_x0020_staff" ma:index="6" nillable="true" ma:displayName="Must review changes with staff" ma:format="RadioButtons" ma:internalName="Must_x0020_review_x0020_changes_x0020_with_x0020_staff">
      <xsd:simpleType>
        <xsd:restriction base="dms:Choice">
          <xsd:enumeration value="Yes"/>
          <xsd:enumeration value="No"/>
        </xsd:restriction>
      </xsd:simpleType>
    </xsd:element>
    <xsd:element name="New_x0020_Version_x0020_Email_x0020_Required" ma:index="7" nillable="true" ma:displayName="New Version Email Required" ma:default="No" ma:format="RadioButtons" ma:internalName="New_x0020_Version_x0020_Email_x0020_Required">
      <xsd:simpleType>
        <xsd:restriction base="dms:Choice">
          <xsd:enumeration value="Yes"/>
          <xsd:enumeration value="No"/>
        </xsd:restriction>
      </xsd:simpleType>
    </xsd:element>
    <xsd:element name="Review_x0020_Notification_x0020_Date" ma:index="8" nillable="true" ma:displayName="Review Notification Date" ma:format="DateOnly" ma:internalName="Review_x0020_Notification_x0020_Date" ma:readOnly="false">
      <xsd:simpleType>
        <xsd:restriction base="dms:DateTime"/>
      </xsd:simpleType>
    </xsd:element>
    <xsd:element name="Functional_x0020_Area" ma:index="9" nillable="true" ma:displayName="Functional Area" ma:format="Dropdown" ma:internalName="Functional_x0020_Area" ma:readOnly="false">
      <xsd:simpleType>
        <xsd:union memberTypes="dms:Text">
          <xsd:simpleType>
            <xsd:restriction base="dms:Choice">
              <xsd:enumeration value="Audit"/>
              <xsd:enumeration value="Clinical Services"/>
              <xsd:enumeration value="Contract Administration"/>
              <xsd:enumeration value="Financial Services"/>
              <xsd:enumeration value="Administration &amp; Support"/>
              <xsd:enumeration value="Provider Services"/>
              <xsd:enumeration value="Systems &amp; Technology"/>
            </xsd:restriction>
          </xsd:simpleType>
        </xsd:union>
      </xsd:simpleType>
    </xsd:element>
    <xsd:element name="Branch" ma:index="10" nillable="true" ma:displayName="Branch" ma:format="Dropdown" ma:internalName="Branch" ma:readOnly="false">
      <xsd:simpleType>
        <xsd:union memberTypes="dms:Text">
          <xsd:simpleType>
            <xsd:restriction base="dms:Choice">
              <xsd:enumeration value="Appeals/Redeterminations"/>
              <xsd:enumeration value="Audit"/>
              <xsd:enumeration value="Audit - Appeals"/>
              <xsd:enumeration value="Audit - Cost Report Reopenings"/>
              <xsd:enumeration value="Audit - Field Office"/>
              <xsd:enumeration value="Audit - Reimbursement"/>
              <xsd:enumeration value="Audit - Supervisors"/>
              <xsd:enumeration value="Business Systems Support"/>
              <xsd:enumeration value="CCU"/>
              <xsd:enumeration value="CERT"/>
              <xsd:enumeration value="Claims"/>
              <xsd:enumeration value="Compliance"/>
              <xsd:enumeration value="Complaint Screening"/>
              <xsd:enumeration value="Customer Service"/>
              <xsd:enumeration value="Document Services"/>
              <xsd:enumeration value="Financial Reporting"/>
              <xsd:enumeration value="FOIA"/>
              <xsd:enumeration value="INSIGHT"/>
              <xsd:enumeration value="MAC Administration"/>
              <xsd:enumeration value="Medical Review"/>
              <xsd:enumeration value="Medicare Guidance"/>
              <xsd:enumeration value="MedPub"/>
              <xsd:enumeration value="MIP"/>
              <xsd:enumeration value="Monitoring &amp; Complaint Screening"/>
              <xsd:enumeration value="Payment Recovery"/>
              <xsd:enumeration value="Policy"/>
              <xsd:enumeration value="Provider Enrollment"/>
              <xsd:enumeration value="Provider Outreach &amp; Education"/>
              <xsd:enumeration value="Quality Assurance"/>
              <xsd:enumeration value="Quality Management"/>
              <xsd:enumeration value="RA"/>
              <xsd:enumeration value="Reimbursement"/>
              <xsd:enumeration value="Secondary Payer"/>
              <xsd:enumeration value="STAR"/>
              <xsd:enumeration value="Systems Security"/>
              <xsd:enumeration value="Tech Support"/>
              <xsd:enumeration value="Training"/>
              <xsd:enumeration value="UPIC-JOA"/>
              <xsd:enumeration value="Web Development"/>
              <xsd:enumeration value="Ready to Archive"/>
            </xsd:restriction>
          </xsd:simpleType>
        </xsd:union>
      </xsd:simpleType>
    </xsd:element>
    <xsd:element name="Contract" ma:index="11" nillable="true" ma:displayName="Contract" ma:format="Dropdown" ma:internalName="Contract" ma:readOnly="false">
      <xsd:simpleType>
        <xsd:union memberTypes="dms:Text">
          <xsd:simpleType>
            <xsd:restriction base="dms:Choice">
              <xsd:enumeration value="(None)"/>
              <xsd:enumeration value="Part A"/>
              <xsd:enumeration value="Part B"/>
              <xsd:enumeration value="Shared"/>
            </xsd:restriction>
          </xsd:simpleType>
        </xsd:union>
      </xsd:simpleType>
    </xsd:element>
    <xsd:element name="Topic2" ma:index="12" nillable="true" ma:displayName="Topic" ma:format="Dropdown" ma:internalName="Topic2" ma:readOnly="false">
      <xsd:simpleType>
        <xsd:union memberTypes="dms:Text">
          <xsd:simpleType>
            <xsd:restriction base="dms:Choice">
              <xsd:enumeration value="(None)"/>
              <xsd:enumeration value="935"/>
              <xsd:enumeration value="1099"/>
              <xsd:enumeration value="Accounts Payable"/>
              <xsd:enumeration value="Accounts Receivable"/>
              <xsd:enumeration value="Advance Payments"/>
              <xsd:enumeration value="Approval"/>
              <xsd:enumeration value="Assignment"/>
              <xsd:enumeration value="Audit - Acceptability"/>
              <xsd:enumeration value="Audit - Audit Programs"/>
              <xsd:enumeration value="Audit - Claim Calculations"/>
              <xsd:enumeration value="Audit - DSH/LIP"/>
              <xsd:enumeration value="Audit - EHR Workpapers"/>
              <xsd:enumeration value="Audit - IME/GME/NAH"/>
              <xsd:enumeration value="Audit - IRF, LTCH, and Provider-Based Reviews"/>
              <xsd:enumeration value="Audit - Letters"/>
              <xsd:enumeration value="Audit - Rates"/>
              <xsd:enumeration value="Audit - SCH/MDH"/>
              <xsd:enumeration value="Audit - Settlement Worksheets"/>
              <xsd:enumeration value="Audit - Tentative Settlement"/>
              <xsd:enumeration value="Audit - UDR Workpapers"/>
              <xsd:enumeration value="Audit - UDRs"/>
              <xsd:enumeration value="Audit - Wage Index"/>
              <xsd:enumeration value="Banking"/>
              <xsd:enumeration value="Bankruptcy"/>
              <xsd:enumeration value="Beneficiary letter"/>
              <xsd:enumeration value="CA View"/>
              <xsd:enumeration value="Call Log"/>
              <xsd:enumeration value="CCU Reports"/>
              <xsd:enumeration value="CERT"/>
              <xsd:enumeration value="Checklist"/>
              <xsd:enumeration value="CMS"/>
              <xsd:enumeration value="COBC"/>
              <xsd:enumeration value="Communique"/>
              <xsd:enumeration value="Coordination of Benefits"/>
              <xsd:enumeration value="Corrective-Preventive Action"/>
              <xsd:enumeration value="Correspondence"/>
              <xsd:enumeration value="CRNA"/>
              <xsd:enumeration value="Cycle"/>
              <xsd:enumeration value="Data Analysis"/>
              <xsd:enumeration value="DCS/Treasury"/>
              <xsd:enumeration value="Development"/>
              <xsd:enumeration value="Divisional"/>
              <xsd:enumeration value="Document Control"/>
              <xsd:enumeration value="Draft CR"/>
              <xsd:enumeration value="Education – Internal"/>
              <xsd:enumeration value="Education – Provider"/>
              <xsd:enumeration value="EFT"/>
              <xsd:enumeration value="eNews"/>
              <xsd:enumeration value="ERS"/>
              <xsd:enumeration value="External Audit"/>
              <xsd:enumeration value="Fax"/>
              <xsd:enumeration value="First Level Appeal"/>
              <xsd:enumeration value="FISS"/>
              <xsd:enumeration value="HIGLAS"/>
              <xsd:enumeration value="ICR"/>
              <xsd:enumeration value="Inquiries"/>
              <xsd:enumeration value="Internal Audit"/>
              <xsd:enumeration value="Internal Controls"/>
              <xsd:enumeration value="IRR"/>
              <xsd:enumeration value="IVR"/>
              <xsd:enumeration value="J5"/>
              <xsd:enumeration value="J8"/>
              <xsd:enumeration value="Macro"/>
              <xsd:enumeration value="Maintenance"/>
              <xsd:enumeration value="Management Review"/>
              <xsd:enumeration value="Master List"/>
              <xsd:enumeration value="Meetings"/>
              <xsd:enumeration value="MR Letter"/>
              <xsd:enumeration value="NICE"/>
              <xsd:enumeration value="Nonconforming Service"/>
              <xsd:enumeration value="OCR"/>
              <xsd:enumeration value="OnBase"/>
              <xsd:enumeration value="Pecos"/>
              <xsd:enumeration value="Performance Metrics"/>
              <xsd:enumeration value="Portal Support"/>
              <xsd:enumeration value="Problem Prioritization"/>
              <xsd:enumeration value="Processing Applications"/>
              <xsd:enumeration value="Production"/>
              <xsd:enumeration value="Provider Letter"/>
              <xsd:enumeration value="Quality"/>
              <xsd:enumeration value="Receipt"/>
              <xsd:enumeration value="Referral"/>
              <xsd:enumeration value="Regulation and Informational Materials"/>
              <xsd:enumeration value="Release"/>
              <xsd:enumeration value="Reopening"/>
              <xsd:enumeration value="Reporting"/>
              <xsd:enumeration value="Review"/>
              <xsd:enumeration value="Sampling"/>
              <xsd:enumeration value="Second Level Appeal"/>
              <xsd:enumeration value="Service Requests-Referrals"/>
              <xsd:enumeration value="Systems Support"/>
              <xsd:enumeration value="Thank Yous"/>
              <xsd:enumeration value="Third Party"/>
              <xsd:enumeration value="Training"/>
              <xsd:enumeration value="Training Delivery"/>
              <xsd:enumeration value="Training Development"/>
              <xsd:enumeration value="Trending"/>
              <xsd:enumeration value="Validation"/>
              <xsd:enumeration value="Voluntary Refunds"/>
              <xsd:enumeration value="Website"/>
              <xsd:enumeration value="WFO"/>
              <xsd:enumeration value="Workload"/>
              <xsd:enumeration value="Worksheet"/>
              <xsd:enumeration value="Write Off"/>
              <xsd:enumeration value="ZPIC/UPIC"/>
            </xsd:restriction>
          </xsd:simpleType>
        </xsd:union>
      </xsd:simpleType>
    </xsd:element>
    <xsd:element name="Workflow_x0020_Status" ma:index="13" nillable="true" ma:displayName="Workflow Status" ma:default="New" ma:format="Dropdown" ma:internalName="Workflow_x0020_Status" ma:readOnly="false">
      <xsd:simpleType>
        <xsd:union memberTypes="dms:Text">
          <xsd:simpleType>
            <xsd:restriction base="dms:Choice">
              <xsd:enumeration value="New"/>
              <xsd:enumeration value="Edit"/>
              <xsd:enumeration value="Review"/>
              <xsd:enumeration value="Approval"/>
              <xsd:enumeration value="Ready"/>
              <xsd:enumeration value="Active"/>
            </xsd:restriction>
          </xsd:simpleType>
        </xsd:union>
      </xsd:simpleType>
    </xsd:element>
    <xsd:element name="Document_x0020_History" ma:index="15" nillable="true" ma:displayName="Document History" ma:internalName="Document_x0020_History" ma:readOnly="false">
      <xsd:simpleType>
        <xsd:restriction base="dms:Note">
          <xsd:maxLength value="255"/>
        </xsd:restriction>
      </xsd:simpleType>
    </xsd:element>
    <xsd:element name="Published_x0020_Version" ma:index="16" nillable="true" ma:displayName="Published Version" ma:internalName="Published_x0020_Version">
      <xsd:simpleType>
        <xsd:restriction base="dms:Text">
          <xsd:maxLength value="255"/>
        </xsd:restriction>
      </xsd:simpleType>
    </xsd:element>
    <xsd:element name="_dlc_DocId" ma:index="1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1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vision" ma:index="27" nillable="true" ma:displayName="Division" ma:default="Government Health Administrators" ma:hidden="true" ma:internalName="Divis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37125f-61b7-4ab1-ae51-868c7983d343" elementFormDefault="qualified">
    <xsd:import namespace="http://schemas.microsoft.com/office/2006/documentManagement/types"/>
    <xsd:import namespace="http://schemas.microsoft.com/office/infopath/2007/PartnerControls"/>
    <xsd:element name="Approve_x0020_Olli_x0020_Document" ma:index="14" nillable="true" ma:displayName="Approve Document" ma:format="Hyperlink" ma:internalName="Approve_x0020_Olli_x0020_Document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orkflow_x0020_Status xmlns="9075a0da-3943-4891-8ded-493e6a170793">Active</Workflow_x0020_Status>
    <Must_x0020_review_x0020_changes_x0020_with_x0020_staff xmlns="9075a0da-3943-4891-8ded-493e6a170793">No</Must_x0020_review_x0020_changes_x0020_with_x0020_staff>
    <Approve_x0020_Olli_x0020_Document xmlns="5637125f-61b7-4ab1-ae51-868c7983d343">
      <Url xsi:nil="true"/>
      <Description xsi:nil="true"/>
    </Approve_x0020_Olli_x0020_Document>
    <Latest_x0020_Changes xmlns="9075a0da-3943-4891-8ded-493e6a170793">New Document</Latest_x0020_Changes>
    <Review_x0020_Notification_x0020_Date xmlns="9075a0da-3943-4891-8ded-493e6a170793" xsi:nil="true"/>
    <New_x0020_Version_x0020_Email_x0020_Required xmlns="9075a0da-3943-4891-8ded-493e6a170793">No</New_x0020_Version_x0020_Email_x0020_Required>
    <CategoryDescription xmlns="http://schemas.microsoft.com/sharepoint.v3" xsi:nil="true"/>
    <Branch xmlns="9075a0da-3943-4891-8ded-493e6a170793">Provider Outreach &amp; Education</Branch>
    <Document_x0020_Number xmlns="9075a0da-3943-4891-8ded-493e6a170793" xsi:nil="true"/>
    <Functional_x0020_Area xmlns="9075a0da-3943-4891-8ded-493e6a170793">Provider Services</Functional_x0020_Area>
    <Topic2 xmlns="9075a0da-3943-4891-8ded-493e6a170793">Education – Provider</Topic2>
    <Document_x0020_Type xmlns="9075a0da-3943-4891-8ded-493e6a170793">Presentation</Document_x0020_Type>
    <Division xmlns="9075a0da-3943-4891-8ded-493e6a170793">Government Health Administrators</Division>
    <Document_x0020_History xmlns="9075a0da-3943-4891-8ded-493e6a170793">New</Document_x0020_History>
    <Contract xmlns="9075a0da-3943-4891-8ded-493e6a170793">Part B</Contract>
    <_dlc_DocId xmlns="9075a0da-3943-4891-8ded-493e6a170793">76EDXFZAKY4C-1629768136-3277</_dlc_DocId>
    <_dlc_DocIdUrl xmlns="9075a0da-3943-4891-8ded-493e6a170793">
      <Url>https://knowledge.wpsic.com/lib/GHAEducationalDocuments/_layouts/15/DocIdRedir.aspx?ID=76EDXFZAKY4C-1629768136-3277</Url>
      <Description>76EDXFZAKY4C-1629768136-3277</Description>
    </_dlc_DocIdUrl>
    <Published_x0020_Version xmlns="9075a0da-3943-4891-8ded-493e6a170793">1.0</Published_x0020_Version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3D0A93D-2651-4016-948A-597D180400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D81A6B-B591-4B05-AC7B-233406C3CC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.v3"/>
    <ds:schemaRef ds:uri="9075a0da-3943-4891-8ded-493e6a170793"/>
    <ds:schemaRef ds:uri="5637125f-61b7-4ab1-ae51-868c7983d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43176F-FCD5-4CC6-B65E-79577A16D576}">
  <ds:schemaRefs>
    <ds:schemaRef ds:uri="http://schemas.microsoft.com/office/2006/metadata/properties"/>
    <ds:schemaRef ds:uri="http://schemas.microsoft.com/office/infopath/2007/PartnerControls"/>
    <ds:schemaRef ds:uri="9075a0da-3943-4891-8ded-493e6a170793"/>
    <ds:schemaRef ds:uri="5637125f-61b7-4ab1-ae51-868c7983d343"/>
    <ds:schemaRef ds:uri="http://schemas.microsoft.com/sharepoint.v3"/>
  </ds:schemaRefs>
</ds:datastoreItem>
</file>

<file path=customXml/itemProps4.xml><?xml version="1.0" encoding="utf-8"?>
<ds:datastoreItem xmlns:ds="http://schemas.openxmlformats.org/officeDocument/2006/customXml" ds:itemID="{63379473-97FD-4E78-8DF4-43F5DF93A28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5883</TotalTime>
  <Words>774</Words>
  <Application>Microsoft Office PowerPoint</Application>
  <PresentationFormat>Widescreen</PresentationFormat>
  <Paragraphs>127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Trebuchet MS</vt:lpstr>
      <vt:lpstr>Office Theme</vt:lpstr>
      <vt:lpstr>Custom Design</vt:lpstr>
      <vt:lpstr>1_Custom Design</vt:lpstr>
      <vt:lpstr>2_Custom Design</vt:lpstr>
      <vt:lpstr>Billing a Provider Instead of Medicare</vt:lpstr>
      <vt:lpstr>Disclaimer</vt:lpstr>
      <vt:lpstr>Agenda and Objective</vt:lpstr>
      <vt:lpstr>Things to Consider</vt:lpstr>
      <vt:lpstr>Billing Another Contractor</vt:lpstr>
      <vt:lpstr>Billing Another Payer</vt:lpstr>
      <vt:lpstr>Verifying Eligibility of the Beneficiary</vt:lpstr>
      <vt:lpstr>Verifying Eligibility of the Service</vt:lpstr>
      <vt:lpstr>Items &amp; Services Not Covered Under Medicare</vt:lpstr>
      <vt:lpstr>Patient in Hospital</vt:lpstr>
      <vt:lpstr>More About Hospitals</vt:lpstr>
      <vt:lpstr>Patient in Skilled Nursing Facility (SNF)</vt:lpstr>
      <vt:lpstr>More About SNFs</vt:lpstr>
      <vt:lpstr>Patient in Home Health</vt:lpstr>
      <vt:lpstr>Patient in Hospice</vt:lpstr>
      <vt:lpstr>CMS Resources</vt:lpstr>
      <vt:lpstr>More Resources</vt:lpstr>
      <vt:lpstr>Survey </vt:lpstr>
      <vt:lpstr>Closing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08 02 Parts of Medicare</dc:title>
  <dc:creator>Rasmussen, Benjamin - Corp Comm</dc:creator>
  <cp:lastModifiedBy>Diaz, Maria</cp:lastModifiedBy>
  <cp:revision>162</cp:revision>
  <dcterms:created xsi:type="dcterms:W3CDTF">2020-11-15T21:40:28Z</dcterms:created>
  <dcterms:modified xsi:type="dcterms:W3CDTF">2023-08-24T17:39:59Z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0x0101006E63F9F2094B854683EBE2F25BB346E500D723848D91CB354996519A8F589E0102</vt:lpwstr>
  </property>
  <property fmtid="{D5CDD505-2E9C-101B-9397-08002B2CF9AE}" pid="3" name="_dlc_DocIdItemGuid">
    <vt:lpwstr>c50d753c-579e-4cdf-936c-64c346ce8a75</vt:lpwstr>
  </property>
  <property fmtid="{D5CDD505-2E9C-101B-9397-08002B2CF9AE}" pid="4" name="WorkflowChangePath">
    <vt:lpwstr>ff487eb3-93c9-4c80-865d-d078c77297d9,17;ff487eb3-93c9-4c80-865d-d078c77297d9,17;</vt:lpwstr>
  </property>
  <property fmtid="{D5CDD505-2E9C-101B-9397-08002B2CF9AE}" pid="5" name="Publish Document">
    <vt:lpwstr>https://knowledge.wpsic.com/lib/GHAEducationalDocuments/_layouts/15/wrkstat.aspx?List=5637125f-61b7-4ab1-ae51-868c7983d343&amp;WorkflowInstanceName=6516904c-d328-4f5e-96e0-bf02ac9b4828, Publish</vt:lpwstr>
  </property>
</Properties>
</file>