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1"/>
    <p:sldMasterId id="2147483672" r:id="rId2"/>
  </p:sldMasterIdLst>
  <p:notesMasterIdLst>
    <p:notesMasterId r:id="rId19"/>
  </p:notesMasterIdLst>
  <p:handoutMasterIdLst>
    <p:handoutMasterId r:id="rId20"/>
  </p:handoutMasterIdLst>
  <p:sldIdLst>
    <p:sldId id="280" r:id="rId3"/>
    <p:sldId id="270" r:id="rId4"/>
    <p:sldId id="439" r:id="rId5"/>
    <p:sldId id="426" r:id="rId6"/>
    <p:sldId id="430" r:id="rId7"/>
    <p:sldId id="429" r:id="rId8"/>
    <p:sldId id="428" r:id="rId9"/>
    <p:sldId id="431" r:id="rId10"/>
    <p:sldId id="432" r:id="rId11"/>
    <p:sldId id="433" r:id="rId12"/>
    <p:sldId id="434" r:id="rId13"/>
    <p:sldId id="435" r:id="rId14"/>
    <p:sldId id="436" r:id="rId15"/>
    <p:sldId id="437" r:id="rId16"/>
    <p:sldId id="438" r:id="rId17"/>
    <p:sldId id="42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7DB4"/>
    <a:srgbClr val="003A5D"/>
    <a:srgbClr val="F891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1" autoAdjust="0"/>
    <p:restoredTop sz="86404" autoAdjust="0"/>
  </p:normalViewPr>
  <p:slideViewPr>
    <p:cSldViewPr snapToGrid="0" snapToObjects="1">
      <p:cViewPr varScale="1">
        <p:scale>
          <a:sx n="47" d="100"/>
          <a:sy n="47" d="100"/>
        </p:scale>
        <p:origin x="60" y="168"/>
      </p:cViewPr>
      <p:guideLst/>
    </p:cSldViewPr>
  </p:slideViewPr>
  <p:outlineViewPr>
    <p:cViewPr>
      <p:scale>
        <a:sx n="33" d="100"/>
        <a:sy n="33" d="100"/>
      </p:scale>
      <p:origin x="0" y="-11694"/>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175B812-B55C-F963-0424-D66790B3450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A54C994-23A5-6DC3-722C-4FE3E5EE21C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B741E7-6599-410D-ACEB-6E45887D8C6A}" type="datetimeFigureOut">
              <a:rPr lang="en-US" smtClean="0"/>
              <a:t>8/17/2023</a:t>
            </a:fld>
            <a:endParaRPr lang="en-US" dirty="0"/>
          </a:p>
        </p:txBody>
      </p:sp>
      <p:sp>
        <p:nvSpPr>
          <p:cNvPr id="4" name="Footer Placeholder 3">
            <a:extLst>
              <a:ext uri="{FF2B5EF4-FFF2-40B4-BE49-F238E27FC236}">
                <a16:creationId xmlns:a16="http://schemas.microsoft.com/office/drawing/2014/main" id="{E627FEED-A9E0-77DB-08F1-2E9042512C8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713B5FD-EB69-CE14-53AF-6F1814E6C83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DB2DBBE-78A7-4229-8B03-BD4C2BA33311}" type="slidenum">
              <a:rPr lang="en-US" smtClean="0"/>
              <a:t>‹#›</a:t>
            </a:fld>
            <a:endParaRPr lang="en-US" dirty="0"/>
          </a:p>
        </p:txBody>
      </p:sp>
    </p:spTree>
    <p:extLst>
      <p:ext uri="{BB962C8B-B14F-4D97-AF65-F5344CB8AC3E}">
        <p14:creationId xmlns:p14="http://schemas.microsoft.com/office/powerpoint/2010/main" val="519514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A38B04-4D7D-6148-8C3F-37CE9408ACEF}" type="datetimeFigureOut">
              <a:rPr lang="en-US" smtClean="0"/>
              <a:t>8/17/2023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ABEBA1-951B-0F4A-95D0-9F1CC3ADD46B}" type="slidenum">
              <a:rPr lang="en-US" smtClean="0"/>
              <a:t>‹#›</a:t>
            </a:fld>
            <a:endParaRPr lang="en-US" dirty="0"/>
          </a:p>
        </p:txBody>
      </p:sp>
    </p:spTree>
    <p:extLst>
      <p:ext uri="{BB962C8B-B14F-4D97-AF65-F5344CB8AC3E}">
        <p14:creationId xmlns:p14="http://schemas.microsoft.com/office/powerpoint/2010/main" val="348444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a:t>
            </a:fld>
            <a:endParaRPr lang="en-US" dirty="0"/>
          </a:p>
        </p:txBody>
      </p:sp>
    </p:spTree>
    <p:extLst>
      <p:ext uri="{BB962C8B-B14F-4D97-AF65-F5344CB8AC3E}">
        <p14:creationId xmlns:p14="http://schemas.microsoft.com/office/powerpoint/2010/main" val="3744005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11</a:t>
            </a:fld>
            <a:endParaRPr lang="en-US" dirty="0"/>
          </a:p>
        </p:txBody>
      </p:sp>
    </p:spTree>
    <p:extLst>
      <p:ext uri="{BB962C8B-B14F-4D97-AF65-F5344CB8AC3E}">
        <p14:creationId xmlns:p14="http://schemas.microsoft.com/office/powerpoint/2010/main" val="936550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12</a:t>
            </a:fld>
            <a:endParaRPr lang="en-US" dirty="0"/>
          </a:p>
        </p:txBody>
      </p:sp>
    </p:spTree>
    <p:extLst>
      <p:ext uri="{BB962C8B-B14F-4D97-AF65-F5344CB8AC3E}">
        <p14:creationId xmlns:p14="http://schemas.microsoft.com/office/powerpoint/2010/main" val="3677959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13</a:t>
            </a:fld>
            <a:endParaRPr lang="en-US" dirty="0"/>
          </a:p>
        </p:txBody>
      </p:sp>
    </p:spTree>
    <p:extLst>
      <p:ext uri="{BB962C8B-B14F-4D97-AF65-F5344CB8AC3E}">
        <p14:creationId xmlns:p14="http://schemas.microsoft.com/office/powerpoint/2010/main" val="5883661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14</a:t>
            </a:fld>
            <a:endParaRPr lang="en-US" dirty="0"/>
          </a:p>
        </p:txBody>
      </p:sp>
    </p:spTree>
    <p:extLst>
      <p:ext uri="{BB962C8B-B14F-4D97-AF65-F5344CB8AC3E}">
        <p14:creationId xmlns:p14="http://schemas.microsoft.com/office/powerpoint/2010/main" val="20131828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15</a:t>
            </a:fld>
            <a:endParaRPr lang="en-US" dirty="0"/>
          </a:p>
        </p:txBody>
      </p:sp>
    </p:spTree>
    <p:extLst>
      <p:ext uri="{BB962C8B-B14F-4D97-AF65-F5344CB8AC3E}">
        <p14:creationId xmlns:p14="http://schemas.microsoft.com/office/powerpoint/2010/main" val="39190340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16</a:t>
            </a:fld>
            <a:endParaRPr lang="en-US" dirty="0"/>
          </a:p>
        </p:txBody>
      </p:sp>
    </p:spTree>
    <p:extLst>
      <p:ext uri="{BB962C8B-B14F-4D97-AF65-F5344CB8AC3E}">
        <p14:creationId xmlns:p14="http://schemas.microsoft.com/office/powerpoint/2010/main" val="2818654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2</a:t>
            </a:fld>
            <a:endParaRPr lang="en-US" dirty="0"/>
          </a:p>
        </p:txBody>
      </p:sp>
    </p:spTree>
    <p:extLst>
      <p:ext uri="{BB962C8B-B14F-4D97-AF65-F5344CB8AC3E}">
        <p14:creationId xmlns:p14="http://schemas.microsoft.com/office/powerpoint/2010/main" val="1256334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3</a:t>
            </a:fld>
            <a:endParaRPr lang="en-US" dirty="0"/>
          </a:p>
        </p:txBody>
      </p:sp>
    </p:spTree>
    <p:extLst>
      <p:ext uri="{BB962C8B-B14F-4D97-AF65-F5344CB8AC3E}">
        <p14:creationId xmlns:p14="http://schemas.microsoft.com/office/powerpoint/2010/main" val="3908572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5</a:t>
            </a:fld>
            <a:endParaRPr lang="en-US" dirty="0"/>
          </a:p>
        </p:txBody>
      </p:sp>
    </p:spTree>
    <p:extLst>
      <p:ext uri="{BB962C8B-B14F-4D97-AF65-F5344CB8AC3E}">
        <p14:creationId xmlns:p14="http://schemas.microsoft.com/office/powerpoint/2010/main" val="1877676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6</a:t>
            </a:fld>
            <a:endParaRPr lang="en-US" dirty="0"/>
          </a:p>
        </p:txBody>
      </p:sp>
    </p:spTree>
    <p:extLst>
      <p:ext uri="{BB962C8B-B14F-4D97-AF65-F5344CB8AC3E}">
        <p14:creationId xmlns:p14="http://schemas.microsoft.com/office/powerpoint/2010/main" val="2246904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7</a:t>
            </a:fld>
            <a:endParaRPr lang="en-US" dirty="0"/>
          </a:p>
        </p:txBody>
      </p:sp>
    </p:spTree>
    <p:extLst>
      <p:ext uri="{BB962C8B-B14F-4D97-AF65-F5344CB8AC3E}">
        <p14:creationId xmlns:p14="http://schemas.microsoft.com/office/powerpoint/2010/main" val="2960046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8</a:t>
            </a:fld>
            <a:endParaRPr lang="en-US" dirty="0"/>
          </a:p>
        </p:txBody>
      </p:sp>
    </p:spTree>
    <p:extLst>
      <p:ext uri="{BB962C8B-B14F-4D97-AF65-F5344CB8AC3E}">
        <p14:creationId xmlns:p14="http://schemas.microsoft.com/office/powerpoint/2010/main" val="3005513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9</a:t>
            </a:fld>
            <a:endParaRPr lang="en-US" dirty="0"/>
          </a:p>
        </p:txBody>
      </p:sp>
    </p:spTree>
    <p:extLst>
      <p:ext uri="{BB962C8B-B14F-4D97-AF65-F5344CB8AC3E}">
        <p14:creationId xmlns:p14="http://schemas.microsoft.com/office/powerpoint/2010/main" val="3845653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10</a:t>
            </a:fld>
            <a:endParaRPr lang="en-US" dirty="0"/>
          </a:p>
        </p:txBody>
      </p:sp>
    </p:spTree>
    <p:extLst>
      <p:ext uri="{BB962C8B-B14F-4D97-AF65-F5344CB8AC3E}">
        <p14:creationId xmlns:p14="http://schemas.microsoft.com/office/powerpoint/2010/main" val="3369955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CCB58E32-7EC3-4C49-B802-6217EC0122B0}"/>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10" name="Content Placeholder 3">
            <a:extLst>
              <a:ext uri="{FF2B5EF4-FFF2-40B4-BE49-F238E27FC236}">
                <a16:creationId xmlns:a16="http://schemas.microsoft.com/office/drawing/2014/main" id="{E0117B41-E422-774B-A4E0-9DE9EBDF437D}"/>
              </a:ext>
            </a:extLst>
          </p:cNvPr>
          <p:cNvSpPr>
            <a:spLocks noGrp="1"/>
          </p:cNvSpPr>
          <p:nvPr>
            <p:ph sz="half" idx="2"/>
          </p:nvPr>
        </p:nvSpPr>
        <p:spPr>
          <a:xfrm>
            <a:off x="547585" y="1280160"/>
            <a:ext cx="11071258" cy="4424901"/>
          </a:xfrm>
          <a:prstGeom prst="rect">
            <a:avLst/>
          </a:prstGeom>
        </p:spPr>
        <p:txBody>
          <a:bodyPr/>
          <a:lstStyle>
            <a:lvl1pPr>
              <a:buClr>
                <a:srgbClr val="F8911B"/>
              </a:buClr>
              <a:defRPr sz="3600">
                <a:solidFill>
                  <a:schemeClr val="tx1"/>
                </a:solidFill>
                <a:latin typeface="+mn-lt"/>
              </a:defRPr>
            </a:lvl1pPr>
            <a:lvl2pPr>
              <a:buClr>
                <a:srgbClr val="F8911B"/>
              </a:buClr>
              <a:defRPr sz="3200">
                <a:solidFill>
                  <a:schemeClr val="tx1"/>
                </a:solidFill>
                <a:latin typeface="+mn-lt"/>
              </a:defRPr>
            </a:lvl2pPr>
            <a:lvl3pPr>
              <a:defRPr>
                <a:latin typeface="Trebuchet MS" panose="020B070302020209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p:txBody>
      </p:sp>
      <p:sp>
        <p:nvSpPr>
          <p:cNvPr id="3" name="Title 1">
            <a:extLst>
              <a:ext uri="{FF2B5EF4-FFF2-40B4-BE49-F238E27FC236}">
                <a16:creationId xmlns:a16="http://schemas.microsoft.com/office/drawing/2014/main" id="{36B6CC8B-1FC5-4365-BC36-037B408F0B54}"/>
              </a:ext>
            </a:extLst>
          </p:cNvPr>
          <p:cNvSpPr>
            <a:spLocks noGrp="1"/>
          </p:cNvSpPr>
          <p:nvPr>
            <p:ph type="title"/>
          </p:nvPr>
        </p:nvSpPr>
        <p:spPr>
          <a:xfrm>
            <a:off x="547585" y="365125"/>
            <a:ext cx="9279906" cy="723011"/>
          </a:xfrm>
          <a:prstGeom prst="rect">
            <a:avLst/>
          </a:prstGeom>
        </p:spPr>
        <p:txBody>
          <a:bodyPr/>
          <a:lstStyle>
            <a:lvl1pPr>
              <a:defRPr>
                <a:solidFill>
                  <a:srgbClr val="017DB4"/>
                </a:solidFill>
              </a:defRPr>
            </a:lvl1pPr>
          </a:lstStyle>
          <a:p>
            <a:r>
              <a:rPr lang="en-US" dirty="0"/>
              <a:t>Click to edit Master title style</a:t>
            </a:r>
          </a:p>
        </p:txBody>
      </p:sp>
    </p:spTree>
    <p:extLst>
      <p:ext uri="{BB962C8B-B14F-4D97-AF65-F5344CB8AC3E}">
        <p14:creationId xmlns:p14="http://schemas.microsoft.com/office/powerpoint/2010/main" val="556514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42CC0-3E64-84E0-A8A2-4395085550D0}"/>
              </a:ext>
            </a:extLst>
          </p:cNvPr>
          <p:cNvSpPr>
            <a:spLocks noGrp="1"/>
          </p:cNvSpPr>
          <p:nvPr>
            <p:ph type="title"/>
          </p:nvPr>
        </p:nvSpPr>
        <p:spPr>
          <a:xfrm>
            <a:off x="622300" y="-1692275"/>
            <a:ext cx="10515600" cy="1325563"/>
          </a:xfrm>
          <a:prstGeom prst="rect">
            <a:avLst/>
          </a:prstGeom>
        </p:spPr>
        <p:txBody>
          <a:bodyPr/>
          <a:lstStyle/>
          <a:p>
            <a:r>
              <a:rPr lang="en-US"/>
              <a:t>Click to edit Master title style</a:t>
            </a:r>
          </a:p>
        </p:txBody>
      </p:sp>
      <p:sp>
        <p:nvSpPr>
          <p:cNvPr id="3" name="Picture Placeholder 7">
            <a:extLst>
              <a:ext uri="{FF2B5EF4-FFF2-40B4-BE49-F238E27FC236}">
                <a16:creationId xmlns:a16="http://schemas.microsoft.com/office/drawing/2014/main" id="{A8EDBFB4-456D-B779-C7E2-03B4C5006511}"/>
              </a:ext>
            </a:extLst>
          </p:cNvPr>
          <p:cNvSpPr>
            <a:spLocks noGrp="1"/>
          </p:cNvSpPr>
          <p:nvPr>
            <p:ph type="pic" sz="quarter" idx="10"/>
          </p:nvPr>
        </p:nvSpPr>
        <p:spPr>
          <a:xfrm>
            <a:off x="0" y="0"/>
            <a:ext cx="12192000" cy="6858000"/>
          </a:xfrm>
          <a:prstGeom prst="rect">
            <a:avLst/>
          </a:prstGeom>
        </p:spPr>
        <p:txBody>
          <a:bodyPr/>
          <a:lstStyle/>
          <a:p>
            <a:endParaRPr lang="en-US" dirty="0"/>
          </a:p>
        </p:txBody>
      </p:sp>
    </p:spTree>
    <p:extLst>
      <p:ext uri="{BB962C8B-B14F-4D97-AF65-F5344CB8AC3E}">
        <p14:creationId xmlns:p14="http://schemas.microsoft.com/office/powerpoint/2010/main" val="2192971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Content">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79256AD4-C2F4-D040-A9A3-9CB8D0EE0FAA}"/>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5" name="Title 1">
            <a:extLst>
              <a:ext uri="{FF2B5EF4-FFF2-40B4-BE49-F238E27FC236}">
                <a16:creationId xmlns:a16="http://schemas.microsoft.com/office/drawing/2014/main" id="{EA82FE47-5023-BE9C-DC0C-2132CFD26822}"/>
              </a:ext>
            </a:extLst>
          </p:cNvPr>
          <p:cNvSpPr>
            <a:spLocks noGrp="1"/>
          </p:cNvSpPr>
          <p:nvPr>
            <p:ph type="title"/>
          </p:nvPr>
        </p:nvSpPr>
        <p:spPr>
          <a:xfrm>
            <a:off x="547585" y="365125"/>
            <a:ext cx="9279906" cy="723011"/>
          </a:xfrm>
          <a:prstGeom prst="rect">
            <a:avLst/>
          </a:prstGeom>
        </p:spPr>
        <p:txBody>
          <a:bodyPr/>
          <a:lstStyle>
            <a:lvl1pPr>
              <a:defRPr>
                <a:solidFill>
                  <a:srgbClr val="017DB4"/>
                </a:solidFill>
              </a:defRPr>
            </a:lvl1pPr>
          </a:lstStyle>
          <a:p>
            <a:r>
              <a:rPr lang="en-US" dirty="0"/>
              <a:t>Click to edit Master title style</a:t>
            </a:r>
          </a:p>
        </p:txBody>
      </p:sp>
      <p:sp>
        <p:nvSpPr>
          <p:cNvPr id="6" name="Content Placeholder 3">
            <a:extLst>
              <a:ext uri="{FF2B5EF4-FFF2-40B4-BE49-F238E27FC236}">
                <a16:creationId xmlns:a16="http://schemas.microsoft.com/office/drawing/2014/main" id="{D1CB09F8-023D-DCAB-CED1-55F2499F44EE}"/>
              </a:ext>
            </a:extLst>
          </p:cNvPr>
          <p:cNvSpPr>
            <a:spLocks noGrp="1"/>
          </p:cNvSpPr>
          <p:nvPr>
            <p:ph sz="half" idx="2"/>
          </p:nvPr>
        </p:nvSpPr>
        <p:spPr>
          <a:xfrm>
            <a:off x="547585" y="1280160"/>
            <a:ext cx="11071258" cy="4424901"/>
          </a:xfrm>
          <a:prstGeom prst="rect">
            <a:avLst/>
          </a:prstGeom>
        </p:spPr>
        <p:txBody>
          <a:bodyPr/>
          <a:lstStyle>
            <a:lvl1pPr>
              <a:buClr>
                <a:srgbClr val="F8911B"/>
              </a:buClr>
              <a:defRPr sz="3600">
                <a:solidFill>
                  <a:schemeClr val="tx1"/>
                </a:solidFill>
                <a:latin typeface="+mn-lt"/>
              </a:defRPr>
            </a:lvl1pPr>
            <a:lvl2pPr>
              <a:buClr>
                <a:srgbClr val="F8911B"/>
              </a:buClr>
              <a:defRPr sz="3200">
                <a:solidFill>
                  <a:schemeClr val="tx1"/>
                </a:solidFill>
                <a:latin typeface="+mn-lt"/>
              </a:defRPr>
            </a:lvl2pPr>
            <a:lvl3pPr>
              <a:defRPr>
                <a:latin typeface="Trebuchet MS" panose="020B070302020209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973521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head, Caption, Pictur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29756D4-AA60-C008-6AE9-2F30BF9D3BC9}"/>
              </a:ext>
            </a:extLst>
          </p:cNvPr>
          <p:cNvSpPr/>
          <p:nvPr userDrawn="1"/>
        </p:nvSpPr>
        <p:spPr>
          <a:xfrm>
            <a:off x="8901214" y="0"/>
            <a:ext cx="2477985" cy="14039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4" name="Rectangle 3">
            <a:extLst>
              <a:ext uri="{FF2B5EF4-FFF2-40B4-BE49-F238E27FC236}">
                <a16:creationId xmlns:a16="http://schemas.microsoft.com/office/drawing/2014/main" id="{E59FCB8C-B3AE-FB12-E15F-26E1FF806078}"/>
              </a:ext>
              <a:ext uri="{C183D7F6-B498-43B3-948B-1728B52AA6E4}">
                <adec:decorative xmlns:adec="http://schemas.microsoft.com/office/drawing/2017/decorative" val="1"/>
              </a:ext>
            </a:extLst>
          </p:cNvPr>
          <p:cNvSpPr/>
          <p:nvPr userDrawn="1"/>
        </p:nvSpPr>
        <p:spPr>
          <a:xfrm>
            <a:off x="10280073" y="0"/>
            <a:ext cx="1911927" cy="3408218"/>
          </a:xfrm>
          <a:prstGeom prst="rect">
            <a:avLst/>
          </a:prstGeom>
          <a:solidFill>
            <a:srgbClr val="017D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5">
            <a:extLst>
              <a:ext uri="{FF2B5EF4-FFF2-40B4-BE49-F238E27FC236}">
                <a16:creationId xmlns:a16="http://schemas.microsoft.com/office/drawing/2014/main" id="{0DA871A8-CDB7-FA47-8281-E16302FD8B72}"/>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10" name="Picture Placeholder 2">
            <a:extLst>
              <a:ext uri="{FF2B5EF4-FFF2-40B4-BE49-F238E27FC236}">
                <a16:creationId xmlns:a16="http://schemas.microsoft.com/office/drawing/2014/main" id="{C38516C5-927B-5142-8C33-5461BC32AC27}"/>
              </a:ext>
            </a:extLst>
          </p:cNvPr>
          <p:cNvSpPr>
            <a:spLocks noGrp="1"/>
          </p:cNvSpPr>
          <p:nvPr>
            <p:ph type="pic" idx="17"/>
          </p:nvPr>
        </p:nvSpPr>
        <p:spPr>
          <a:xfrm>
            <a:off x="8901215" y="508000"/>
            <a:ext cx="2743200" cy="5047974"/>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6" name="Title 1">
            <a:extLst>
              <a:ext uri="{FF2B5EF4-FFF2-40B4-BE49-F238E27FC236}">
                <a16:creationId xmlns:a16="http://schemas.microsoft.com/office/drawing/2014/main" id="{29633E8B-B27E-9777-C911-951974A35482}"/>
              </a:ext>
            </a:extLst>
          </p:cNvPr>
          <p:cNvSpPr>
            <a:spLocks noGrp="1"/>
          </p:cNvSpPr>
          <p:nvPr>
            <p:ph type="title"/>
          </p:nvPr>
        </p:nvSpPr>
        <p:spPr>
          <a:xfrm>
            <a:off x="547584" y="340457"/>
            <a:ext cx="7416840" cy="723011"/>
          </a:xfrm>
          <a:prstGeom prst="rect">
            <a:avLst/>
          </a:prstGeom>
        </p:spPr>
        <p:txBody>
          <a:bodyPr/>
          <a:lstStyle>
            <a:lvl1pPr>
              <a:defRPr>
                <a:solidFill>
                  <a:srgbClr val="017DB4"/>
                </a:solidFill>
              </a:defRPr>
            </a:lvl1pPr>
          </a:lstStyle>
          <a:p>
            <a:r>
              <a:rPr lang="en-US" dirty="0"/>
              <a:t>Click to edit Master title style</a:t>
            </a:r>
          </a:p>
        </p:txBody>
      </p:sp>
      <p:sp>
        <p:nvSpPr>
          <p:cNvPr id="8" name="Content Placeholder 3">
            <a:extLst>
              <a:ext uri="{FF2B5EF4-FFF2-40B4-BE49-F238E27FC236}">
                <a16:creationId xmlns:a16="http://schemas.microsoft.com/office/drawing/2014/main" id="{91A9533D-017E-BC60-E5FC-04D2B4DF5EAE}"/>
              </a:ext>
            </a:extLst>
          </p:cNvPr>
          <p:cNvSpPr>
            <a:spLocks noGrp="1"/>
          </p:cNvSpPr>
          <p:nvPr>
            <p:ph sz="half" idx="2"/>
          </p:nvPr>
        </p:nvSpPr>
        <p:spPr>
          <a:xfrm>
            <a:off x="547585" y="1280160"/>
            <a:ext cx="7416839" cy="5076190"/>
          </a:xfrm>
          <a:prstGeom prst="rect">
            <a:avLst/>
          </a:prstGeom>
        </p:spPr>
        <p:txBody>
          <a:bodyPr/>
          <a:lstStyle>
            <a:lvl1pPr>
              <a:buClr>
                <a:srgbClr val="F8911B"/>
              </a:buClr>
              <a:defRPr sz="3600">
                <a:solidFill>
                  <a:schemeClr val="tx1"/>
                </a:solidFill>
                <a:latin typeface="+mn-lt"/>
              </a:defRPr>
            </a:lvl1pPr>
            <a:lvl2pPr>
              <a:buClr>
                <a:srgbClr val="F8911B"/>
              </a:buClr>
              <a:defRPr sz="3200">
                <a:solidFill>
                  <a:schemeClr val="tx1"/>
                </a:solidFill>
                <a:latin typeface="+mn-lt"/>
              </a:defRPr>
            </a:lvl2pPr>
            <a:lvl3pPr>
              <a:defRPr>
                <a:latin typeface="Trebuchet MS" panose="020B070302020209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7041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head, Picture,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9FCB8C-B3AE-FB12-E15F-26E1FF806078}"/>
              </a:ext>
              <a:ext uri="{C183D7F6-B498-43B3-948B-1728B52AA6E4}">
                <adec:decorative xmlns:adec="http://schemas.microsoft.com/office/drawing/2017/decorative" val="1"/>
              </a:ext>
            </a:extLst>
          </p:cNvPr>
          <p:cNvSpPr/>
          <p:nvPr userDrawn="1"/>
        </p:nvSpPr>
        <p:spPr>
          <a:xfrm>
            <a:off x="0" y="2673458"/>
            <a:ext cx="3750590" cy="4184542"/>
          </a:xfrm>
          <a:prstGeom prst="rect">
            <a:avLst/>
          </a:prstGeom>
          <a:solidFill>
            <a:srgbClr val="003A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7" name="Slide Number Placeholder 5">
            <a:extLst>
              <a:ext uri="{FF2B5EF4-FFF2-40B4-BE49-F238E27FC236}">
                <a16:creationId xmlns:a16="http://schemas.microsoft.com/office/drawing/2014/main" id="{0DA871A8-CDB7-FA47-8281-E16302FD8B72}"/>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6" name="Picture Placeholder 2">
            <a:extLst>
              <a:ext uri="{FF2B5EF4-FFF2-40B4-BE49-F238E27FC236}">
                <a16:creationId xmlns:a16="http://schemas.microsoft.com/office/drawing/2014/main" id="{86BBFB6E-EA6C-5CE1-7495-E893768C01B8}"/>
              </a:ext>
            </a:extLst>
          </p:cNvPr>
          <p:cNvSpPr>
            <a:spLocks noGrp="1"/>
          </p:cNvSpPr>
          <p:nvPr>
            <p:ph type="pic" idx="18"/>
          </p:nvPr>
        </p:nvSpPr>
        <p:spPr>
          <a:xfrm>
            <a:off x="307394" y="1783879"/>
            <a:ext cx="3135801" cy="4184542"/>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5" name="Title 1">
            <a:extLst>
              <a:ext uri="{FF2B5EF4-FFF2-40B4-BE49-F238E27FC236}">
                <a16:creationId xmlns:a16="http://schemas.microsoft.com/office/drawing/2014/main" id="{74E52E51-9882-7933-0B7C-2BC7551771BD}"/>
              </a:ext>
            </a:extLst>
          </p:cNvPr>
          <p:cNvSpPr>
            <a:spLocks noGrp="1"/>
          </p:cNvSpPr>
          <p:nvPr>
            <p:ph type="title"/>
          </p:nvPr>
        </p:nvSpPr>
        <p:spPr>
          <a:xfrm>
            <a:off x="547584" y="270109"/>
            <a:ext cx="9538525" cy="723011"/>
          </a:xfrm>
          <a:prstGeom prst="rect">
            <a:avLst/>
          </a:prstGeom>
        </p:spPr>
        <p:txBody>
          <a:bodyPr/>
          <a:lstStyle>
            <a:lvl1pPr>
              <a:defRPr>
                <a:solidFill>
                  <a:srgbClr val="017DB4"/>
                </a:solidFill>
              </a:defRPr>
            </a:lvl1pPr>
          </a:lstStyle>
          <a:p>
            <a:r>
              <a:rPr lang="en-US" dirty="0"/>
              <a:t>Click to edit Master title style</a:t>
            </a:r>
          </a:p>
        </p:txBody>
      </p:sp>
      <p:sp>
        <p:nvSpPr>
          <p:cNvPr id="8" name="Content Placeholder 3">
            <a:extLst>
              <a:ext uri="{FF2B5EF4-FFF2-40B4-BE49-F238E27FC236}">
                <a16:creationId xmlns:a16="http://schemas.microsoft.com/office/drawing/2014/main" id="{24751A4D-B120-2A8D-91AB-E561FED70654}"/>
              </a:ext>
            </a:extLst>
          </p:cNvPr>
          <p:cNvSpPr>
            <a:spLocks noGrp="1"/>
          </p:cNvSpPr>
          <p:nvPr>
            <p:ph sz="half" idx="2"/>
          </p:nvPr>
        </p:nvSpPr>
        <p:spPr>
          <a:xfrm>
            <a:off x="4256004" y="1280160"/>
            <a:ext cx="7416839" cy="4424901"/>
          </a:xfrm>
          <a:prstGeom prst="rect">
            <a:avLst/>
          </a:prstGeom>
        </p:spPr>
        <p:txBody>
          <a:bodyPr/>
          <a:lstStyle>
            <a:lvl1pPr>
              <a:buClr>
                <a:srgbClr val="F8911B"/>
              </a:buClr>
              <a:defRPr sz="3600">
                <a:solidFill>
                  <a:schemeClr val="tx1"/>
                </a:solidFill>
                <a:latin typeface="+mn-lt"/>
              </a:defRPr>
            </a:lvl1pPr>
            <a:lvl2pPr>
              <a:buClr>
                <a:srgbClr val="F8911B"/>
              </a:buClr>
              <a:defRPr sz="3200">
                <a:solidFill>
                  <a:schemeClr val="tx1"/>
                </a:solidFill>
                <a:latin typeface="+mn-lt"/>
              </a:defRPr>
            </a:lvl2pPr>
            <a:lvl3pPr>
              <a:defRPr>
                <a:latin typeface="Trebuchet MS" panose="020B070302020209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665436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head, Content, Column Picutr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2F89955-EA06-A439-4ED6-50B5345B5BCF}"/>
              </a:ext>
            </a:extLst>
          </p:cNvPr>
          <p:cNvSpPr/>
          <p:nvPr userDrawn="1"/>
        </p:nvSpPr>
        <p:spPr>
          <a:xfrm>
            <a:off x="8077926" y="6003235"/>
            <a:ext cx="1109142" cy="7714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929756D4-AA60-C008-6AE9-2F30BF9D3BC9}"/>
              </a:ext>
            </a:extLst>
          </p:cNvPr>
          <p:cNvSpPr/>
          <p:nvPr userDrawn="1"/>
        </p:nvSpPr>
        <p:spPr>
          <a:xfrm>
            <a:off x="8679053" y="0"/>
            <a:ext cx="3528524"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7" name="Slide Number Placeholder 5">
            <a:extLst>
              <a:ext uri="{FF2B5EF4-FFF2-40B4-BE49-F238E27FC236}">
                <a16:creationId xmlns:a16="http://schemas.microsoft.com/office/drawing/2014/main" id="{0DA871A8-CDB7-FA47-8281-E16302FD8B72}"/>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10" name="Picture Placeholder 2">
            <a:extLst>
              <a:ext uri="{FF2B5EF4-FFF2-40B4-BE49-F238E27FC236}">
                <a16:creationId xmlns:a16="http://schemas.microsoft.com/office/drawing/2014/main" id="{C38516C5-927B-5142-8C33-5461BC32AC27}"/>
              </a:ext>
            </a:extLst>
          </p:cNvPr>
          <p:cNvSpPr>
            <a:spLocks noGrp="1"/>
          </p:cNvSpPr>
          <p:nvPr>
            <p:ph type="pic" idx="17"/>
          </p:nvPr>
        </p:nvSpPr>
        <p:spPr>
          <a:xfrm>
            <a:off x="8505825" y="1"/>
            <a:ext cx="3686175" cy="6838950"/>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6" name="Title 1">
            <a:extLst>
              <a:ext uri="{FF2B5EF4-FFF2-40B4-BE49-F238E27FC236}">
                <a16:creationId xmlns:a16="http://schemas.microsoft.com/office/drawing/2014/main" id="{996296E4-8554-9DD1-67FF-F9156E81112A}"/>
              </a:ext>
            </a:extLst>
          </p:cNvPr>
          <p:cNvSpPr>
            <a:spLocks noGrp="1"/>
          </p:cNvSpPr>
          <p:nvPr>
            <p:ph type="title"/>
          </p:nvPr>
        </p:nvSpPr>
        <p:spPr>
          <a:xfrm>
            <a:off x="547582" y="234197"/>
            <a:ext cx="7635835" cy="723011"/>
          </a:xfrm>
          <a:prstGeom prst="rect">
            <a:avLst/>
          </a:prstGeom>
        </p:spPr>
        <p:txBody>
          <a:bodyPr/>
          <a:lstStyle>
            <a:lvl1pPr>
              <a:defRPr>
                <a:solidFill>
                  <a:srgbClr val="017DB4"/>
                </a:solidFill>
              </a:defRPr>
            </a:lvl1pPr>
          </a:lstStyle>
          <a:p>
            <a:r>
              <a:rPr lang="en-US" dirty="0"/>
              <a:t>Click to edit Master title style</a:t>
            </a:r>
          </a:p>
        </p:txBody>
      </p:sp>
      <p:sp>
        <p:nvSpPr>
          <p:cNvPr id="8" name="Content Placeholder 3">
            <a:extLst>
              <a:ext uri="{FF2B5EF4-FFF2-40B4-BE49-F238E27FC236}">
                <a16:creationId xmlns:a16="http://schemas.microsoft.com/office/drawing/2014/main" id="{9248637C-2E8E-6AD1-F5EF-0B8BF1C69DC1}"/>
              </a:ext>
            </a:extLst>
          </p:cNvPr>
          <p:cNvSpPr>
            <a:spLocks noGrp="1"/>
          </p:cNvSpPr>
          <p:nvPr>
            <p:ph sz="half" idx="2"/>
          </p:nvPr>
        </p:nvSpPr>
        <p:spPr>
          <a:xfrm>
            <a:off x="547583" y="1375495"/>
            <a:ext cx="7635835" cy="4980855"/>
          </a:xfrm>
          <a:prstGeom prst="rect">
            <a:avLst/>
          </a:prstGeom>
        </p:spPr>
        <p:txBody>
          <a:bodyPr/>
          <a:lstStyle>
            <a:lvl1pPr>
              <a:buClr>
                <a:srgbClr val="F8911B"/>
              </a:buClr>
              <a:defRPr sz="3600">
                <a:solidFill>
                  <a:schemeClr val="tx1"/>
                </a:solidFill>
                <a:latin typeface="+mn-lt"/>
              </a:defRPr>
            </a:lvl1pPr>
            <a:lvl2pPr>
              <a:buClr>
                <a:srgbClr val="F8911B"/>
              </a:buClr>
              <a:defRPr sz="3200">
                <a:solidFill>
                  <a:schemeClr val="tx1"/>
                </a:solidFill>
                <a:latin typeface="+mn-lt"/>
              </a:defRPr>
            </a:lvl2pPr>
            <a:lvl3pPr>
              <a:buClr>
                <a:srgbClr val="F8911B"/>
              </a:buClr>
              <a:defRPr>
                <a:latin typeface="Trebuchet MS" panose="020B070302020209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622487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Large Image">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A3CDAD6A-1654-3246-83A7-878675A35BF5}"/>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10" name="Rectangle 9">
            <a:extLst>
              <a:ext uri="{FF2B5EF4-FFF2-40B4-BE49-F238E27FC236}">
                <a16:creationId xmlns:a16="http://schemas.microsoft.com/office/drawing/2014/main" id="{146A89BF-7CAD-E749-A249-A8820CF5CA56}"/>
              </a:ext>
            </a:extLst>
          </p:cNvPr>
          <p:cNvSpPr/>
          <p:nvPr userDrawn="1"/>
        </p:nvSpPr>
        <p:spPr>
          <a:xfrm>
            <a:off x="0" y="1378891"/>
            <a:ext cx="9992299" cy="26440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2">
            <a:extLst>
              <a:ext uri="{FF2B5EF4-FFF2-40B4-BE49-F238E27FC236}">
                <a16:creationId xmlns:a16="http://schemas.microsoft.com/office/drawing/2014/main" id="{F553387A-DC65-F34E-BAA5-3CC586A28290}"/>
              </a:ext>
            </a:extLst>
          </p:cNvPr>
          <p:cNvSpPr>
            <a:spLocks noGrp="1"/>
          </p:cNvSpPr>
          <p:nvPr>
            <p:ph type="pic" idx="17"/>
          </p:nvPr>
        </p:nvSpPr>
        <p:spPr>
          <a:xfrm>
            <a:off x="547585" y="1378891"/>
            <a:ext cx="9143999" cy="4422299"/>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2" name="Title 1">
            <a:extLst>
              <a:ext uri="{FF2B5EF4-FFF2-40B4-BE49-F238E27FC236}">
                <a16:creationId xmlns:a16="http://schemas.microsoft.com/office/drawing/2014/main" id="{16D9F91E-B22C-72F2-B991-2BB327C43806}"/>
              </a:ext>
            </a:extLst>
          </p:cNvPr>
          <p:cNvSpPr>
            <a:spLocks noGrp="1"/>
          </p:cNvSpPr>
          <p:nvPr>
            <p:ph type="title"/>
          </p:nvPr>
        </p:nvSpPr>
        <p:spPr>
          <a:xfrm>
            <a:off x="547585" y="365125"/>
            <a:ext cx="9143999" cy="723011"/>
          </a:xfrm>
          <a:prstGeom prst="rect">
            <a:avLst/>
          </a:prstGeom>
        </p:spPr>
        <p:txBody>
          <a:bodyPr/>
          <a:lstStyle>
            <a:lvl1pPr>
              <a:defRPr>
                <a:solidFill>
                  <a:srgbClr val="017DB4"/>
                </a:solidFill>
              </a:defRPr>
            </a:lvl1pPr>
          </a:lstStyle>
          <a:p>
            <a:r>
              <a:rPr lang="en-US" dirty="0"/>
              <a:t>Click to edit Master title style</a:t>
            </a:r>
          </a:p>
        </p:txBody>
      </p:sp>
    </p:spTree>
    <p:extLst>
      <p:ext uri="{BB962C8B-B14F-4D97-AF65-F5344CB8AC3E}">
        <p14:creationId xmlns:p14="http://schemas.microsoft.com/office/powerpoint/2010/main" val="516619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St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979FB-E96D-68F6-A87E-DCAD4EDF32F7}"/>
              </a:ext>
            </a:extLst>
          </p:cNvPr>
          <p:cNvSpPr>
            <a:spLocks noGrp="1"/>
          </p:cNvSpPr>
          <p:nvPr>
            <p:ph type="title"/>
          </p:nvPr>
        </p:nvSpPr>
        <p:spPr>
          <a:xfrm>
            <a:off x="481084" y="4945438"/>
            <a:ext cx="10515600" cy="906722"/>
          </a:xfrm>
          <a:prstGeom prst="rect">
            <a:avLst/>
          </a:prstGeom>
        </p:spPr>
        <p:txBody>
          <a:bodyPr/>
          <a:lstStyle>
            <a:lvl1pPr>
              <a:defRPr>
                <a:solidFill>
                  <a:srgbClr val="017DB4"/>
                </a:solidFill>
              </a:defRPr>
            </a:lvl1pPr>
          </a:lstStyle>
          <a:p>
            <a:r>
              <a:rPr lang="en-US"/>
              <a:t>Click to edit Master title style</a:t>
            </a:r>
          </a:p>
        </p:txBody>
      </p:sp>
      <p:sp>
        <p:nvSpPr>
          <p:cNvPr id="3" name="Picture Placeholder 2">
            <a:extLst>
              <a:ext uri="{FF2B5EF4-FFF2-40B4-BE49-F238E27FC236}">
                <a16:creationId xmlns:a16="http://schemas.microsoft.com/office/drawing/2014/main" id="{2689C146-4176-EED3-6D58-289E92DD3F55}"/>
              </a:ext>
            </a:extLst>
          </p:cNvPr>
          <p:cNvSpPr>
            <a:spLocks noGrp="1"/>
          </p:cNvSpPr>
          <p:nvPr>
            <p:ph type="pic" idx="17"/>
          </p:nvPr>
        </p:nvSpPr>
        <p:spPr>
          <a:xfrm>
            <a:off x="481084" y="364738"/>
            <a:ext cx="9143999" cy="4422299"/>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Tree>
    <p:extLst>
      <p:ext uri="{BB962C8B-B14F-4D97-AF65-F5344CB8AC3E}">
        <p14:creationId xmlns:p14="http://schemas.microsoft.com/office/powerpoint/2010/main" val="3234374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8141C5F-6843-2DBF-BA08-09AF682AE7A6}"/>
              </a:ext>
            </a:extLst>
          </p:cNvPr>
          <p:cNvSpPr>
            <a:spLocks noGrp="1"/>
          </p:cNvSpPr>
          <p:nvPr>
            <p:ph type="title"/>
          </p:nvPr>
        </p:nvSpPr>
        <p:spPr>
          <a:xfrm>
            <a:off x="547585" y="365125"/>
            <a:ext cx="9142060" cy="723011"/>
          </a:xfrm>
          <a:prstGeom prst="rect">
            <a:avLst/>
          </a:prstGeom>
        </p:spPr>
        <p:txBody>
          <a:bodyPr/>
          <a:lstStyle>
            <a:lvl1pPr>
              <a:defRPr>
                <a:solidFill>
                  <a:srgbClr val="017DB4"/>
                </a:solidFill>
              </a:defRPr>
            </a:lvl1pPr>
          </a:lstStyle>
          <a:p>
            <a:r>
              <a:rPr lang="en-US" dirty="0"/>
              <a:t>Click to edit Master title style</a:t>
            </a:r>
          </a:p>
        </p:txBody>
      </p:sp>
      <p:sp>
        <p:nvSpPr>
          <p:cNvPr id="14" name="Text Placeholder 2">
            <a:extLst>
              <a:ext uri="{FF2B5EF4-FFF2-40B4-BE49-F238E27FC236}">
                <a16:creationId xmlns:a16="http://schemas.microsoft.com/office/drawing/2014/main" id="{087B9459-7DD5-694F-BAED-2EC80632115F}"/>
              </a:ext>
            </a:extLst>
          </p:cNvPr>
          <p:cNvSpPr>
            <a:spLocks noGrp="1"/>
          </p:cNvSpPr>
          <p:nvPr>
            <p:ph type="body" idx="16" hasCustomPrompt="1"/>
          </p:nvPr>
        </p:nvSpPr>
        <p:spPr>
          <a:xfrm>
            <a:off x="1445117" y="1328868"/>
            <a:ext cx="4281473" cy="584558"/>
          </a:xfrm>
          <a:prstGeom prst="rect">
            <a:avLst/>
          </a:prstGeom>
        </p:spPr>
        <p:txBody>
          <a:bodyPr anchor="t"/>
          <a:lstStyle>
            <a:lvl1pPr marL="0" indent="0">
              <a:buNone/>
              <a:defRPr sz="4000" b="1">
                <a:solidFill>
                  <a:srgbClr val="017DB4"/>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Master text styles</a:t>
            </a:r>
          </a:p>
        </p:txBody>
      </p:sp>
      <p:sp>
        <p:nvSpPr>
          <p:cNvPr id="12" name="Content Placeholder 2">
            <a:extLst>
              <a:ext uri="{FF2B5EF4-FFF2-40B4-BE49-F238E27FC236}">
                <a16:creationId xmlns:a16="http://schemas.microsoft.com/office/drawing/2014/main" id="{3B1DC953-B3F2-2249-AD5E-3454E4DB5D0A}"/>
              </a:ext>
            </a:extLst>
          </p:cNvPr>
          <p:cNvSpPr>
            <a:spLocks noGrp="1"/>
          </p:cNvSpPr>
          <p:nvPr>
            <p:ph sz="half" idx="13" hasCustomPrompt="1"/>
          </p:nvPr>
        </p:nvSpPr>
        <p:spPr>
          <a:xfrm>
            <a:off x="1445117" y="2092409"/>
            <a:ext cx="4266370" cy="4400466"/>
          </a:xfrm>
          <a:prstGeom prst="rect">
            <a:avLst/>
          </a:prstGeom>
        </p:spPr>
        <p:txBody>
          <a:bodyPr>
            <a:normAutofit/>
          </a:bodyPr>
          <a:lstStyle>
            <a:lvl1pPr>
              <a:buClr>
                <a:srgbClr val="F8911B"/>
              </a:buClr>
              <a:defRPr sz="3600">
                <a:solidFill>
                  <a:schemeClr val="tx1">
                    <a:lumMod val="75000"/>
                    <a:lumOff val="25000"/>
                  </a:schemeClr>
                </a:solidFill>
                <a:latin typeface="Trebuchet MS" panose="020B0603020202020204" pitchFamily="34" charset="0"/>
              </a:defRPr>
            </a:lvl1pPr>
            <a:lvl2pPr>
              <a:buClr>
                <a:srgbClr val="F8911B"/>
              </a:buClr>
              <a:defRPr sz="3200">
                <a:solidFill>
                  <a:schemeClr val="tx1">
                    <a:lumMod val="75000"/>
                    <a:lumOff val="25000"/>
                  </a:schemeClr>
                </a:solidFill>
                <a:latin typeface="Trebuchet MS" panose="020B0603020202020204" pitchFamily="34" charset="0"/>
              </a:defRPr>
            </a:lvl2pPr>
            <a:lvl3pPr>
              <a:buClr>
                <a:srgbClr val="F8911B"/>
              </a:buClr>
              <a:defRPr sz="2800">
                <a:solidFill>
                  <a:schemeClr val="tx1">
                    <a:lumMod val="75000"/>
                    <a:lumOff val="25000"/>
                  </a:schemeClr>
                </a:solidFill>
                <a:latin typeface="Trebuchet MS" panose="020B0603020202020204" pitchFamily="34" charset="0"/>
              </a:defRPr>
            </a:lvl3pPr>
            <a:lvl4pPr>
              <a:buClr>
                <a:srgbClr val="F8911B"/>
              </a:buClr>
              <a:defRPr sz="1400">
                <a:solidFill>
                  <a:schemeClr val="tx1">
                    <a:lumMod val="75000"/>
                    <a:lumOff val="25000"/>
                  </a:schemeClr>
                </a:solidFill>
                <a:latin typeface="Trebuchet MS" panose="020B0603020202020204" pitchFamily="34" charset="0"/>
              </a:defRPr>
            </a:lvl4pPr>
            <a:lvl5pPr>
              <a:buClr>
                <a:srgbClr val="F8911B"/>
              </a:buClr>
              <a:defRPr sz="1400">
                <a:solidFill>
                  <a:schemeClr val="tx1">
                    <a:lumMod val="75000"/>
                    <a:lumOff val="25000"/>
                  </a:schemeClr>
                </a:solidFill>
                <a:latin typeface="Trebuchet MS" panose="020B0603020202020204" pitchFamily="34" charset="0"/>
              </a:defRPr>
            </a:lvl5pPr>
            <a:lvl6pPr>
              <a:defRPr sz="1800"/>
            </a:lvl6pPr>
            <a:lvl7pPr>
              <a:defRPr sz="1800"/>
            </a:lvl7pPr>
            <a:lvl8pPr>
              <a:defRPr sz="1800"/>
            </a:lvl8pPr>
            <a:lvl9pPr>
              <a:defRPr sz="1800"/>
            </a:lvl9pPr>
          </a:lstStyle>
          <a:p>
            <a:pPr lvl="0"/>
            <a:r>
              <a:rPr lang="en-US" dirty="0"/>
              <a:t>Bullet one</a:t>
            </a:r>
          </a:p>
          <a:p>
            <a:pPr lvl="1"/>
            <a:r>
              <a:rPr lang="en-US" dirty="0"/>
              <a:t>Second level</a:t>
            </a:r>
          </a:p>
          <a:p>
            <a:pPr lvl="2"/>
            <a:r>
              <a:rPr lang="en-US" dirty="0"/>
              <a:t>Third level</a:t>
            </a:r>
          </a:p>
        </p:txBody>
      </p:sp>
      <p:sp>
        <p:nvSpPr>
          <p:cNvPr id="16" name="Text Placeholder 2">
            <a:extLst>
              <a:ext uri="{FF2B5EF4-FFF2-40B4-BE49-F238E27FC236}">
                <a16:creationId xmlns:a16="http://schemas.microsoft.com/office/drawing/2014/main" id="{2F45C183-F939-3749-8CBA-E98362CF528A}"/>
              </a:ext>
            </a:extLst>
          </p:cNvPr>
          <p:cNvSpPr>
            <a:spLocks noGrp="1"/>
          </p:cNvSpPr>
          <p:nvPr>
            <p:ph type="body" idx="18" hasCustomPrompt="1"/>
          </p:nvPr>
        </p:nvSpPr>
        <p:spPr>
          <a:xfrm>
            <a:off x="6465411" y="1328868"/>
            <a:ext cx="4281473" cy="584558"/>
          </a:xfrm>
          <a:prstGeom prst="rect">
            <a:avLst/>
          </a:prstGeom>
        </p:spPr>
        <p:txBody>
          <a:bodyPr anchor="t"/>
          <a:lstStyle>
            <a:lvl1pPr marL="0" indent="0">
              <a:buNone/>
              <a:defRPr sz="4000" b="1">
                <a:solidFill>
                  <a:srgbClr val="017DB4"/>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Master text styles</a:t>
            </a:r>
          </a:p>
        </p:txBody>
      </p:sp>
      <p:sp>
        <p:nvSpPr>
          <p:cNvPr id="15" name="Content Placeholder 2">
            <a:extLst>
              <a:ext uri="{FF2B5EF4-FFF2-40B4-BE49-F238E27FC236}">
                <a16:creationId xmlns:a16="http://schemas.microsoft.com/office/drawing/2014/main" id="{717ED727-781B-C74C-B03C-1A717152C591}"/>
              </a:ext>
            </a:extLst>
          </p:cNvPr>
          <p:cNvSpPr>
            <a:spLocks noGrp="1"/>
          </p:cNvSpPr>
          <p:nvPr>
            <p:ph sz="half" idx="17" hasCustomPrompt="1"/>
          </p:nvPr>
        </p:nvSpPr>
        <p:spPr>
          <a:xfrm>
            <a:off x="6480514" y="2154158"/>
            <a:ext cx="4266370" cy="4345144"/>
          </a:xfrm>
          <a:prstGeom prst="rect">
            <a:avLst/>
          </a:prstGeom>
        </p:spPr>
        <p:txBody>
          <a:bodyPr>
            <a:normAutofit/>
          </a:bodyPr>
          <a:lstStyle>
            <a:lvl1pPr>
              <a:buClr>
                <a:srgbClr val="F8911B"/>
              </a:buClr>
              <a:defRPr sz="3600">
                <a:solidFill>
                  <a:schemeClr val="tx1">
                    <a:lumMod val="75000"/>
                    <a:lumOff val="25000"/>
                  </a:schemeClr>
                </a:solidFill>
                <a:latin typeface="Trebuchet MS" panose="020B0603020202020204" pitchFamily="34" charset="0"/>
              </a:defRPr>
            </a:lvl1pPr>
            <a:lvl2pPr>
              <a:buClr>
                <a:srgbClr val="F8911B"/>
              </a:buClr>
              <a:defRPr sz="3200">
                <a:solidFill>
                  <a:schemeClr val="tx1">
                    <a:lumMod val="75000"/>
                    <a:lumOff val="25000"/>
                  </a:schemeClr>
                </a:solidFill>
                <a:latin typeface="Trebuchet MS" panose="020B0603020202020204" pitchFamily="34" charset="0"/>
              </a:defRPr>
            </a:lvl2pPr>
            <a:lvl3pPr>
              <a:buClr>
                <a:srgbClr val="F8911B"/>
              </a:buClr>
              <a:defRPr sz="2800">
                <a:solidFill>
                  <a:schemeClr val="tx1">
                    <a:lumMod val="75000"/>
                    <a:lumOff val="25000"/>
                  </a:schemeClr>
                </a:solidFill>
                <a:latin typeface="Trebuchet MS" panose="020B0603020202020204" pitchFamily="34" charset="0"/>
              </a:defRPr>
            </a:lvl3pPr>
            <a:lvl4pPr>
              <a:buClr>
                <a:srgbClr val="F8911B"/>
              </a:buClr>
              <a:defRPr sz="1400">
                <a:solidFill>
                  <a:schemeClr val="tx1">
                    <a:lumMod val="75000"/>
                    <a:lumOff val="25000"/>
                  </a:schemeClr>
                </a:solidFill>
                <a:latin typeface="Trebuchet MS" panose="020B0603020202020204" pitchFamily="34" charset="0"/>
              </a:defRPr>
            </a:lvl4pPr>
            <a:lvl5pPr>
              <a:buClr>
                <a:srgbClr val="F8911B"/>
              </a:buClr>
              <a:defRPr sz="1400">
                <a:solidFill>
                  <a:schemeClr val="tx1">
                    <a:lumMod val="75000"/>
                    <a:lumOff val="25000"/>
                  </a:schemeClr>
                </a:solidFill>
                <a:latin typeface="Trebuchet MS" panose="020B0603020202020204" pitchFamily="34" charset="0"/>
              </a:defRPr>
            </a:lvl5pPr>
            <a:lvl6pPr>
              <a:defRPr sz="1800"/>
            </a:lvl6pPr>
            <a:lvl7pPr>
              <a:defRPr sz="1800"/>
            </a:lvl7pPr>
            <a:lvl8pPr>
              <a:defRPr sz="1800"/>
            </a:lvl8pPr>
            <a:lvl9pPr>
              <a:defRPr sz="1800"/>
            </a:lvl9pPr>
          </a:lstStyle>
          <a:p>
            <a:pPr lvl="0"/>
            <a:r>
              <a:rPr lang="en-US" dirty="0"/>
              <a:t>Bullet one</a:t>
            </a:r>
          </a:p>
          <a:p>
            <a:pPr lvl="1"/>
            <a:r>
              <a:rPr lang="en-US" dirty="0"/>
              <a:t>Second level</a:t>
            </a:r>
          </a:p>
          <a:p>
            <a:pPr lvl="2"/>
            <a:r>
              <a:rPr lang="en-US" dirty="0"/>
              <a:t>Third level</a:t>
            </a:r>
          </a:p>
        </p:txBody>
      </p:sp>
      <p:sp>
        <p:nvSpPr>
          <p:cNvPr id="11" name="Slide Number Placeholder 5">
            <a:extLst>
              <a:ext uri="{FF2B5EF4-FFF2-40B4-BE49-F238E27FC236}">
                <a16:creationId xmlns:a16="http://schemas.microsoft.com/office/drawing/2014/main" id="{71C472D9-9C3B-B046-894F-84EB5A708778}"/>
              </a:ext>
              <a:ext uri="{C183D7F6-B498-43B3-948B-1728B52AA6E4}">
                <adec:decorative xmlns:adec="http://schemas.microsoft.com/office/drawing/2017/decorative" val="1"/>
              </a:ext>
            </a:extLst>
          </p:cNvPr>
          <p:cNvSpPr txBox="1">
            <a:spLocks/>
          </p:cNvSpPr>
          <p:nvPr userDrawn="1"/>
        </p:nvSpPr>
        <p:spPr>
          <a:xfrm>
            <a:off x="8096596" y="5724583"/>
            <a:ext cx="3833674" cy="942224"/>
          </a:xfrm>
          <a:prstGeom prst="rect">
            <a:avLst/>
          </a:prstGeom>
          <a:solidFill>
            <a:schemeClr val="bg1"/>
          </a:solidFill>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Tree>
    <p:extLst>
      <p:ext uri="{BB962C8B-B14F-4D97-AF65-F5344CB8AC3E}">
        <p14:creationId xmlns:p14="http://schemas.microsoft.com/office/powerpoint/2010/main" val="167340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Cover Slide, Three Images">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2" name="Title 4">
            <a:extLst>
              <a:ext uri="{FF2B5EF4-FFF2-40B4-BE49-F238E27FC236}">
                <a16:creationId xmlns:a16="http://schemas.microsoft.com/office/drawing/2014/main" id="{B18D2B09-D3FE-1F42-8989-14A4DDC832DF}"/>
              </a:ext>
            </a:extLst>
          </p:cNvPr>
          <p:cNvSpPr>
            <a:spLocks noGrp="1"/>
          </p:cNvSpPr>
          <p:nvPr>
            <p:ph type="title"/>
          </p:nvPr>
        </p:nvSpPr>
        <p:spPr>
          <a:xfrm>
            <a:off x="2139696" y="3831336"/>
            <a:ext cx="9500616" cy="1472183"/>
          </a:xfrm>
          <a:prstGeom prst="rect">
            <a:avLst/>
          </a:prstGeom>
        </p:spPr>
        <p:txBody>
          <a:bodyPr anchor="ctr" anchorCtr="0"/>
          <a:lstStyle>
            <a:lvl1pPr>
              <a:defRPr b="1">
                <a:solidFill>
                  <a:srgbClr val="017DB4"/>
                </a:solidFill>
                <a:latin typeface="+mn-lt"/>
              </a:defRPr>
            </a:lvl1pPr>
          </a:lstStyle>
          <a:p>
            <a:r>
              <a:rPr lang="en-US" dirty="0"/>
              <a:t>Click to edit Master title style</a:t>
            </a:r>
          </a:p>
        </p:txBody>
      </p:sp>
      <p:sp>
        <p:nvSpPr>
          <p:cNvPr id="4" name="Picture Placeholder 3">
            <a:extLst>
              <a:ext uri="{FF2B5EF4-FFF2-40B4-BE49-F238E27FC236}">
                <a16:creationId xmlns:a16="http://schemas.microsoft.com/office/drawing/2014/main" id="{B48FA765-4F8C-0ADE-FFAC-4EDADCB27496}"/>
              </a:ext>
            </a:extLst>
          </p:cNvPr>
          <p:cNvSpPr>
            <a:spLocks noGrp="1"/>
          </p:cNvSpPr>
          <p:nvPr>
            <p:ph type="pic" sz="quarter" idx="10"/>
          </p:nvPr>
        </p:nvSpPr>
        <p:spPr>
          <a:xfrm>
            <a:off x="7909" y="0"/>
            <a:ext cx="4023360" cy="2926080"/>
          </a:xfrm>
          <a:prstGeom prst="rect">
            <a:avLst/>
          </a:prstGeom>
        </p:spPr>
        <p:txBody>
          <a:bodyPr/>
          <a:lstStyle/>
          <a:p>
            <a:endParaRPr lang="en-US" dirty="0"/>
          </a:p>
        </p:txBody>
      </p:sp>
      <p:sp>
        <p:nvSpPr>
          <p:cNvPr id="6" name="Picture Placeholder 5">
            <a:extLst>
              <a:ext uri="{FF2B5EF4-FFF2-40B4-BE49-F238E27FC236}">
                <a16:creationId xmlns:a16="http://schemas.microsoft.com/office/drawing/2014/main" id="{0620E638-A921-0446-EBBF-38BC344F8847}"/>
              </a:ext>
            </a:extLst>
          </p:cNvPr>
          <p:cNvSpPr>
            <a:spLocks noGrp="1"/>
          </p:cNvSpPr>
          <p:nvPr>
            <p:ph type="pic" sz="quarter" idx="11"/>
          </p:nvPr>
        </p:nvSpPr>
        <p:spPr>
          <a:xfrm>
            <a:off x="4084320" y="-699"/>
            <a:ext cx="4023360" cy="2926080"/>
          </a:xfrm>
          <a:prstGeom prst="rect">
            <a:avLst/>
          </a:prstGeom>
        </p:spPr>
        <p:txBody>
          <a:bodyPr/>
          <a:lstStyle/>
          <a:p>
            <a:endParaRPr lang="en-US" dirty="0"/>
          </a:p>
        </p:txBody>
      </p:sp>
      <p:sp>
        <p:nvSpPr>
          <p:cNvPr id="8" name="Picture Placeholder 7">
            <a:extLst>
              <a:ext uri="{FF2B5EF4-FFF2-40B4-BE49-F238E27FC236}">
                <a16:creationId xmlns:a16="http://schemas.microsoft.com/office/drawing/2014/main" id="{953B945E-F4FB-17FF-0498-D2D951A57AEF}"/>
              </a:ext>
            </a:extLst>
          </p:cNvPr>
          <p:cNvSpPr>
            <a:spLocks noGrp="1"/>
          </p:cNvSpPr>
          <p:nvPr>
            <p:ph type="pic" sz="quarter" idx="12"/>
          </p:nvPr>
        </p:nvSpPr>
        <p:spPr>
          <a:xfrm>
            <a:off x="8160731" y="0"/>
            <a:ext cx="4023360" cy="2926080"/>
          </a:xfrm>
          <a:prstGeom prst="rect">
            <a:avLst/>
          </a:prstGeom>
        </p:spPr>
        <p:txBody>
          <a:bodyPr/>
          <a:lstStyle/>
          <a:p>
            <a:endParaRPr lang="en-US" dirty="0"/>
          </a:p>
        </p:txBody>
      </p:sp>
    </p:spTree>
    <p:extLst>
      <p:ext uri="{BB962C8B-B14F-4D97-AF65-F5344CB8AC3E}">
        <p14:creationId xmlns:p14="http://schemas.microsoft.com/office/powerpoint/2010/main" val="2676118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Back ground image with WPS logo in the lower right corner and CMS logo to the left of the WPS logo.">
            <a:extLst>
              <a:ext uri="{FF2B5EF4-FFF2-40B4-BE49-F238E27FC236}">
                <a16:creationId xmlns:a16="http://schemas.microsoft.com/office/drawing/2014/main" id="{FF47DA04-179C-4548-803A-773E6AED0096}"/>
              </a:ext>
              <a:ext uri="{C183D7F6-B498-43B3-948B-1728B52AA6E4}">
                <adec:decorative xmlns:adec="http://schemas.microsoft.com/office/drawing/2017/decorative" val="0"/>
              </a:ext>
            </a:extLst>
          </p:cNvPr>
          <p:cNvPicPr>
            <a:picLocks noChangeAspect="1"/>
          </p:cNvPicPr>
          <p:nvPr userDrawn="1"/>
        </p:nvPicPr>
        <p:blipFill>
          <a:blip r:embed="rId11"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192110884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5" r:id="rId4"/>
    <p:sldLayoutId id="2147483676" r:id="rId5"/>
    <p:sldLayoutId id="2147483670" r:id="rId6"/>
    <p:sldLayoutId id="2147483680" r:id="rId7"/>
    <p:sldLayoutId id="2147483671" r:id="rId8"/>
    <p:sldLayoutId id="2147483681"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6558511"/>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www.cms.gov/files/document/r11865ncd.pdf"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hyperlink" Target="https://www.cms.gov/outreach-and-education/outreach/ffsprovpartprog/provider-partnership-email-archive/2023-06-08-mlnc#_Toc137020452"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hyperlink" Target="https://www.wpsgha.com/wps/portal/mac/site/claims/guides-and-resources/modifier-kx/!ut/p/z0/04_Sj9CPykssy0xPLMnMz0vMAfIjo8ziAzw8zDwMLQx8_I18DQwcfd3CjF0tfJwsggz1vfSj8CsAmmBU5Ovsm64fVZBYkqGbmZeWrx-RXpqZklqsm5iXoluUWpxfWpScWqwfkZufkpmWmVqkm12hX5AdFQkAz5hsIA!!/?1dmy&amp;urile=wcm%3apath%3a%2Fwps%2Bcontent%2Benglish%2Ftopic-center%2Fmedical-review%2Ffaqs%2Fhow-tell-mac-type-fj-procedure-requesting-use-modifier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cms.gov/medicare-coverage-database/view/article.aspx?articleId=53775"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cmsmacfedramp.gov1.qualtrics.com/jfe/form/SV_8qQ1Igmkc0UPfMN?Title=Encore%3A%20Modifier%20KX&amp;Presenter=Mary%20Sue%20Gardner" TargetMode="External"/><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s://www.atlantictraining.com/blog/stop-light-stock-photo/"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wpsgha.com/wps/portal/mac/site/claims/guides-and-resources/chimeric-antigen-receptor-car-t-cell-therapy"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hyperlink" Target="https://youtu.be/1OImSDsoq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36E5685-0972-E2A9-6530-6AAE34F95DCF}"/>
              </a:ext>
            </a:extLst>
          </p:cNvPr>
          <p:cNvSpPr>
            <a:spLocks noGrp="1"/>
          </p:cNvSpPr>
          <p:nvPr>
            <p:ph type="title"/>
          </p:nvPr>
        </p:nvSpPr>
        <p:spPr/>
        <p:txBody>
          <a:bodyPr/>
          <a:lstStyle/>
          <a:p>
            <a:r>
              <a:rPr lang="en-US" dirty="0"/>
              <a:t>Modifier Monday: Modifier KX</a:t>
            </a:r>
          </a:p>
        </p:txBody>
      </p:sp>
      <p:pic>
        <p:nvPicPr>
          <p:cNvPr id="3" name="Picture Placeholder 9">
            <a:extLst>
              <a:ext uri="{FF2B5EF4-FFF2-40B4-BE49-F238E27FC236}">
                <a16:creationId xmlns:a16="http://schemas.microsoft.com/office/drawing/2014/main" id="{AD0EC753-F6FA-6CB0-43C2-9C44D741C335}"/>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26875" y="0"/>
            <a:ext cx="4092929" cy="2926080"/>
          </a:xfrm>
          <a:prstGeom prst="rect">
            <a:avLst/>
          </a:prstGeom>
        </p:spPr>
      </p:pic>
      <p:pic>
        <p:nvPicPr>
          <p:cNvPr id="4" name="Picture Placeholder 7">
            <a:extLst>
              <a:ext uri="{FF2B5EF4-FFF2-40B4-BE49-F238E27FC236}">
                <a16:creationId xmlns:a16="http://schemas.microsoft.com/office/drawing/2014/main" id="{10E906F2-4228-E0CB-D6CC-B31114B291F9}"/>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4121807" y="-5894"/>
            <a:ext cx="4092929" cy="2925381"/>
          </a:xfrm>
          <a:prstGeom prst="rect">
            <a:avLst/>
          </a:prstGeom>
        </p:spPr>
      </p:pic>
      <p:pic>
        <p:nvPicPr>
          <p:cNvPr id="5" name="Picture Placeholder 11">
            <a:extLst>
              <a:ext uri="{FF2B5EF4-FFF2-40B4-BE49-F238E27FC236}">
                <a16:creationId xmlns:a16="http://schemas.microsoft.com/office/drawing/2014/main" id="{86F141A2-4ED4-A673-551A-B63C6023A1CF}"/>
              </a:ext>
              <a:ext uri="{C183D7F6-B498-43B3-948B-1728B52AA6E4}">
                <adec:decorative xmlns:adec="http://schemas.microsoft.com/office/drawing/2017/decorative" val="1"/>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8270489" y="0"/>
            <a:ext cx="3921511" cy="2926080"/>
          </a:xfrm>
          <a:prstGeom prst="rect">
            <a:avLst/>
          </a:prstGeom>
        </p:spPr>
      </p:pic>
      <p:pic>
        <p:nvPicPr>
          <p:cNvPr id="2" name="Picture 1">
            <a:extLst>
              <a:ext uri="{FF2B5EF4-FFF2-40B4-BE49-F238E27FC236}">
                <a16:creationId xmlns:a16="http://schemas.microsoft.com/office/drawing/2014/main" id="{CDD5AA18-4CA9-D822-93DA-948F5F6D7106}"/>
              </a:ext>
              <a:ext uri="{C183D7F6-B498-43B3-948B-1728B52AA6E4}">
                <adec:decorative xmlns:adec="http://schemas.microsoft.com/office/drawing/2017/decorative" val="1"/>
              </a:ext>
            </a:extLst>
          </p:cNvPr>
          <p:cNvPicPr>
            <a:picLocks noChangeAspect="1"/>
          </p:cNvPicPr>
          <p:nvPr/>
        </p:nvPicPr>
        <p:blipFill>
          <a:blip r:embed="rId6" cstate="screen">
            <a:extLst>
              <a:ext uri="{28A0092B-C50C-407E-A947-70E740481C1C}">
                <a14:useLocalDpi xmlns:a14="http://schemas.microsoft.com/office/drawing/2010/main"/>
              </a:ext>
            </a:extLst>
          </a:blip>
          <a:srcRect/>
          <a:stretch/>
        </p:blipFill>
        <p:spPr>
          <a:xfrm>
            <a:off x="240" y="2981739"/>
            <a:ext cx="3270310" cy="3876262"/>
          </a:xfrm>
          <a:prstGeom prst="rect">
            <a:avLst/>
          </a:prstGeom>
        </p:spPr>
      </p:pic>
    </p:spTree>
    <p:extLst>
      <p:ext uri="{BB962C8B-B14F-4D97-AF65-F5344CB8AC3E}">
        <p14:creationId xmlns:p14="http://schemas.microsoft.com/office/powerpoint/2010/main" val="457981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039196C-D7A4-3EF2-678B-68031CD4FC5A}"/>
              </a:ext>
            </a:extLst>
          </p:cNvPr>
          <p:cNvSpPr>
            <a:spLocks noGrp="1"/>
          </p:cNvSpPr>
          <p:nvPr>
            <p:ph type="title"/>
          </p:nvPr>
        </p:nvSpPr>
        <p:spPr/>
        <p:txBody>
          <a:bodyPr/>
          <a:lstStyle/>
          <a:p>
            <a:r>
              <a:rPr lang="en-US" dirty="0"/>
              <a:t>Thresholds</a:t>
            </a:r>
          </a:p>
        </p:txBody>
      </p:sp>
      <p:sp>
        <p:nvSpPr>
          <p:cNvPr id="4" name="Content Placeholder 3">
            <a:extLst>
              <a:ext uri="{FF2B5EF4-FFF2-40B4-BE49-F238E27FC236}">
                <a16:creationId xmlns:a16="http://schemas.microsoft.com/office/drawing/2014/main" id="{8783EED3-012D-5AEE-68A5-45742E6B76E6}"/>
              </a:ext>
            </a:extLst>
          </p:cNvPr>
          <p:cNvSpPr>
            <a:spLocks noGrp="1"/>
          </p:cNvSpPr>
          <p:nvPr>
            <p:ph sz="half" idx="2"/>
          </p:nvPr>
        </p:nvSpPr>
        <p:spPr>
          <a:xfrm>
            <a:off x="547583" y="1141579"/>
            <a:ext cx="7635835" cy="4980855"/>
          </a:xfrm>
        </p:spPr>
        <p:txBody>
          <a:bodyPr/>
          <a:lstStyle/>
          <a:p>
            <a:r>
              <a:rPr lang="en-US" dirty="0"/>
              <a:t>KX threshold</a:t>
            </a:r>
          </a:p>
          <a:p>
            <a:pPr lvl="1"/>
            <a:r>
              <a:rPr lang="en-US" dirty="0"/>
              <a:t>Monetary amount of yearly services provided at which KX should be appended</a:t>
            </a:r>
          </a:p>
          <a:p>
            <a:pPr lvl="2">
              <a:buClr>
                <a:srgbClr val="F8911B"/>
              </a:buClr>
            </a:pPr>
            <a:r>
              <a:rPr lang="en-US" dirty="0"/>
              <a:t>Changes yearly</a:t>
            </a:r>
          </a:p>
          <a:p>
            <a:pPr lvl="2">
              <a:buClr>
                <a:srgbClr val="F8911B"/>
              </a:buClr>
            </a:pPr>
            <a:r>
              <a:rPr lang="en-US" dirty="0"/>
              <a:t>PT and SLP services combined</a:t>
            </a:r>
          </a:p>
          <a:p>
            <a:pPr lvl="2">
              <a:buClr>
                <a:srgbClr val="F8911B"/>
              </a:buClr>
            </a:pPr>
            <a:r>
              <a:rPr lang="en-US" dirty="0"/>
              <a:t>OT</a:t>
            </a:r>
          </a:p>
          <a:p>
            <a:r>
              <a:rPr lang="en-US" dirty="0"/>
              <a:t>Manual medical review threshold</a:t>
            </a:r>
          </a:p>
          <a:p>
            <a:pPr lvl="1"/>
            <a:r>
              <a:rPr lang="en-US" dirty="0"/>
              <a:t>Targeted reviews performed on services &gt;$3000</a:t>
            </a:r>
          </a:p>
          <a:p>
            <a:pPr lvl="1"/>
            <a:r>
              <a:rPr lang="en-US" dirty="0"/>
              <a:t>KX continues to be appended</a:t>
            </a:r>
          </a:p>
        </p:txBody>
      </p:sp>
      <p:pic>
        <p:nvPicPr>
          <p:cNvPr id="2050" name="Picture 2" descr="Picture of a red button to signify When to Use the KX Modifier ">
            <a:extLst>
              <a:ext uri="{FF2B5EF4-FFF2-40B4-BE49-F238E27FC236}">
                <a16:creationId xmlns:a16="http://schemas.microsoft.com/office/drawing/2014/main" id="{B359C8E9-4FC8-DFE4-D9AB-FB7E7CC616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8285" y="2397339"/>
            <a:ext cx="4326318" cy="2063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556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2EAB73-407B-9393-EBB0-DAF5933C2B3B}"/>
              </a:ext>
            </a:extLst>
          </p:cNvPr>
          <p:cNvSpPr>
            <a:spLocks noGrp="1"/>
          </p:cNvSpPr>
          <p:nvPr>
            <p:ph type="title"/>
          </p:nvPr>
        </p:nvSpPr>
        <p:spPr/>
        <p:txBody>
          <a:bodyPr/>
          <a:lstStyle/>
          <a:p>
            <a:r>
              <a:rPr lang="en-US" dirty="0"/>
              <a:t>Screening Colonoscopy</a:t>
            </a:r>
          </a:p>
        </p:txBody>
      </p:sp>
      <p:sp>
        <p:nvSpPr>
          <p:cNvPr id="4" name="Content Placeholder 3">
            <a:extLst>
              <a:ext uri="{FF2B5EF4-FFF2-40B4-BE49-F238E27FC236}">
                <a16:creationId xmlns:a16="http://schemas.microsoft.com/office/drawing/2014/main" id="{202736CE-A4AC-E4FE-3883-726D9D0DFF5F}"/>
              </a:ext>
            </a:extLst>
          </p:cNvPr>
          <p:cNvSpPr>
            <a:spLocks noGrp="1"/>
          </p:cNvSpPr>
          <p:nvPr>
            <p:ph sz="half" idx="2"/>
          </p:nvPr>
        </p:nvSpPr>
        <p:spPr/>
        <p:txBody>
          <a:bodyPr/>
          <a:lstStyle/>
          <a:p>
            <a:r>
              <a:rPr lang="en-US" dirty="0"/>
              <a:t>Use KX modifier on screening to indicate the service was performed after a positive stool-based test</a:t>
            </a:r>
          </a:p>
          <a:p>
            <a:pPr lvl="1"/>
            <a:r>
              <a:rPr lang="en-US" dirty="0"/>
              <a:t>G0105 – Colorectal cancer screening: colonoscopy on individual at high risk</a:t>
            </a:r>
          </a:p>
          <a:p>
            <a:pPr lvl="1"/>
            <a:r>
              <a:rPr lang="en-US" dirty="0"/>
              <a:t>G0121 – Colorectal cancer screening; colonoscopy on individual not meeting criteria for high risk</a:t>
            </a:r>
          </a:p>
          <a:p>
            <a:pPr lvl="1"/>
            <a:r>
              <a:rPr lang="en-US" b="0" i="0" u="none" strike="noStrike" dirty="0">
                <a:solidFill>
                  <a:srgbClr val="0645AD"/>
                </a:solidFill>
                <a:effectLst/>
                <a:hlinkClick r:id="rId3" tooltip="Transmittal 11865 Change Request 13017"/>
              </a:rPr>
              <a:t>Transmittal 11865 Change Request 13017</a:t>
            </a:r>
            <a:endParaRPr lang="en-US" dirty="0"/>
          </a:p>
        </p:txBody>
      </p:sp>
      <p:pic>
        <p:nvPicPr>
          <p:cNvPr id="3074" name="Picture 2" descr="Picture of a colonoscopy with camera view and picture of intestines to signify screening colonoscopy. ">
            <a:extLst>
              <a:ext uri="{FF2B5EF4-FFF2-40B4-BE49-F238E27FC236}">
                <a16:creationId xmlns:a16="http://schemas.microsoft.com/office/drawing/2014/main" id="{3CC9145D-CC54-A28F-5C2E-826A67275CB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38496" y="1618735"/>
            <a:ext cx="2905919"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6146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AA3051F-BCAB-55D9-4DDA-D6ED65515B1A}"/>
              </a:ext>
            </a:extLst>
          </p:cNvPr>
          <p:cNvSpPr>
            <a:spLocks noGrp="1"/>
          </p:cNvSpPr>
          <p:nvPr>
            <p:ph type="title"/>
          </p:nvPr>
        </p:nvSpPr>
        <p:spPr>
          <a:xfrm>
            <a:off x="547584" y="365125"/>
            <a:ext cx="11376685" cy="723011"/>
          </a:xfrm>
        </p:spPr>
        <p:txBody>
          <a:bodyPr/>
          <a:lstStyle/>
          <a:p>
            <a:r>
              <a:rPr lang="en-US" dirty="0"/>
              <a:t>Gender Specific Billing – Part B</a:t>
            </a:r>
          </a:p>
        </p:txBody>
      </p:sp>
      <p:sp>
        <p:nvSpPr>
          <p:cNvPr id="6" name="Content Placeholder 5">
            <a:extLst>
              <a:ext uri="{FF2B5EF4-FFF2-40B4-BE49-F238E27FC236}">
                <a16:creationId xmlns:a16="http://schemas.microsoft.com/office/drawing/2014/main" id="{EED64B15-1893-7F08-F552-2AEC2B65CA2C}"/>
              </a:ext>
            </a:extLst>
          </p:cNvPr>
          <p:cNvSpPr>
            <a:spLocks noGrp="1"/>
          </p:cNvSpPr>
          <p:nvPr>
            <p:ph sz="half" idx="2"/>
          </p:nvPr>
        </p:nvSpPr>
        <p:spPr/>
        <p:txBody>
          <a:bodyPr/>
          <a:lstStyle/>
          <a:p>
            <a:r>
              <a:rPr lang="en-US" dirty="0"/>
              <a:t>For procedure codes often considered appropriate for only one gender, indicate on the claim detail if the patient’s experienced gender is different than their sex at birth</a:t>
            </a:r>
          </a:p>
          <a:p>
            <a:pPr lvl="1"/>
            <a:r>
              <a:rPr lang="en-US" dirty="0"/>
              <a:t>Report KX modifier for any claims related to transgender, intersex and gender-expansive system issues</a:t>
            </a:r>
          </a:p>
          <a:p>
            <a:pPr lvl="1"/>
            <a:r>
              <a:rPr lang="en-US" b="0" i="0" u="none" strike="noStrike" dirty="0">
                <a:solidFill>
                  <a:srgbClr val="0645AD"/>
                </a:solidFill>
                <a:effectLst/>
                <a:hlinkClick r:id="rId3" tooltip="Medicare Learning Network (MLN) Connects 2023 06 08 "/>
              </a:rPr>
              <a:t>Medicare Learning Network (MLN) Connects 2023 06 08</a:t>
            </a:r>
            <a:endParaRPr lang="en-US" b="0" i="0" u="none" strike="noStrike" dirty="0">
              <a:solidFill>
                <a:srgbClr val="333333"/>
              </a:solidFill>
              <a:effectLst/>
            </a:endParaRPr>
          </a:p>
        </p:txBody>
      </p:sp>
    </p:spTree>
    <p:extLst>
      <p:ext uri="{BB962C8B-B14F-4D97-AF65-F5344CB8AC3E}">
        <p14:creationId xmlns:p14="http://schemas.microsoft.com/office/powerpoint/2010/main" val="3047562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BEE835C-7B79-E75F-B42F-BA3440AB371B}"/>
              </a:ext>
            </a:extLst>
          </p:cNvPr>
          <p:cNvSpPr>
            <a:spLocks noGrp="1"/>
          </p:cNvSpPr>
          <p:nvPr>
            <p:ph type="title"/>
          </p:nvPr>
        </p:nvSpPr>
        <p:spPr/>
        <p:txBody>
          <a:bodyPr/>
          <a:lstStyle/>
          <a:p>
            <a:r>
              <a:rPr lang="en-US" dirty="0"/>
              <a:t>Diagnostic Facet Joint Injections</a:t>
            </a:r>
          </a:p>
        </p:txBody>
      </p:sp>
      <p:pic>
        <p:nvPicPr>
          <p:cNvPr id="6" name="Picture 5" descr="Picture of the WPS prior authorization request form with facet joint highlighted and HCPCS/CPT and modifiers highlighted to signify what info on the request form needs completed">
            <a:extLst>
              <a:ext uri="{FF2B5EF4-FFF2-40B4-BE49-F238E27FC236}">
                <a16:creationId xmlns:a16="http://schemas.microsoft.com/office/drawing/2014/main" id="{D56CEE7C-BAEF-C391-BA3D-163094869BC1}"/>
              </a:ext>
            </a:extLst>
          </p:cNvPr>
          <p:cNvPicPr>
            <a:picLocks noChangeAspect="1"/>
          </p:cNvPicPr>
          <p:nvPr/>
        </p:nvPicPr>
        <p:blipFill>
          <a:blip r:embed="rId3"/>
          <a:stretch>
            <a:fillRect/>
          </a:stretch>
        </p:blipFill>
        <p:spPr>
          <a:xfrm>
            <a:off x="519157" y="1569309"/>
            <a:ext cx="3523627" cy="4424901"/>
          </a:xfrm>
          <a:prstGeom prst="rect">
            <a:avLst/>
          </a:prstGeom>
        </p:spPr>
      </p:pic>
      <p:sp>
        <p:nvSpPr>
          <p:cNvPr id="4" name="Content Placeholder 3">
            <a:extLst>
              <a:ext uri="{FF2B5EF4-FFF2-40B4-BE49-F238E27FC236}">
                <a16:creationId xmlns:a16="http://schemas.microsoft.com/office/drawing/2014/main" id="{6367B08A-3307-820D-500E-3605DF10F0A5}"/>
              </a:ext>
            </a:extLst>
          </p:cNvPr>
          <p:cNvSpPr>
            <a:spLocks noGrp="1"/>
          </p:cNvSpPr>
          <p:nvPr>
            <p:ph sz="half" idx="2"/>
          </p:nvPr>
        </p:nvSpPr>
        <p:spPr>
          <a:xfrm>
            <a:off x="4256004" y="1216549"/>
            <a:ext cx="7416839" cy="4424901"/>
          </a:xfrm>
        </p:spPr>
        <p:txBody>
          <a:bodyPr/>
          <a:lstStyle/>
          <a:p>
            <a:r>
              <a:rPr lang="en-US" dirty="0"/>
              <a:t>Report the KX modifier on the Prior Authorization (PA) Request Form for hospital outpatient department facet interventions</a:t>
            </a:r>
          </a:p>
          <a:p>
            <a:r>
              <a:rPr lang="en-US" dirty="0"/>
              <a:t>Append the KX modifier to the line for all diagnostic facet injections</a:t>
            </a:r>
          </a:p>
          <a:p>
            <a:pPr lvl="1"/>
            <a:r>
              <a:rPr lang="en-US" dirty="0">
                <a:hlinkClick r:id="rId4"/>
              </a:rPr>
              <a:t>How do we tell the MAC what type of facet joint procedure we are requesting? Do we use modifiers? </a:t>
            </a:r>
            <a:endParaRPr lang="en-US" dirty="0"/>
          </a:p>
        </p:txBody>
      </p:sp>
    </p:spTree>
    <p:extLst>
      <p:ext uri="{BB962C8B-B14F-4D97-AF65-F5344CB8AC3E}">
        <p14:creationId xmlns:p14="http://schemas.microsoft.com/office/powerpoint/2010/main" val="3025779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7BEE3BB-5F3A-EDA4-19DB-EEEBF1ACF516}"/>
              </a:ext>
            </a:extLst>
          </p:cNvPr>
          <p:cNvSpPr>
            <a:spLocks noGrp="1"/>
          </p:cNvSpPr>
          <p:nvPr>
            <p:ph type="title"/>
          </p:nvPr>
        </p:nvSpPr>
        <p:spPr>
          <a:xfrm>
            <a:off x="547582" y="204532"/>
            <a:ext cx="10981271" cy="1285692"/>
          </a:xfrm>
        </p:spPr>
        <p:txBody>
          <a:bodyPr/>
          <a:lstStyle/>
          <a:p>
            <a:r>
              <a:rPr lang="en-US" dirty="0"/>
              <a:t>Cardiac Rehabilitation (CR) and Intensive Cardiac Rehabilitation (ICR)  </a:t>
            </a:r>
          </a:p>
        </p:txBody>
      </p:sp>
      <p:sp>
        <p:nvSpPr>
          <p:cNvPr id="6" name="Content Placeholder 5">
            <a:extLst>
              <a:ext uri="{FF2B5EF4-FFF2-40B4-BE49-F238E27FC236}">
                <a16:creationId xmlns:a16="http://schemas.microsoft.com/office/drawing/2014/main" id="{BA660275-A5DC-3BA4-CE89-FED1EB41D2B3}"/>
              </a:ext>
            </a:extLst>
          </p:cNvPr>
          <p:cNvSpPr>
            <a:spLocks noGrp="1"/>
          </p:cNvSpPr>
          <p:nvPr>
            <p:ph sz="half" idx="2"/>
          </p:nvPr>
        </p:nvSpPr>
        <p:spPr>
          <a:xfrm>
            <a:off x="547585" y="1577278"/>
            <a:ext cx="7842653" cy="5076190"/>
          </a:xfrm>
        </p:spPr>
        <p:txBody>
          <a:bodyPr/>
          <a:lstStyle/>
          <a:p>
            <a:r>
              <a:rPr lang="en-US" dirty="0"/>
              <a:t>CR - treatment beyond 36 session up to a total of 72 meets the coverage criteria </a:t>
            </a:r>
          </a:p>
          <a:p>
            <a:r>
              <a:rPr lang="en-US" dirty="0"/>
              <a:t>ICR - any further sessions beyond 72 sessions within a 126-day period meet the requirements of medical policy </a:t>
            </a:r>
          </a:p>
          <a:p>
            <a:pPr lvl="1"/>
            <a:r>
              <a:rPr lang="en-US" dirty="0">
                <a:hlinkClick r:id="rId3"/>
              </a:rPr>
              <a:t>Billing and Coding: Frequency and Duration for Cardiac Rehabilitation and Intensive Cardiac Rehabilitation</a:t>
            </a:r>
            <a:endParaRPr lang="en-US" dirty="0"/>
          </a:p>
        </p:txBody>
      </p:sp>
      <p:pic>
        <p:nvPicPr>
          <p:cNvPr id="4098" name="Picture 2" descr="Picture of outline of person running on a treadmill with red heart behind him and heart rhythm in the background to signify Cardiac rehabilitation therapy">
            <a:extLst>
              <a:ext uri="{FF2B5EF4-FFF2-40B4-BE49-F238E27FC236}">
                <a16:creationId xmlns:a16="http://schemas.microsoft.com/office/drawing/2014/main" id="{638A87B1-B041-BACC-BFC5-879438D274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98755" y="1490224"/>
            <a:ext cx="3091521" cy="2315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878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432D1E2-FB65-FA31-EA22-66F4D0BE164A}"/>
              </a:ext>
            </a:extLst>
          </p:cNvPr>
          <p:cNvSpPr>
            <a:spLocks noGrp="1"/>
          </p:cNvSpPr>
          <p:nvPr>
            <p:ph type="title"/>
          </p:nvPr>
        </p:nvSpPr>
        <p:spPr/>
        <p:txBody>
          <a:bodyPr/>
          <a:lstStyle/>
          <a:p>
            <a:r>
              <a:rPr lang="en-US" dirty="0"/>
              <a:t>Inappropriate Use of KX</a:t>
            </a:r>
          </a:p>
        </p:txBody>
      </p:sp>
      <p:sp>
        <p:nvSpPr>
          <p:cNvPr id="2" name="Content Placeholder 1">
            <a:extLst>
              <a:ext uri="{FF2B5EF4-FFF2-40B4-BE49-F238E27FC236}">
                <a16:creationId xmlns:a16="http://schemas.microsoft.com/office/drawing/2014/main" id="{D1581A71-36D0-A249-0F1F-198290DDC0D5}"/>
              </a:ext>
            </a:extLst>
          </p:cNvPr>
          <p:cNvSpPr>
            <a:spLocks noGrp="1"/>
          </p:cNvSpPr>
          <p:nvPr>
            <p:ph sz="half" idx="2"/>
          </p:nvPr>
        </p:nvSpPr>
        <p:spPr/>
        <p:txBody>
          <a:bodyPr/>
          <a:lstStyle/>
          <a:p>
            <a:r>
              <a:rPr lang="en-US" dirty="0"/>
              <a:t>Service not allowed based on statute</a:t>
            </a:r>
          </a:p>
          <a:p>
            <a:r>
              <a:rPr lang="en-US" dirty="0"/>
              <a:t>When the medical record will not offer any more data than contained on the claim form</a:t>
            </a:r>
          </a:p>
        </p:txBody>
      </p:sp>
      <p:pic>
        <p:nvPicPr>
          <p:cNvPr id="5124" name="Picture 4" descr="Do Not Use Sign to signify inappropriate uses of KX modifier">
            <a:extLst>
              <a:ext uri="{FF2B5EF4-FFF2-40B4-BE49-F238E27FC236}">
                <a16:creationId xmlns:a16="http://schemas.microsoft.com/office/drawing/2014/main" id="{41BB2F66-0039-3B14-7179-209E72997C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3207" y="2441204"/>
            <a:ext cx="2511640" cy="32638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1853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411BC42-EE9A-24AE-680B-4E7CE8ED3AAB}"/>
              </a:ext>
            </a:extLst>
          </p:cNvPr>
          <p:cNvSpPr>
            <a:spLocks noGrp="1"/>
          </p:cNvSpPr>
          <p:nvPr>
            <p:ph type="title"/>
          </p:nvPr>
        </p:nvSpPr>
        <p:spPr/>
        <p:txBody>
          <a:bodyPr/>
          <a:lstStyle/>
          <a:p>
            <a:r>
              <a:rPr lang="en-US" dirty="0"/>
              <a:t>Encore Survey </a:t>
            </a:r>
          </a:p>
        </p:txBody>
      </p:sp>
      <p:sp>
        <p:nvSpPr>
          <p:cNvPr id="2" name="Content Placeholder 1">
            <a:extLst>
              <a:ext uri="{FF2B5EF4-FFF2-40B4-BE49-F238E27FC236}">
                <a16:creationId xmlns:a16="http://schemas.microsoft.com/office/drawing/2014/main" id="{2AE619BB-D7D7-C1EB-1322-65316FA5F878}"/>
              </a:ext>
            </a:extLst>
          </p:cNvPr>
          <p:cNvSpPr>
            <a:spLocks noGrp="1"/>
          </p:cNvSpPr>
          <p:nvPr>
            <p:ph sz="half" idx="13"/>
          </p:nvPr>
        </p:nvSpPr>
        <p:spPr>
          <a:xfrm>
            <a:off x="818147" y="1251284"/>
            <a:ext cx="8871498" cy="5241591"/>
          </a:xfrm>
        </p:spPr>
        <p:txBody>
          <a:bodyPr>
            <a:normAutofit/>
          </a:bodyPr>
          <a:lstStyle/>
          <a:p>
            <a:pPr marL="0" indent="0">
              <a:buNone/>
            </a:pPr>
            <a:r>
              <a:rPr lang="en-US" sz="2800" dirty="0">
                <a:solidFill>
                  <a:schemeClr val="tx1"/>
                </a:solidFill>
                <a:latin typeface="+mn-lt"/>
                <a:cs typeface="Calibri" panose="020F0502020204030204" pitchFamily="34" charset="0"/>
              </a:rPr>
              <a:t>Let us know what you think!</a:t>
            </a:r>
          </a:p>
          <a:p>
            <a:pPr marL="0" indent="0">
              <a:buNone/>
            </a:pPr>
            <a:r>
              <a:rPr lang="en-US" sz="2800" dirty="0">
                <a:solidFill>
                  <a:schemeClr val="tx1"/>
                </a:solidFill>
                <a:latin typeface="+mn-lt"/>
                <a:cs typeface="Calibri" panose="020F0502020204030204" pitchFamily="34" charset="0"/>
              </a:rPr>
              <a:t>Take time to complete the survey now. </a:t>
            </a:r>
          </a:p>
          <a:p>
            <a:r>
              <a:rPr lang="en-US" sz="2800" dirty="0">
                <a:solidFill>
                  <a:schemeClr val="tx1"/>
                </a:solidFill>
                <a:latin typeface="+mn-lt"/>
                <a:cs typeface="Calibri" panose="020F0502020204030204" pitchFamily="34" charset="0"/>
                <a:hlinkClick r:id="rId3"/>
              </a:rPr>
              <a:t>Survey link</a:t>
            </a:r>
            <a:endParaRPr lang="en-US" sz="2800" dirty="0">
              <a:solidFill>
                <a:schemeClr val="tx1"/>
              </a:solidFill>
              <a:latin typeface="+mn-lt"/>
              <a:cs typeface="Calibri" panose="020F0502020204030204" pitchFamily="34" charset="0"/>
            </a:endParaRPr>
          </a:p>
        </p:txBody>
      </p:sp>
    </p:spTree>
    <p:extLst>
      <p:ext uri="{BB962C8B-B14F-4D97-AF65-F5344CB8AC3E}">
        <p14:creationId xmlns:p14="http://schemas.microsoft.com/office/powerpoint/2010/main" val="133505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A24A76-36F6-EA6A-705A-0B9361A21E8F}"/>
              </a:ext>
            </a:extLst>
          </p:cNvPr>
          <p:cNvSpPr>
            <a:spLocks noGrp="1"/>
          </p:cNvSpPr>
          <p:nvPr>
            <p:ph type="title"/>
          </p:nvPr>
        </p:nvSpPr>
        <p:spPr/>
        <p:txBody>
          <a:bodyPr/>
          <a:lstStyle/>
          <a:p>
            <a:r>
              <a:rPr lang="en-US" dirty="0"/>
              <a:t>Disclaimer</a:t>
            </a:r>
          </a:p>
        </p:txBody>
      </p:sp>
      <p:sp>
        <p:nvSpPr>
          <p:cNvPr id="6" name="Content Placeholder 5">
            <a:extLst>
              <a:ext uri="{FF2B5EF4-FFF2-40B4-BE49-F238E27FC236}">
                <a16:creationId xmlns:a16="http://schemas.microsoft.com/office/drawing/2014/main" id="{FFF7A49A-C83D-D64C-9687-E70ABE7990E1}"/>
              </a:ext>
            </a:extLst>
          </p:cNvPr>
          <p:cNvSpPr>
            <a:spLocks noGrp="1"/>
          </p:cNvSpPr>
          <p:nvPr>
            <p:ph sz="half" idx="2"/>
          </p:nvPr>
        </p:nvSpPr>
        <p:spPr/>
        <p:txBody>
          <a:bodyPr/>
          <a:lstStyle/>
          <a:p>
            <a:pPr marL="0" indent="0">
              <a:buNone/>
            </a:pPr>
            <a:r>
              <a:rPr lang="en-US" dirty="0">
                <a:effectLst/>
                <a:latin typeface="Calibri" panose="020F0502020204030204" pitchFamily="34" charset="0"/>
                <a:ea typeface="Calibri" panose="020F0502020204030204" pitchFamily="34" charset="0"/>
                <a:cs typeface="Times New Roman" panose="02020603050405020304" pitchFamily="18" charset="0"/>
              </a:rPr>
              <a:t>We prepared this education as a tool to assist the provider community.  Medicare rules change often. They are in the relevant laws, regulations and rulings on the Centers for Medicare &amp; Medicaid Services (CMS) website. </a:t>
            </a:r>
          </a:p>
          <a:p>
            <a:pPr marL="0" indent="0">
              <a:buNone/>
            </a:pPr>
            <a:r>
              <a:rPr lang="en-US" dirty="0">
                <a:effectLst/>
                <a:latin typeface="Calibri" panose="020F0502020204030204" pitchFamily="34" charset="0"/>
                <a:ea typeface="Calibri" panose="020F0502020204030204" pitchFamily="34" charset="0"/>
                <a:cs typeface="Times New Roman" panose="02020603050405020304" pitchFamily="18" charset="0"/>
              </a:rPr>
              <a:t>We will provide responses to questions based on the facts given, but the Medicare rules will determine final coverage.  </a:t>
            </a:r>
          </a:p>
          <a:p>
            <a:pPr marL="0" indent="0">
              <a:buNone/>
            </a:pPr>
            <a:r>
              <a:rPr lang="en-US" dirty="0">
                <a:effectLst/>
                <a:latin typeface="Calibri" panose="020F0502020204030204" pitchFamily="34" charset="0"/>
                <a:ea typeface="Calibri" panose="020F0502020204030204" pitchFamily="34" charset="0"/>
                <a:cs typeface="Times New Roman" panose="02020603050405020304" pitchFamily="18" charset="0"/>
              </a:rPr>
              <a:t>CMS prohibits recording of the presentation for profit-making purposes.</a:t>
            </a:r>
          </a:p>
        </p:txBody>
      </p:sp>
    </p:spTree>
    <p:extLst>
      <p:ext uri="{BB962C8B-B14F-4D97-AF65-F5344CB8AC3E}">
        <p14:creationId xmlns:p14="http://schemas.microsoft.com/office/powerpoint/2010/main" val="4005203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6D4BF5-FFBA-4611-0E50-7C1F2D28DB8A}"/>
              </a:ext>
              <a:ext uri="{C183D7F6-B498-43B3-948B-1728B52AA6E4}">
                <adec:decorative xmlns:adec="http://schemas.microsoft.com/office/drawing/2017/decorative" val="0"/>
              </a:ext>
            </a:extLst>
          </p:cNvPr>
          <p:cNvSpPr>
            <a:spLocks noGrp="1"/>
          </p:cNvSpPr>
          <p:nvPr>
            <p:ph type="title"/>
          </p:nvPr>
        </p:nvSpPr>
        <p:spPr/>
        <p:txBody>
          <a:bodyPr/>
          <a:lstStyle/>
          <a:p>
            <a:r>
              <a:rPr lang="en-US" dirty="0"/>
              <a:t>Acronyms</a:t>
            </a:r>
          </a:p>
        </p:txBody>
      </p:sp>
      <p:sp>
        <p:nvSpPr>
          <p:cNvPr id="2" name="Content Placeholder 1">
            <a:extLst>
              <a:ext uri="{FF2B5EF4-FFF2-40B4-BE49-F238E27FC236}">
                <a16:creationId xmlns:a16="http://schemas.microsoft.com/office/drawing/2014/main" id="{5C790418-FB36-D050-84A4-E59E4E97A8EB}"/>
              </a:ext>
              <a:ext uri="{C183D7F6-B498-43B3-948B-1728B52AA6E4}">
                <adec:decorative xmlns:adec="http://schemas.microsoft.com/office/drawing/2017/decorative" val="0"/>
              </a:ext>
            </a:extLst>
          </p:cNvPr>
          <p:cNvSpPr>
            <a:spLocks noGrp="1"/>
          </p:cNvSpPr>
          <p:nvPr>
            <p:ph sz="half" idx="2"/>
          </p:nvPr>
        </p:nvSpPr>
        <p:spPr>
          <a:xfrm>
            <a:off x="547585" y="1280160"/>
            <a:ext cx="11071258" cy="4861148"/>
          </a:xfrm>
        </p:spPr>
        <p:txBody>
          <a:bodyPr/>
          <a:lstStyle/>
          <a:p>
            <a:r>
              <a:rPr lang="en-US" dirty="0"/>
              <a:t>AFO – Ankle Foot Orthosis</a:t>
            </a:r>
          </a:p>
          <a:p>
            <a:r>
              <a:rPr lang="en-US" dirty="0"/>
              <a:t>CPT – Current Procedural Terminology</a:t>
            </a:r>
          </a:p>
          <a:p>
            <a:r>
              <a:rPr lang="en-US" dirty="0"/>
              <a:t>FDA – Food and Drug Administration</a:t>
            </a:r>
          </a:p>
          <a:p>
            <a:r>
              <a:rPr lang="en-US" dirty="0"/>
              <a:t>HCPC – Healthcare Common Procedure Coding System</a:t>
            </a:r>
          </a:p>
          <a:p>
            <a:r>
              <a:rPr lang="en-US" dirty="0"/>
              <a:t>OT – Occupational Therapy </a:t>
            </a:r>
          </a:p>
          <a:p>
            <a:r>
              <a:rPr lang="en-US" dirty="0"/>
              <a:t>PT – Physical Therapy </a:t>
            </a:r>
          </a:p>
          <a:p>
            <a:r>
              <a:rPr lang="en-US" dirty="0"/>
              <a:t>REMS – Risk Evaluation and Mitigation Strategies </a:t>
            </a:r>
          </a:p>
          <a:p>
            <a:r>
              <a:rPr lang="en-US" dirty="0"/>
              <a:t>SLP – Speech Language Pathology</a:t>
            </a:r>
          </a:p>
        </p:txBody>
      </p:sp>
    </p:spTree>
    <p:extLst>
      <p:ext uri="{BB962C8B-B14F-4D97-AF65-F5344CB8AC3E}">
        <p14:creationId xmlns:p14="http://schemas.microsoft.com/office/powerpoint/2010/main" val="1836299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5399A-FAC0-29C6-D47D-578F1F2E0BAE}"/>
              </a:ext>
            </a:extLst>
          </p:cNvPr>
          <p:cNvSpPr>
            <a:spLocks noGrp="1"/>
          </p:cNvSpPr>
          <p:nvPr>
            <p:ph type="title"/>
          </p:nvPr>
        </p:nvSpPr>
        <p:spPr/>
        <p:txBody>
          <a:bodyPr/>
          <a:lstStyle/>
          <a:p>
            <a:r>
              <a:rPr lang="en-US" dirty="0"/>
              <a:t>Objective and Agenda</a:t>
            </a:r>
          </a:p>
        </p:txBody>
      </p:sp>
      <p:pic>
        <p:nvPicPr>
          <p:cNvPr id="1026" name="Picture 2" descr="Picture that says Objectives &amp; Agenda to signify we will be speaking about both.">
            <a:extLst>
              <a:ext uri="{FF2B5EF4-FFF2-40B4-BE49-F238E27FC236}">
                <a16:creationId xmlns:a16="http://schemas.microsoft.com/office/drawing/2014/main" id="{15E302EB-51C1-E5F7-110E-407A14C0D9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108" y="3429000"/>
            <a:ext cx="2796052" cy="2094340"/>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297C6EFB-40FA-39B2-8206-1C28FAFAE967}"/>
              </a:ext>
            </a:extLst>
          </p:cNvPr>
          <p:cNvSpPr>
            <a:spLocks noGrp="1"/>
          </p:cNvSpPr>
          <p:nvPr>
            <p:ph sz="half" idx="2"/>
          </p:nvPr>
        </p:nvSpPr>
        <p:spPr/>
        <p:txBody>
          <a:bodyPr/>
          <a:lstStyle/>
          <a:p>
            <a:r>
              <a:rPr lang="en-US" dirty="0"/>
              <a:t>Learn about the appropriate uses of Modifier KX in various Medicare covered services</a:t>
            </a:r>
          </a:p>
          <a:p>
            <a:pPr lvl="1"/>
            <a:r>
              <a:rPr lang="en-US" dirty="0"/>
              <a:t>Review services that use KX</a:t>
            </a:r>
          </a:p>
        </p:txBody>
      </p:sp>
    </p:spTree>
    <p:extLst>
      <p:ext uri="{BB962C8B-B14F-4D97-AF65-F5344CB8AC3E}">
        <p14:creationId xmlns:p14="http://schemas.microsoft.com/office/powerpoint/2010/main" val="4280702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C376521-CE36-D670-154A-2B714D0E0116}"/>
              </a:ext>
            </a:extLst>
          </p:cNvPr>
          <p:cNvSpPr>
            <a:spLocks noGrp="1"/>
          </p:cNvSpPr>
          <p:nvPr>
            <p:ph type="title"/>
          </p:nvPr>
        </p:nvSpPr>
        <p:spPr/>
        <p:txBody>
          <a:bodyPr/>
          <a:lstStyle/>
          <a:p>
            <a:r>
              <a:rPr lang="en-US" dirty="0"/>
              <a:t>Use of KX Modifier</a:t>
            </a:r>
          </a:p>
        </p:txBody>
      </p:sp>
      <p:sp>
        <p:nvSpPr>
          <p:cNvPr id="4" name="Content Placeholder 3">
            <a:extLst>
              <a:ext uri="{FF2B5EF4-FFF2-40B4-BE49-F238E27FC236}">
                <a16:creationId xmlns:a16="http://schemas.microsoft.com/office/drawing/2014/main" id="{F8A24DBB-28A9-CC42-2EF8-F8155DEB8FCD}"/>
              </a:ext>
            </a:extLst>
          </p:cNvPr>
          <p:cNvSpPr>
            <a:spLocks noGrp="1"/>
          </p:cNvSpPr>
          <p:nvPr>
            <p:ph sz="half" idx="2"/>
          </p:nvPr>
        </p:nvSpPr>
        <p:spPr/>
        <p:txBody>
          <a:bodyPr/>
          <a:lstStyle/>
          <a:p>
            <a:r>
              <a:rPr lang="en-US" dirty="0"/>
              <a:t>Informs claims processing system that the provider’s documentation supports the payer’s requirements for payment</a:t>
            </a:r>
          </a:p>
        </p:txBody>
      </p:sp>
      <p:pic>
        <p:nvPicPr>
          <p:cNvPr id="8" name="Content Placeholder 5" descr="Picture of a traffic light to signify using the KX is like the green light for the processing system to allow the claim to pay, but the red light signifies the KX is not used and  to stop the claims processing because information is missing. ">
            <a:extLst>
              <a:ext uri="{FF2B5EF4-FFF2-40B4-BE49-F238E27FC236}">
                <a16:creationId xmlns:a16="http://schemas.microsoft.com/office/drawing/2014/main" id="{3E55485F-B1FA-7564-4FA4-641350EDA23A}"/>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8400965" y="701962"/>
            <a:ext cx="3138310" cy="5076825"/>
          </a:xfrm>
          <a:prstGeom prst="rect">
            <a:avLst/>
          </a:prstGeom>
        </p:spPr>
      </p:pic>
    </p:spTree>
    <p:extLst>
      <p:ext uri="{BB962C8B-B14F-4D97-AF65-F5344CB8AC3E}">
        <p14:creationId xmlns:p14="http://schemas.microsoft.com/office/powerpoint/2010/main" val="2283640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79FCF-0CE5-7F7E-DE57-B7D550908444}"/>
              </a:ext>
            </a:extLst>
          </p:cNvPr>
          <p:cNvSpPr>
            <a:spLocks noGrp="1"/>
          </p:cNvSpPr>
          <p:nvPr>
            <p:ph type="title"/>
          </p:nvPr>
        </p:nvSpPr>
        <p:spPr/>
        <p:txBody>
          <a:bodyPr/>
          <a:lstStyle/>
          <a:p>
            <a:r>
              <a:rPr lang="en-US" dirty="0"/>
              <a:t>Requirements for use Varied by Policy </a:t>
            </a:r>
          </a:p>
        </p:txBody>
      </p:sp>
      <p:sp>
        <p:nvSpPr>
          <p:cNvPr id="3" name="Content Placeholder 2">
            <a:extLst>
              <a:ext uri="{FF2B5EF4-FFF2-40B4-BE49-F238E27FC236}">
                <a16:creationId xmlns:a16="http://schemas.microsoft.com/office/drawing/2014/main" id="{9A699EA8-39C9-D40A-3010-CACCE695741B}"/>
              </a:ext>
            </a:extLst>
          </p:cNvPr>
          <p:cNvSpPr>
            <a:spLocks noGrp="1"/>
          </p:cNvSpPr>
          <p:nvPr>
            <p:ph sz="half" idx="2"/>
          </p:nvPr>
        </p:nvSpPr>
        <p:spPr>
          <a:xfrm>
            <a:off x="547585" y="1280160"/>
            <a:ext cx="11071258" cy="4918759"/>
          </a:xfrm>
        </p:spPr>
        <p:txBody>
          <a:bodyPr/>
          <a:lstStyle/>
          <a:p>
            <a:r>
              <a:rPr lang="en-US" dirty="0"/>
              <a:t>In some policies: </a:t>
            </a:r>
          </a:p>
          <a:p>
            <a:pPr lvl="1"/>
            <a:r>
              <a:rPr lang="en-US" dirty="0"/>
              <a:t>Pertains to HCPCS codes</a:t>
            </a:r>
          </a:p>
          <a:p>
            <a:pPr lvl="1"/>
            <a:r>
              <a:rPr lang="en-US" dirty="0"/>
              <a:t>It applies only to select codes</a:t>
            </a:r>
          </a:p>
          <a:p>
            <a:pPr lvl="1"/>
            <a:r>
              <a:rPr lang="en-US" dirty="0"/>
              <a:t>It refers to very limited information</a:t>
            </a:r>
          </a:p>
          <a:p>
            <a:pPr lvl="1"/>
            <a:r>
              <a:rPr lang="en-US" dirty="0"/>
              <a:t>It attests that multiple criteria have been met</a:t>
            </a:r>
          </a:p>
          <a:p>
            <a:pPr lvl="1"/>
            <a:r>
              <a:rPr lang="en-US" dirty="0"/>
              <a:t>The absence of the KX results in medical necessity denial</a:t>
            </a:r>
          </a:p>
          <a:p>
            <a:pPr lvl="1"/>
            <a:r>
              <a:rPr lang="en-US" dirty="0"/>
              <a:t>The lack of the modifier results in a statutorily noncovered denial</a:t>
            </a:r>
          </a:p>
        </p:txBody>
      </p:sp>
    </p:spTree>
    <p:extLst>
      <p:ext uri="{BB962C8B-B14F-4D97-AF65-F5344CB8AC3E}">
        <p14:creationId xmlns:p14="http://schemas.microsoft.com/office/powerpoint/2010/main" val="2733025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2B918-0186-6DF6-18DC-9FCF53EBB2F6}"/>
              </a:ext>
            </a:extLst>
          </p:cNvPr>
          <p:cNvSpPr>
            <a:spLocks noGrp="1"/>
          </p:cNvSpPr>
          <p:nvPr>
            <p:ph type="title"/>
          </p:nvPr>
        </p:nvSpPr>
        <p:spPr/>
        <p:txBody>
          <a:bodyPr/>
          <a:lstStyle/>
          <a:p>
            <a:r>
              <a:rPr lang="en-US" dirty="0"/>
              <a:t>Podiatrist Usage</a:t>
            </a:r>
          </a:p>
        </p:txBody>
      </p:sp>
      <p:sp>
        <p:nvSpPr>
          <p:cNvPr id="3" name="Content Placeholder 2">
            <a:extLst>
              <a:ext uri="{FF2B5EF4-FFF2-40B4-BE49-F238E27FC236}">
                <a16:creationId xmlns:a16="http://schemas.microsoft.com/office/drawing/2014/main" id="{716F4DF2-C1D0-67CC-9FE2-F396B2F212E9}"/>
              </a:ext>
            </a:extLst>
          </p:cNvPr>
          <p:cNvSpPr>
            <a:spLocks noGrp="1"/>
          </p:cNvSpPr>
          <p:nvPr>
            <p:ph sz="half" idx="2"/>
          </p:nvPr>
        </p:nvSpPr>
        <p:spPr/>
        <p:txBody>
          <a:bodyPr/>
          <a:lstStyle/>
          <a:p>
            <a:r>
              <a:rPr lang="en-US" dirty="0"/>
              <a:t>All HCPCS codes listed under the AFO (L1900-L4397) and</a:t>
            </a:r>
          </a:p>
          <a:p>
            <a:r>
              <a:rPr lang="en-US" dirty="0"/>
              <a:t>Orthopedic footwear (L3000-L3649)</a:t>
            </a:r>
          </a:p>
          <a:p>
            <a:r>
              <a:rPr lang="en-US" b="0" i="0" dirty="0">
                <a:solidFill>
                  <a:srgbClr val="2D3748"/>
                </a:solidFill>
                <a:effectLst/>
                <a:latin typeface="-apple-system"/>
              </a:rPr>
              <a:t>Use of procedure codes: 64575, 64580, 27600, 64905, 64910, 64585, 64708, 64890, 64891, 64892, 64912, and 64913</a:t>
            </a:r>
          </a:p>
          <a:p>
            <a:r>
              <a:rPr lang="en-US" dirty="0">
                <a:solidFill>
                  <a:srgbClr val="2D3748"/>
                </a:solidFill>
                <a:latin typeface="-apple-system"/>
              </a:rPr>
              <a:t>When the service meets policy requirements</a:t>
            </a:r>
            <a:endParaRPr lang="en-US" dirty="0"/>
          </a:p>
        </p:txBody>
      </p:sp>
    </p:spTree>
    <p:extLst>
      <p:ext uri="{BB962C8B-B14F-4D97-AF65-F5344CB8AC3E}">
        <p14:creationId xmlns:p14="http://schemas.microsoft.com/office/powerpoint/2010/main" val="2268472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0E3F9B-7B7F-735F-13BD-0ADBDCA45E3C}"/>
              </a:ext>
            </a:extLst>
          </p:cNvPr>
          <p:cNvSpPr>
            <a:spLocks noGrp="1"/>
          </p:cNvSpPr>
          <p:nvPr>
            <p:ph type="title"/>
          </p:nvPr>
        </p:nvSpPr>
        <p:spPr/>
        <p:txBody>
          <a:bodyPr/>
          <a:lstStyle/>
          <a:p>
            <a:r>
              <a:rPr lang="en-US" dirty="0"/>
              <a:t>CAR T-cell Therapy </a:t>
            </a:r>
          </a:p>
        </p:txBody>
      </p:sp>
      <p:sp>
        <p:nvSpPr>
          <p:cNvPr id="5" name="Content Placeholder 4">
            <a:extLst>
              <a:ext uri="{FF2B5EF4-FFF2-40B4-BE49-F238E27FC236}">
                <a16:creationId xmlns:a16="http://schemas.microsoft.com/office/drawing/2014/main" id="{70EA954E-E8AD-419F-8B23-2E3933759E83}"/>
              </a:ext>
            </a:extLst>
          </p:cNvPr>
          <p:cNvSpPr>
            <a:spLocks noGrp="1"/>
          </p:cNvSpPr>
          <p:nvPr>
            <p:ph sz="half" idx="2"/>
          </p:nvPr>
        </p:nvSpPr>
        <p:spPr/>
        <p:txBody>
          <a:bodyPr/>
          <a:lstStyle/>
          <a:p>
            <a:r>
              <a:rPr lang="en-US" dirty="0"/>
              <a:t>Professional services under Part B</a:t>
            </a:r>
          </a:p>
          <a:p>
            <a:pPr lvl="1"/>
            <a:r>
              <a:rPr lang="en-US" dirty="0"/>
              <a:t>Specific procedure codes from the Hospital Outpatient Coding and Billing chart</a:t>
            </a:r>
          </a:p>
          <a:p>
            <a:pPr lvl="2">
              <a:buClr>
                <a:srgbClr val="F8911B"/>
              </a:buClr>
            </a:pPr>
            <a:r>
              <a:rPr lang="en-US" dirty="0">
                <a:hlinkClick r:id="rId3"/>
              </a:rPr>
              <a:t>https://www.wpsgha.com/wps/portal/mac/site/claims/guides-and-resources/chimeric-antigen-receptor-car-t-cell-therapy</a:t>
            </a:r>
            <a:endParaRPr lang="en-US" dirty="0"/>
          </a:p>
          <a:p>
            <a:pPr lvl="1"/>
            <a:r>
              <a:rPr lang="en-US" dirty="0"/>
              <a:t>KX - attests to services provided by FDA REMS facility</a:t>
            </a:r>
          </a:p>
          <a:p>
            <a:pPr lvl="1"/>
            <a:r>
              <a:rPr lang="en-US" dirty="0"/>
              <a:t>For fractional billing </a:t>
            </a:r>
          </a:p>
          <a:p>
            <a:pPr lvl="2">
              <a:buClr>
                <a:srgbClr val="F8911B"/>
              </a:buClr>
            </a:pPr>
            <a:r>
              <a:rPr lang="en-US" dirty="0"/>
              <a:t>KX – meets requirements specified in medical policy</a:t>
            </a:r>
          </a:p>
        </p:txBody>
      </p:sp>
      <p:pic>
        <p:nvPicPr>
          <p:cNvPr id="8" name="Picture 7" descr="Picture of the chart of procedure codes for CAR T- cell Therapy. To show what the link will take the user to. ">
            <a:extLst>
              <a:ext uri="{FF2B5EF4-FFF2-40B4-BE49-F238E27FC236}">
                <a16:creationId xmlns:a16="http://schemas.microsoft.com/office/drawing/2014/main" id="{D02DC6FB-6453-47A7-6824-599E454AEFE0}"/>
              </a:ext>
            </a:extLst>
          </p:cNvPr>
          <p:cNvPicPr>
            <a:picLocks noChangeAspect="1"/>
          </p:cNvPicPr>
          <p:nvPr/>
        </p:nvPicPr>
        <p:blipFill>
          <a:blip r:embed="rId4"/>
          <a:stretch>
            <a:fillRect/>
          </a:stretch>
        </p:blipFill>
        <p:spPr>
          <a:xfrm>
            <a:off x="8130933" y="1063469"/>
            <a:ext cx="3768624" cy="3273754"/>
          </a:xfrm>
          <a:prstGeom prst="rect">
            <a:avLst/>
          </a:prstGeom>
        </p:spPr>
      </p:pic>
    </p:spTree>
    <p:extLst>
      <p:ext uri="{BB962C8B-B14F-4D97-AF65-F5344CB8AC3E}">
        <p14:creationId xmlns:p14="http://schemas.microsoft.com/office/powerpoint/2010/main" val="3561272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6E1709-3171-9DB2-3DDE-964C9D975DC4}"/>
              </a:ext>
            </a:extLst>
          </p:cNvPr>
          <p:cNvSpPr>
            <a:spLocks noGrp="1"/>
          </p:cNvSpPr>
          <p:nvPr>
            <p:ph type="title"/>
          </p:nvPr>
        </p:nvSpPr>
        <p:spPr/>
        <p:txBody>
          <a:bodyPr/>
          <a:lstStyle/>
          <a:p>
            <a:r>
              <a:rPr lang="en-US" dirty="0"/>
              <a:t>Outpatient Therapy </a:t>
            </a:r>
          </a:p>
        </p:txBody>
      </p:sp>
      <p:pic>
        <p:nvPicPr>
          <p:cNvPr id="2" name="Picture 1" descr="Picture of an outpatient therapy clinic to depict outpatient therapy. ">
            <a:extLst>
              <a:ext uri="{FF2B5EF4-FFF2-40B4-BE49-F238E27FC236}">
                <a16:creationId xmlns:a16="http://schemas.microsoft.com/office/drawing/2014/main" id="{4C192FA4-84CE-3A9D-E3BC-2C2112483867}"/>
              </a:ext>
            </a:extLst>
          </p:cNvPr>
          <p:cNvPicPr>
            <a:picLocks noChangeAspect="1"/>
          </p:cNvPicPr>
          <p:nvPr/>
        </p:nvPicPr>
        <p:blipFill>
          <a:blip r:embed="rId3"/>
          <a:stretch>
            <a:fillRect/>
          </a:stretch>
        </p:blipFill>
        <p:spPr>
          <a:xfrm>
            <a:off x="312805" y="2119312"/>
            <a:ext cx="3924300" cy="2619375"/>
          </a:xfrm>
          <a:prstGeom prst="rect">
            <a:avLst/>
          </a:prstGeom>
        </p:spPr>
      </p:pic>
      <p:sp>
        <p:nvSpPr>
          <p:cNvPr id="5" name="Content Placeholder 4">
            <a:extLst>
              <a:ext uri="{FF2B5EF4-FFF2-40B4-BE49-F238E27FC236}">
                <a16:creationId xmlns:a16="http://schemas.microsoft.com/office/drawing/2014/main" id="{BDE47EA4-C100-C064-BF97-E929D0778FE5}"/>
              </a:ext>
            </a:extLst>
          </p:cNvPr>
          <p:cNvSpPr>
            <a:spLocks noGrp="1"/>
          </p:cNvSpPr>
          <p:nvPr>
            <p:ph sz="half" idx="2"/>
          </p:nvPr>
        </p:nvSpPr>
        <p:spPr>
          <a:xfrm>
            <a:off x="4367215" y="1280160"/>
            <a:ext cx="7416839" cy="4424901"/>
          </a:xfrm>
        </p:spPr>
        <p:txBody>
          <a:bodyPr/>
          <a:lstStyle/>
          <a:p>
            <a:r>
              <a:rPr lang="en-US" dirty="0"/>
              <a:t>Continued treatment above therapy threshold amount is medically reasonable and necessary</a:t>
            </a:r>
          </a:p>
          <a:p>
            <a:r>
              <a:rPr lang="en-US" dirty="0"/>
              <a:t>Documentation is being kept to supports medical necessity</a:t>
            </a:r>
          </a:p>
          <a:p>
            <a:pPr lvl="1"/>
            <a:r>
              <a:rPr lang="en-US" dirty="0"/>
              <a:t>See YouTube: </a:t>
            </a:r>
            <a:r>
              <a:rPr lang="en-US" dirty="0">
                <a:hlinkClick r:id="rId4"/>
              </a:rPr>
              <a:t>https://youtu.be/1OImSDsoqDU</a:t>
            </a:r>
            <a:endParaRPr lang="en-US" dirty="0"/>
          </a:p>
        </p:txBody>
      </p:sp>
    </p:spTree>
    <p:extLst>
      <p:ext uri="{BB962C8B-B14F-4D97-AF65-F5344CB8AC3E}">
        <p14:creationId xmlns:p14="http://schemas.microsoft.com/office/powerpoint/2010/main" val="109905805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3254</TotalTime>
  <Words>685</Words>
  <Application>Microsoft Office PowerPoint</Application>
  <PresentationFormat>Widescreen</PresentationFormat>
  <Paragraphs>91</Paragraphs>
  <Slides>16</Slides>
  <Notes>15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-apple-system</vt:lpstr>
      <vt:lpstr>Arial</vt:lpstr>
      <vt:lpstr>Calibri</vt:lpstr>
      <vt:lpstr>Calibri Light</vt:lpstr>
      <vt:lpstr>Trebuchet MS</vt:lpstr>
      <vt:lpstr>Custom Design</vt:lpstr>
      <vt:lpstr>1_Custom Design</vt:lpstr>
      <vt:lpstr>Modifier Monday: Modifier KX</vt:lpstr>
      <vt:lpstr>Disclaimer</vt:lpstr>
      <vt:lpstr>Acronyms</vt:lpstr>
      <vt:lpstr>Objective and Agenda</vt:lpstr>
      <vt:lpstr>Use of KX Modifier</vt:lpstr>
      <vt:lpstr>Requirements for use Varied by Policy </vt:lpstr>
      <vt:lpstr>Podiatrist Usage</vt:lpstr>
      <vt:lpstr>CAR T-cell Therapy </vt:lpstr>
      <vt:lpstr>Outpatient Therapy </vt:lpstr>
      <vt:lpstr>Thresholds</vt:lpstr>
      <vt:lpstr>Screening Colonoscopy</vt:lpstr>
      <vt:lpstr>Gender Specific Billing – Part B</vt:lpstr>
      <vt:lpstr>Diagnostic Facet Joint Injections</vt:lpstr>
      <vt:lpstr>Cardiac Rehabilitation (CR) and Intensive Cardiac Rehabilitation (ICR)  </vt:lpstr>
      <vt:lpstr>Inappropriate Use of KX</vt:lpstr>
      <vt:lpstr>Encore Survey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Rasmussen, Benjamin - Corp Comm</dc:creator>
  <cp:lastModifiedBy>Diaz, Maria</cp:lastModifiedBy>
  <cp:revision>114</cp:revision>
  <dcterms:created xsi:type="dcterms:W3CDTF">2020-11-15T21:40:28Z</dcterms:created>
  <dcterms:modified xsi:type="dcterms:W3CDTF">2023-08-17T20:52:52Z</dcterms:modified>
</cp:coreProperties>
</file>