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6" r:id="rId6"/>
    <p:sldMasterId id="2147483672" r:id="rId7"/>
  </p:sldMasterIdLst>
  <p:notesMasterIdLst>
    <p:notesMasterId r:id="rId30"/>
  </p:notesMasterIdLst>
  <p:handoutMasterIdLst>
    <p:handoutMasterId r:id="rId31"/>
  </p:handoutMasterIdLst>
  <p:sldIdLst>
    <p:sldId id="286" r:id="rId8"/>
    <p:sldId id="268" r:id="rId9"/>
    <p:sldId id="293" r:id="rId10"/>
    <p:sldId id="264" r:id="rId11"/>
    <p:sldId id="267" r:id="rId12"/>
    <p:sldId id="290" r:id="rId13"/>
    <p:sldId id="295" r:id="rId14"/>
    <p:sldId id="287" r:id="rId15"/>
    <p:sldId id="288" r:id="rId16"/>
    <p:sldId id="294" r:id="rId17"/>
    <p:sldId id="296" r:id="rId18"/>
    <p:sldId id="297" r:id="rId19"/>
    <p:sldId id="304" r:id="rId20"/>
    <p:sldId id="298" r:id="rId21"/>
    <p:sldId id="303" r:id="rId22"/>
    <p:sldId id="289" r:id="rId23"/>
    <p:sldId id="299" r:id="rId24"/>
    <p:sldId id="300" r:id="rId25"/>
    <p:sldId id="302" r:id="rId26"/>
    <p:sldId id="301" r:id="rId27"/>
    <p:sldId id="305" r:id="rId28"/>
    <p:sldId id="30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92" autoAdjust="0"/>
    <p:restoredTop sz="86430" autoAdjust="0"/>
  </p:normalViewPr>
  <p:slideViewPr>
    <p:cSldViewPr snapToGrid="0" snapToObjects="1">
      <p:cViewPr varScale="1">
        <p:scale>
          <a:sx n="95" d="100"/>
          <a:sy n="95" d="100"/>
        </p:scale>
        <p:origin x="12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5B812-B55C-F963-0424-D66790B34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A54C994-23A5-6DC3-722C-4FE3E5EE21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B741E7-6599-410D-ACEB-6E45887D8C6A}" type="datetimeFigureOut">
              <a:rPr lang="en-US" smtClean="0"/>
              <a:t>7/26/2023</a:t>
            </a:fld>
            <a:endParaRPr lang="en-US" dirty="0"/>
          </a:p>
        </p:txBody>
      </p:sp>
      <p:sp>
        <p:nvSpPr>
          <p:cNvPr id="4" name="Footer Placeholder 3">
            <a:extLst>
              <a:ext uri="{FF2B5EF4-FFF2-40B4-BE49-F238E27FC236}">
                <a16:creationId xmlns:a16="http://schemas.microsoft.com/office/drawing/2014/main" id="{E627FEED-A9E0-77DB-08F1-2E9042512C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713B5FD-EB69-CE14-53AF-6F1814E6C8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DBBE-78A7-4229-8B03-BD4C2BA33311}" type="slidenum">
              <a:rPr lang="en-US" smtClean="0"/>
              <a:t>‹#›</a:t>
            </a:fld>
            <a:endParaRPr lang="en-US" dirty="0"/>
          </a:p>
        </p:txBody>
      </p:sp>
    </p:spTree>
    <p:extLst>
      <p:ext uri="{BB962C8B-B14F-4D97-AF65-F5344CB8AC3E}">
        <p14:creationId xmlns:p14="http://schemas.microsoft.com/office/powerpoint/2010/main" val="51951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7/26/2023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3</a:t>
            </a:fld>
            <a:endParaRPr lang="en-US" dirty="0"/>
          </a:p>
        </p:txBody>
      </p:sp>
    </p:spTree>
    <p:extLst>
      <p:ext uri="{BB962C8B-B14F-4D97-AF65-F5344CB8AC3E}">
        <p14:creationId xmlns:p14="http://schemas.microsoft.com/office/powerpoint/2010/main" val="1289238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13</a:t>
            </a:fld>
            <a:endParaRPr lang="en-US" dirty="0"/>
          </a:p>
        </p:txBody>
      </p:sp>
    </p:spTree>
    <p:extLst>
      <p:ext uri="{BB962C8B-B14F-4D97-AF65-F5344CB8AC3E}">
        <p14:creationId xmlns:p14="http://schemas.microsoft.com/office/powerpoint/2010/main" val="400358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14</a:t>
            </a:fld>
            <a:endParaRPr lang="en-US" dirty="0"/>
          </a:p>
        </p:txBody>
      </p:sp>
    </p:spTree>
    <p:extLst>
      <p:ext uri="{BB962C8B-B14F-4D97-AF65-F5344CB8AC3E}">
        <p14:creationId xmlns:p14="http://schemas.microsoft.com/office/powerpoint/2010/main" val="3237766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15</a:t>
            </a:fld>
            <a:endParaRPr lang="en-US" dirty="0"/>
          </a:p>
        </p:txBody>
      </p:sp>
    </p:spTree>
    <p:extLst>
      <p:ext uri="{BB962C8B-B14F-4D97-AF65-F5344CB8AC3E}">
        <p14:creationId xmlns:p14="http://schemas.microsoft.com/office/powerpoint/2010/main" val="3430655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16</a:t>
            </a:fld>
            <a:endParaRPr lang="en-US" dirty="0"/>
          </a:p>
        </p:txBody>
      </p:sp>
    </p:spTree>
    <p:extLst>
      <p:ext uri="{BB962C8B-B14F-4D97-AF65-F5344CB8AC3E}">
        <p14:creationId xmlns:p14="http://schemas.microsoft.com/office/powerpoint/2010/main" val="2125181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18</a:t>
            </a:fld>
            <a:endParaRPr lang="en-US" dirty="0"/>
          </a:p>
        </p:txBody>
      </p:sp>
    </p:spTree>
    <p:extLst>
      <p:ext uri="{BB962C8B-B14F-4D97-AF65-F5344CB8AC3E}">
        <p14:creationId xmlns:p14="http://schemas.microsoft.com/office/powerpoint/2010/main" val="3215790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19</a:t>
            </a:fld>
            <a:endParaRPr lang="en-US" dirty="0"/>
          </a:p>
        </p:txBody>
      </p:sp>
    </p:spTree>
    <p:extLst>
      <p:ext uri="{BB962C8B-B14F-4D97-AF65-F5344CB8AC3E}">
        <p14:creationId xmlns:p14="http://schemas.microsoft.com/office/powerpoint/2010/main" val="2001929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20</a:t>
            </a:fld>
            <a:endParaRPr lang="en-US" dirty="0"/>
          </a:p>
        </p:txBody>
      </p:sp>
    </p:spTree>
    <p:extLst>
      <p:ext uri="{BB962C8B-B14F-4D97-AF65-F5344CB8AC3E}">
        <p14:creationId xmlns:p14="http://schemas.microsoft.com/office/powerpoint/2010/main" val="1976144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22</a:t>
            </a:fld>
            <a:endParaRPr lang="en-US" dirty="0"/>
          </a:p>
        </p:txBody>
      </p:sp>
    </p:spTree>
    <p:extLst>
      <p:ext uri="{BB962C8B-B14F-4D97-AF65-F5344CB8AC3E}">
        <p14:creationId xmlns:p14="http://schemas.microsoft.com/office/powerpoint/2010/main" val="3655583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4</a:t>
            </a:fld>
            <a:endParaRPr lang="en-US" dirty="0"/>
          </a:p>
        </p:txBody>
      </p:sp>
    </p:spTree>
    <p:extLst>
      <p:ext uri="{BB962C8B-B14F-4D97-AF65-F5344CB8AC3E}">
        <p14:creationId xmlns:p14="http://schemas.microsoft.com/office/powerpoint/2010/main" val="3498166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5</a:t>
            </a:fld>
            <a:endParaRPr lang="en-US" dirty="0"/>
          </a:p>
        </p:txBody>
      </p:sp>
    </p:spTree>
    <p:extLst>
      <p:ext uri="{BB962C8B-B14F-4D97-AF65-F5344CB8AC3E}">
        <p14:creationId xmlns:p14="http://schemas.microsoft.com/office/powerpoint/2010/main" val="3675851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Arial" panose="020B0604020202020204" pitchFamily="34" charset="0"/>
              </a:rPr>
              <a:t> </a:t>
            </a:r>
            <a:endParaRPr lang="en-US" sz="1800" b="0" i="0" u="none" strike="noStrike" baseline="0" dirty="0">
              <a:solidFill>
                <a:srgbClr val="2F3132"/>
              </a:solidFill>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5ABEBA1-951B-0F4A-95D0-9F1CC3ADD46B}" type="slidenum">
              <a:rPr lang="en-US" smtClean="0"/>
              <a:t>6</a:t>
            </a:fld>
            <a:endParaRPr lang="en-US" dirty="0"/>
          </a:p>
        </p:txBody>
      </p:sp>
    </p:spTree>
    <p:extLst>
      <p:ext uri="{BB962C8B-B14F-4D97-AF65-F5344CB8AC3E}">
        <p14:creationId xmlns:p14="http://schemas.microsoft.com/office/powerpoint/2010/main" val="52782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2628867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8</a:t>
            </a:fld>
            <a:endParaRPr lang="en-US" dirty="0"/>
          </a:p>
        </p:txBody>
      </p:sp>
    </p:spTree>
    <p:extLst>
      <p:ext uri="{BB962C8B-B14F-4D97-AF65-F5344CB8AC3E}">
        <p14:creationId xmlns:p14="http://schemas.microsoft.com/office/powerpoint/2010/main" val="3801414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2F3132"/>
                </a:solidFill>
                <a:latin typeface="Arial" panose="020B0604020202020204" pitchFamily="34" charset="0"/>
              </a:rPr>
              <a:t>MACs will select five (5) claims from each selected provider unless they are already under review or a very low volume provider.</a:t>
            </a:r>
          </a:p>
          <a:p>
            <a:r>
              <a:rPr lang="en-US" sz="1800" b="0" i="0" u="none" strike="noStrike" baseline="0" dirty="0">
                <a:solidFill>
                  <a:srgbClr val="2F3132"/>
                </a:solidFill>
                <a:latin typeface="Arial" panose="020B0604020202020204" pitchFamily="34" charset="0"/>
              </a:rPr>
              <a:t>MACs will complete one (1) round of probe and educate for each selected provider instead of the potential three (3) rounds as instructed by the traditional </a:t>
            </a:r>
            <a:r>
              <a:rPr lang="en-US" sz="1800" b="0" i="0" u="none" strike="noStrike" baseline="0" dirty="0">
                <a:solidFill>
                  <a:srgbClr val="4526A0"/>
                </a:solidFill>
                <a:latin typeface="Arial" panose="020B0604020202020204" pitchFamily="34" charset="0"/>
              </a:rPr>
              <a:t>targeted probe and educate (TPE) </a:t>
            </a:r>
            <a:r>
              <a:rPr lang="en-US" sz="1800" b="0" i="0" u="none" strike="noStrike" baseline="0" dirty="0">
                <a:solidFill>
                  <a:srgbClr val="2F3132"/>
                </a:solidFill>
                <a:latin typeface="Arial" panose="020B0604020202020204" pitchFamily="34" charset="0"/>
              </a:rPr>
              <a:t>program.</a:t>
            </a:r>
          </a:p>
          <a:p>
            <a:r>
              <a:rPr lang="en-US" sz="1800" b="0" i="0" u="none" strike="noStrike" baseline="0" dirty="0">
                <a:solidFill>
                  <a:srgbClr val="2F3132"/>
                </a:solidFill>
                <a:latin typeface="Arial" panose="020B0604020202020204" pitchFamily="34" charset="0"/>
              </a:rPr>
              <a:t>Education offered will be individualized based on the claim review errors identified in the probe.</a:t>
            </a:r>
          </a:p>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9</a:t>
            </a:fld>
            <a:endParaRPr lang="en-US" dirty="0"/>
          </a:p>
        </p:txBody>
      </p:sp>
    </p:spTree>
    <p:extLst>
      <p:ext uri="{BB962C8B-B14F-4D97-AF65-F5344CB8AC3E}">
        <p14:creationId xmlns:p14="http://schemas.microsoft.com/office/powerpoint/2010/main" val="4132622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2F3132"/>
                </a:solidFill>
                <a:latin typeface="Arial" panose="020B0604020202020204" pitchFamily="34" charset="0"/>
              </a:rPr>
              <a:t>This will be a pre-pay review unless a provider requests a post-pay review for hardship. If the MAC identifies an improper payment, it will adjust the individual claim payment, as appropriate, in addition to providing education – including the explanation for denial or payment adjustment. MACs may prioritize providers   in all five claims reviewed for the traditional and more extensive TPE program.</a:t>
            </a:r>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10</a:t>
            </a:fld>
            <a:endParaRPr lang="en-US" dirty="0"/>
          </a:p>
        </p:txBody>
      </p:sp>
    </p:spTree>
    <p:extLst>
      <p:ext uri="{BB962C8B-B14F-4D97-AF65-F5344CB8AC3E}">
        <p14:creationId xmlns:p14="http://schemas.microsoft.com/office/powerpoint/2010/main" val="99392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12</a:t>
            </a:fld>
            <a:endParaRPr lang="en-US" dirty="0"/>
          </a:p>
        </p:txBody>
      </p:sp>
    </p:spTree>
    <p:extLst>
      <p:ext uri="{BB962C8B-B14F-4D97-AF65-F5344CB8AC3E}">
        <p14:creationId xmlns:p14="http://schemas.microsoft.com/office/powerpoint/2010/main" val="2820146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Subhead,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4">
            <a:extLst>
              <a:ext uri="{FF2B5EF4-FFF2-40B4-BE49-F238E27FC236}">
                <a16:creationId xmlns:a16="http://schemas.microsoft.com/office/drawing/2014/main" id="{C050CE01-9624-9ABA-B519-84D327039670}"/>
              </a:ext>
            </a:extLst>
          </p:cNvPr>
          <p:cNvSpPr>
            <a:spLocks noGrp="1"/>
          </p:cNvSpPr>
          <p:nvPr>
            <p:ph type="title"/>
          </p:nvPr>
        </p:nvSpPr>
        <p:spPr>
          <a:xfrm>
            <a:off x="2139696" y="3625017"/>
            <a:ext cx="9500616" cy="800680"/>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20DADA2D-BB08-86BF-F372-70E73FD5314D}"/>
              </a:ext>
            </a:extLst>
          </p:cNvPr>
          <p:cNvSpPr>
            <a:spLocks noGrp="1"/>
          </p:cNvSpPr>
          <p:nvPr>
            <p:ph type="body" idx="15"/>
          </p:nvPr>
        </p:nvSpPr>
        <p:spPr>
          <a:xfrm>
            <a:off x="2139696" y="4563266"/>
            <a:ext cx="9144000"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Picture Placeholder 3">
            <a:extLst>
              <a:ext uri="{FF2B5EF4-FFF2-40B4-BE49-F238E27FC236}">
                <a16:creationId xmlns:a16="http://schemas.microsoft.com/office/drawing/2014/main" id="{7F7139D6-B18D-E36D-DDD4-107506171A10}"/>
              </a:ext>
            </a:extLst>
          </p:cNvPr>
          <p:cNvSpPr>
            <a:spLocks noGrp="1"/>
          </p:cNvSpPr>
          <p:nvPr>
            <p:ph type="pic" sz="quarter" idx="10"/>
          </p:nvPr>
        </p:nvSpPr>
        <p:spPr>
          <a:xfrm>
            <a:off x="7908" y="0"/>
            <a:ext cx="12184091" cy="2926080"/>
          </a:xfrm>
          <a:prstGeom prst="rect">
            <a:avLst/>
          </a:prstGeom>
        </p:spPr>
        <p:txBody>
          <a:bodyPr/>
          <a:lstStyle/>
          <a:p>
            <a:endParaRPr lang="en-US" dirty="0"/>
          </a:p>
        </p:txBody>
      </p:sp>
    </p:spTree>
    <p:extLst>
      <p:ext uri="{BB962C8B-B14F-4D97-AF65-F5344CB8AC3E}">
        <p14:creationId xmlns:p14="http://schemas.microsoft.com/office/powerpoint/2010/main" val="18557429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79052" y="0"/>
            <a:ext cx="3528524" cy="5768501"/>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itle 1">
            <a:extLst>
              <a:ext uri="{FF2B5EF4-FFF2-40B4-BE49-F238E27FC236}">
                <a16:creationId xmlns:a16="http://schemas.microsoft.com/office/drawing/2014/main" id="{996296E4-8554-9DD1-67FF-F9156E81112A}"/>
              </a:ext>
            </a:extLst>
          </p:cNvPr>
          <p:cNvSpPr>
            <a:spLocks noGrp="1"/>
          </p:cNvSpPr>
          <p:nvPr>
            <p:ph type="title"/>
          </p:nvPr>
        </p:nvSpPr>
        <p:spPr>
          <a:xfrm>
            <a:off x="547582" y="234197"/>
            <a:ext cx="763583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248637C-2E8E-6AD1-F5EF-0B8BF1C69DC1}"/>
              </a:ext>
            </a:extLst>
          </p:cNvPr>
          <p:cNvSpPr>
            <a:spLocks noGrp="1"/>
          </p:cNvSpPr>
          <p:nvPr>
            <p:ph sz="half" idx="2"/>
          </p:nvPr>
        </p:nvSpPr>
        <p:spPr>
          <a:xfrm>
            <a:off x="547583" y="1375496"/>
            <a:ext cx="7331821" cy="4723748"/>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marL="1371600" indent="-457200">
              <a:buClr>
                <a:srgbClr val="F8911B"/>
              </a:buClr>
              <a:buFont typeface="Arial" panose="020B0604020202020204" pitchFamily="34" charset="0"/>
              <a:buChar char="•"/>
              <a:defRPr sz="2800">
                <a:latin typeface="+mn-lt"/>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22487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Rectangle 9">
            <a:extLst>
              <a:ext uri="{FF2B5EF4-FFF2-40B4-BE49-F238E27FC236}">
                <a16:creationId xmlns:a16="http://schemas.microsoft.com/office/drawing/2014/main" id="{146A89BF-7CAD-E749-A249-A8820CF5CA56}"/>
              </a:ext>
            </a:extLst>
          </p:cNvPr>
          <p:cNvSpPr/>
          <p:nvPr userDrawn="1"/>
        </p:nvSpPr>
        <p:spPr>
          <a:xfrm>
            <a:off x="0" y="1378891"/>
            <a:ext cx="9992299" cy="2644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547585" y="1378891"/>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a:extLst>
              <a:ext uri="{FF2B5EF4-FFF2-40B4-BE49-F238E27FC236}">
                <a16:creationId xmlns:a16="http://schemas.microsoft.com/office/drawing/2014/main" id="{16D9F91E-B22C-72F2-B991-2BB327C43806}"/>
              </a:ext>
            </a:extLst>
          </p:cNvPr>
          <p:cNvSpPr>
            <a:spLocks noGrp="1"/>
          </p:cNvSpPr>
          <p:nvPr>
            <p:ph type="title"/>
          </p:nvPr>
        </p:nvSpPr>
        <p:spPr>
          <a:xfrm>
            <a:off x="547585" y="365125"/>
            <a:ext cx="9143999"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16619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9FB-E96D-68F6-A87E-DCAD4EDF32F7}"/>
              </a:ext>
            </a:extLst>
          </p:cNvPr>
          <p:cNvSpPr>
            <a:spLocks noGrp="1"/>
          </p:cNvSpPr>
          <p:nvPr>
            <p:ph type="title"/>
          </p:nvPr>
        </p:nvSpPr>
        <p:spPr>
          <a:xfrm>
            <a:off x="481084" y="4945438"/>
            <a:ext cx="10515600" cy="906722"/>
          </a:xfrm>
          <a:prstGeom prst="rect">
            <a:avLst/>
          </a:prstGeom>
        </p:spPr>
        <p:txBody>
          <a:bodyPr/>
          <a:lstStyle>
            <a:lvl1pPr>
              <a:defRPr>
                <a:solidFill>
                  <a:srgbClr val="017DB4"/>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2689C146-4176-EED3-6D58-289E92DD3F55}"/>
              </a:ext>
            </a:extLst>
          </p:cNvPr>
          <p:cNvSpPr>
            <a:spLocks noGrp="1"/>
          </p:cNvSpPr>
          <p:nvPr>
            <p:ph type="pic" idx="17"/>
          </p:nvPr>
        </p:nvSpPr>
        <p:spPr>
          <a:xfrm>
            <a:off x="481084" y="364738"/>
            <a:ext cx="9143999"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3234374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1445117" y="2092409"/>
            <a:ext cx="4266370" cy="4400466"/>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4" name="Text Placeholder 2">
            <a:extLst>
              <a:ext uri="{FF2B5EF4-FFF2-40B4-BE49-F238E27FC236}">
                <a16:creationId xmlns:a16="http://schemas.microsoft.com/office/drawing/2014/main" id="{087B9459-7DD5-694F-BAED-2EC80632115F}"/>
              </a:ext>
            </a:extLst>
          </p:cNvPr>
          <p:cNvSpPr>
            <a:spLocks noGrp="1"/>
          </p:cNvSpPr>
          <p:nvPr>
            <p:ph type="body" idx="16" hasCustomPrompt="1"/>
          </p:nvPr>
        </p:nvSpPr>
        <p:spPr>
          <a:xfrm>
            <a:off x="1445117"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480514" y="2154158"/>
            <a:ext cx="4266370" cy="4345144"/>
          </a:xfrm>
          <a:prstGeom prst="rect">
            <a:avLst/>
          </a:prstGeom>
        </p:spPr>
        <p:txBody>
          <a:bodyPr>
            <a:normAutofit/>
          </a:bodyPr>
          <a:lstStyle>
            <a:lvl1pPr>
              <a:buClr>
                <a:srgbClr val="F8911B"/>
              </a:buClr>
              <a:defRPr sz="3600">
                <a:solidFill>
                  <a:schemeClr val="tx1">
                    <a:lumMod val="75000"/>
                    <a:lumOff val="25000"/>
                  </a:schemeClr>
                </a:solidFill>
                <a:latin typeface="Trebuchet MS" panose="020B0603020202020204" pitchFamily="34" charset="0"/>
              </a:defRPr>
            </a:lvl1pPr>
            <a:lvl2pPr>
              <a:buClr>
                <a:srgbClr val="F8911B"/>
              </a:buClr>
              <a:defRPr sz="3200">
                <a:solidFill>
                  <a:schemeClr val="tx1">
                    <a:lumMod val="75000"/>
                    <a:lumOff val="25000"/>
                  </a:schemeClr>
                </a:solidFill>
                <a:latin typeface="Trebuchet MS" panose="020B0603020202020204" pitchFamily="34" charset="0"/>
              </a:defRPr>
            </a:lvl2pPr>
            <a:lvl3pPr>
              <a:buClr>
                <a:srgbClr val="F8911B"/>
              </a:buClr>
              <a:defRPr sz="2800">
                <a:solidFill>
                  <a:schemeClr val="tx1">
                    <a:lumMod val="75000"/>
                    <a:lumOff val="25000"/>
                  </a:schemeClr>
                </a:solidFill>
                <a:latin typeface="Trebuchet MS" panose="020B0603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6" name="Text Placeholder 2">
            <a:extLst>
              <a:ext uri="{FF2B5EF4-FFF2-40B4-BE49-F238E27FC236}">
                <a16:creationId xmlns:a16="http://schemas.microsoft.com/office/drawing/2014/main" id="{2F45C183-F939-3749-8CBA-E98362CF528A}"/>
              </a:ext>
            </a:extLst>
          </p:cNvPr>
          <p:cNvSpPr>
            <a:spLocks noGrp="1"/>
          </p:cNvSpPr>
          <p:nvPr>
            <p:ph type="body" idx="18" hasCustomPrompt="1"/>
          </p:nvPr>
        </p:nvSpPr>
        <p:spPr>
          <a:xfrm>
            <a:off x="6465411" y="1328868"/>
            <a:ext cx="4281473" cy="584558"/>
          </a:xfrm>
          <a:prstGeom prst="rect">
            <a:avLst/>
          </a:prstGeom>
        </p:spPr>
        <p:txBody>
          <a:bodyPr anchor="t"/>
          <a:lstStyle>
            <a:lvl1pPr marL="0" indent="0">
              <a:buNone/>
              <a:defRPr sz="4000" b="1">
                <a:solidFill>
                  <a:srgbClr val="017DB4"/>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Master text styles</a:t>
            </a: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547585" y="365125"/>
            <a:ext cx="9142060"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1673401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2CC0-3E64-84E0-A8A2-4395085550D0}"/>
              </a:ext>
            </a:extLst>
          </p:cNvPr>
          <p:cNvSpPr>
            <a:spLocks noGrp="1"/>
          </p:cNvSpPr>
          <p:nvPr>
            <p:ph type="title"/>
          </p:nvPr>
        </p:nvSpPr>
        <p:spPr>
          <a:xfrm>
            <a:off x="622300" y="-1692275"/>
            <a:ext cx="10515600" cy="1325563"/>
          </a:xfrm>
          <a:prstGeom prst="rect">
            <a:avLst/>
          </a:prstGeom>
        </p:spPr>
        <p:txBody>
          <a:bodyPr/>
          <a:lstStyle/>
          <a:p>
            <a:r>
              <a:rPr lang="en-US"/>
              <a:t>Click to edit Master title style</a:t>
            </a:r>
          </a:p>
        </p:txBody>
      </p:sp>
      <p:sp>
        <p:nvSpPr>
          <p:cNvPr id="3" name="Picture Placeholder 7">
            <a:extLst>
              <a:ext uri="{FF2B5EF4-FFF2-40B4-BE49-F238E27FC236}">
                <a16:creationId xmlns:a16="http://schemas.microsoft.com/office/drawing/2014/main" id="{A8EDBFB4-456D-B779-C7E2-03B4C5006511}"/>
              </a:ext>
            </a:extLst>
          </p:cNvPr>
          <p:cNvSpPr>
            <a:spLocks noGrp="1"/>
          </p:cNvSpPr>
          <p:nvPr>
            <p:ph type="pic" sz="quarter" idx="10"/>
          </p:nvPr>
        </p:nvSpPr>
        <p:spPr>
          <a:xfrm>
            <a:off x="0" y="0"/>
            <a:ext cx="12192000" cy="6858000"/>
          </a:xfrm>
          <a:prstGeom prst="rect">
            <a:avLst/>
          </a:prstGeom>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Full Width 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4">
            <a:extLst>
              <a:ext uri="{FF2B5EF4-FFF2-40B4-BE49-F238E27FC236}">
                <a16:creationId xmlns:a16="http://schemas.microsoft.com/office/drawing/2014/main" id="{5210E393-07D0-AD9B-4693-5C58245AA515}"/>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2" name="Picture Placeholder 3">
            <a:extLst>
              <a:ext uri="{FF2B5EF4-FFF2-40B4-BE49-F238E27FC236}">
                <a16:creationId xmlns:a16="http://schemas.microsoft.com/office/drawing/2014/main" id="{7E4D7546-BD7C-D58C-859B-FC18E2ECE82B}"/>
              </a:ext>
            </a:extLst>
          </p:cNvPr>
          <p:cNvSpPr>
            <a:spLocks noGrp="1"/>
          </p:cNvSpPr>
          <p:nvPr>
            <p:ph type="pic" sz="quarter" idx="10"/>
          </p:nvPr>
        </p:nvSpPr>
        <p:spPr>
          <a:xfrm>
            <a:off x="7908" y="0"/>
            <a:ext cx="12184091" cy="2926080"/>
          </a:xfrm>
          <a:prstGeom prst="rect">
            <a:avLst/>
          </a:prstGeom>
        </p:spPr>
        <p:txBody>
          <a:bodyPr/>
          <a:lstStyle/>
          <a:p>
            <a:endParaRPr lang="en-US" dirty="0"/>
          </a:p>
        </p:txBody>
      </p:sp>
    </p:spTree>
    <p:extLst>
      <p:ext uri="{BB962C8B-B14F-4D97-AF65-F5344CB8AC3E}">
        <p14:creationId xmlns:p14="http://schemas.microsoft.com/office/powerpoint/2010/main" val="1210814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Subhead,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4">
            <a:extLst>
              <a:ext uri="{FF2B5EF4-FFF2-40B4-BE49-F238E27FC236}">
                <a16:creationId xmlns:a16="http://schemas.microsoft.com/office/drawing/2014/main" id="{FDC90C48-F3D4-526A-CADA-C68070E99E78}"/>
              </a:ext>
            </a:extLst>
          </p:cNvPr>
          <p:cNvSpPr>
            <a:spLocks noGrp="1"/>
          </p:cNvSpPr>
          <p:nvPr>
            <p:ph type="title"/>
          </p:nvPr>
        </p:nvSpPr>
        <p:spPr>
          <a:xfrm>
            <a:off x="2139696" y="3625017"/>
            <a:ext cx="9500616" cy="800680"/>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9" name="Text Placeholder 2">
            <a:extLst>
              <a:ext uri="{FF2B5EF4-FFF2-40B4-BE49-F238E27FC236}">
                <a16:creationId xmlns:a16="http://schemas.microsoft.com/office/drawing/2014/main" id="{175BD5A5-A76A-06C6-8CF6-36B4B08E5BBD}"/>
              </a:ext>
            </a:extLst>
          </p:cNvPr>
          <p:cNvSpPr>
            <a:spLocks noGrp="1"/>
          </p:cNvSpPr>
          <p:nvPr>
            <p:ph type="body" idx="15"/>
          </p:nvPr>
        </p:nvSpPr>
        <p:spPr>
          <a:xfrm>
            <a:off x="2139696" y="4563266"/>
            <a:ext cx="9144000"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Picture Placeholder 3">
            <a:extLst>
              <a:ext uri="{FF2B5EF4-FFF2-40B4-BE49-F238E27FC236}">
                <a16:creationId xmlns:a16="http://schemas.microsoft.com/office/drawing/2014/main" id="{A3B907B9-C9BB-34FC-DF6C-06198528CA8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3" name="Picture Placeholder 5">
            <a:extLst>
              <a:ext uri="{FF2B5EF4-FFF2-40B4-BE49-F238E27FC236}">
                <a16:creationId xmlns:a16="http://schemas.microsoft.com/office/drawing/2014/main" id="{2B7804B2-9FF8-CCC9-6DA7-9871FA9885DA}"/>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5" name="Picture Placeholder 7">
            <a:extLst>
              <a:ext uri="{FF2B5EF4-FFF2-40B4-BE49-F238E27FC236}">
                <a16:creationId xmlns:a16="http://schemas.microsoft.com/office/drawing/2014/main" id="{B24A2F4B-4C75-19AC-3B5E-23067198823A}"/>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282823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Three Image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139696" y="3831336"/>
            <a:ext cx="9500616" cy="1472183"/>
          </a:xfrm>
          <a:prstGeom prst="rect">
            <a:avLst/>
          </a:prstGeom>
        </p:spPr>
        <p:txBody>
          <a:bodyPr anchor="ctr" anchorCtr="0"/>
          <a:lstStyle>
            <a:lvl1pPr>
              <a:defRPr b="1">
                <a:solidFill>
                  <a:srgbClr val="017DB4"/>
                </a:solidFill>
                <a:latin typeface="+mn-lt"/>
              </a:defRPr>
            </a:lvl1pPr>
          </a:lstStyle>
          <a:p>
            <a:r>
              <a:rPr lang="en-US" dirty="0"/>
              <a:t>Click to edit Master title style</a:t>
            </a:r>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spTree>
    <p:extLst>
      <p:ext uri="{BB962C8B-B14F-4D97-AF65-F5344CB8AC3E}">
        <p14:creationId xmlns:p14="http://schemas.microsoft.com/office/powerpoint/2010/main" val="424694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le Slide - no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F48B-FA81-CBA2-FE03-3C578A5D9E2E}"/>
              </a:ext>
            </a:extLst>
          </p:cNvPr>
          <p:cNvSpPr>
            <a:spLocks noGrp="1"/>
          </p:cNvSpPr>
          <p:nvPr>
            <p:ph type="title"/>
          </p:nvPr>
        </p:nvSpPr>
        <p:spPr>
          <a:xfrm>
            <a:off x="838200" y="1724025"/>
            <a:ext cx="10515600" cy="1325563"/>
          </a:xfrm>
          <a:prstGeom prst="rect">
            <a:avLst/>
          </a:prstGeom>
        </p:spPr>
        <p:txBody>
          <a:bodyPr/>
          <a:lstStyle>
            <a:lvl1pPr>
              <a:defRPr>
                <a:solidFill>
                  <a:srgbClr val="017DB4"/>
                </a:solidFill>
                <a:latin typeface="+mn-lt"/>
              </a:defRPr>
            </a:lvl1pPr>
          </a:lstStyle>
          <a:p>
            <a:r>
              <a:rPr lang="en-US"/>
              <a:t>Click to edit Master title style</a:t>
            </a:r>
          </a:p>
        </p:txBody>
      </p:sp>
      <p:sp>
        <p:nvSpPr>
          <p:cNvPr id="3" name="Text Placeholder 2">
            <a:extLst>
              <a:ext uri="{FF2B5EF4-FFF2-40B4-BE49-F238E27FC236}">
                <a16:creationId xmlns:a16="http://schemas.microsoft.com/office/drawing/2014/main" id="{AD405DBC-3841-0688-924E-7A595357856A}"/>
              </a:ext>
            </a:extLst>
          </p:cNvPr>
          <p:cNvSpPr>
            <a:spLocks noGrp="1"/>
          </p:cNvSpPr>
          <p:nvPr>
            <p:ph type="body" idx="15"/>
          </p:nvPr>
        </p:nvSpPr>
        <p:spPr>
          <a:xfrm>
            <a:off x="1758696" y="3644231"/>
            <a:ext cx="9595104" cy="621382"/>
          </a:xfrm>
          <a:prstGeom prst="rect">
            <a:avLst/>
          </a:prstGeom>
        </p:spPr>
        <p:txBody>
          <a:bodyPr anchor="t"/>
          <a:lstStyle>
            <a:lvl1pPr marL="0" indent="0">
              <a:buNone/>
              <a:defRPr sz="36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64732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defRPr sz="2800">
                <a:latin typeface="+mn-lt"/>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marL="1143000" marR="0" lvl="2" indent="-228600" algn="l" defTabSz="914400" rtl="0" eaLnBrk="1" fontAlgn="auto" latinLnBrk="0" hangingPunct="1">
              <a:lnSpc>
                <a:spcPct val="90000"/>
              </a:lnSpc>
              <a:spcBef>
                <a:spcPts val="500"/>
              </a:spcBef>
              <a:spcAft>
                <a:spcPts val="0"/>
              </a:spcAft>
              <a:buClr>
                <a:srgbClr val="F8911B"/>
              </a:buClr>
              <a:buSzTx/>
              <a:buFont typeface="Arial" panose="020B0604020202020204" pitchFamily="34" charset="0"/>
              <a:buChar char="•"/>
              <a:tabLst/>
              <a:defRPr/>
            </a:pPr>
            <a:r>
              <a:rPr lang="en-US" dirty="0"/>
              <a:t>Third level</a:t>
            </a:r>
          </a:p>
          <a:p>
            <a:pPr lvl="1"/>
            <a:endParaRPr lang="en-US" dirty="0"/>
          </a:p>
        </p:txBody>
      </p:sp>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Tree>
    <p:extLst>
      <p:ext uri="{BB962C8B-B14F-4D97-AF65-F5344CB8AC3E}">
        <p14:creationId xmlns:p14="http://schemas.microsoft.com/office/powerpoint/2010/main" val="556514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547585" y="365125"/>
            <a:ext cx="9279906" cy="723011"/>
          </a:xfrm>
          <a:prstGeom prst="rect">
            <a:avLst/>
          </a:prstGeom>
        </p:spPr>
        <p:txBody>
          <a:bodyPr/>
          <a:lstStyle>
            <a:lvl1pPr>
              <a:defRPr>
                <a:solidFill>
                  <a:srgbClr val="017DB4"/>
                </a:solidFill>
              </a:defRPr>
            </a:lvl1pPr>
          </a:lstStyle>
          <a:p>
            <a:r>
              <a:rPr lang="en-US" dirty="0"/>
              <a:t>Click to edit Master title style</a:t>
            </a:r>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547585" y="1280160"/>
            <a:ext cx="11071258"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buClr>
                <a:srgbClr val="F8911B"/>
              </a:buClr>
              <a:defRPr sz="2800">
                <a:latin typeface="+mn-lt"/>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7352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547584" y="340457"/>
            <a:ext cx="7416840"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547585" y="1280160"/>
            <a:ext cx="7416839" cy="5076190"/>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buClr>
                <a:srgbClr val="F8911B"/>
              </a:buClr>
              <a:defRPr sz="2800">
                <a:latin typeface="+mn-lt"/>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5704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307394" y="1783879"/>
            <a:ext cx="3135801"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547584" y="270109"/>
            <a:ext cx="9538525" cy="723011"/>
          </a:xfrm>
          <a:prstGeom prst="rect">
            <a:avLst/>
          </a:prstGeom>
        </p:spPr>
        <p:txBody>
          <a:bodyPr/>
          <a:lstStyle>
            <a:lvl1pPr>
              <a:defRPr>
                <a:solidFill>
                  <a:srgbClr val="017DB4"/>
                </a:solidFill>
              </a:defRPr>
            </a:lvl1pPr>
          </a:lstStyle>
          <a:p>
            <a:r>
              <a:rPr lang="en-US" dirty="0"/>
              <a:t>Click to edit Master title style</a:t>
            </a:r>
          </a:p>
        </p:txBody>
      </p:sp>
      <p:sp>
        <p:nvSpPr>
          <p:cNvPr id="8" name="Content Placeholder 3">
            <a:extLst>
              <a:ext uri="{FF2B5EF4-FFF2-40B4-BE49-F238E27FC236}">
                <a16:creationId xmlns:a16="http://schemas.microsoft.com/office/drawing/2014/main" id="{24751A4D-B120-2A8D-91AB-E561FED70654}"/>
              </a:ext>
            </a:extLst>
          </p:cNvPr>
          <p:cNvSpPr>
            <a:spLocks noGrp="1"/>
          </p:cNvSpPr>
          <p:nvPr>
            <p:ph sz="half" idx="2"/>
          </p:nvPr>
        </p:nvSpPr>
        <p:spPr>
          <a:xfrm>
            <a:off x="4256004" y="1280160"/>
            <a:ext cx="7416839" cy="4424901"/>
          </a:xfrm>
          <a:prstGeom prst="rect">
            <a:avLst/>
          </a:prstGeom>
        </p:spPr>
        <p:txBody>
          <a:bodyPr/>
          <a:lstStyle>
            <a:lvl1pPr>
              <a:buClr>
                <a:srgbClr val="F8911B"/>
              </a:buClr>
              <a:defRPr sz="3600">
                <a:solidFill>
                  <a:schemeClr val="tx1"/>
                </a:solidFill>
                <a:latin typeface="+mn-lt"/>
              </a:defRPr>
            </a:lvl1pPr>
            <a:lvl2pPr>
              <a:buClr>
                <a:srgbClr val="F8911B"/>
              </a:buClr>
              <a:defRPr sz="3200">
                <a:solidFill>
                  <a:schemeClr val="tx1"/>
                </a:solidFill>
                <a:latin typeface="+mn-lt"/>
              </a:defRPr>
            </a:lvl2pPr>
            <a:lvl3pPr>
              <a:buClr>
                <a:srgbClr val="F8911B"/>
              </a:buClr>
              <a:defRPr sz="2800">
                <a:latin typeface="+mn-lt"/>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65436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jpe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Back ground image with WPS logo in the lower right corner and CMS logo to the left of the WPS logo.">
            <a:extLst>
              <a:ext uri="{FF2B5EF4-FFF2-40B4-BE49-F238E27FC236}">
                <a16:creationId xmlns:a16="http://schemas.microsoft.com/office/drawing/2014/main" id="{DE2358F0-A308-A8CF-97AA-08B7A83BD00B}"/>
              </a:ext>
              <a:ext uri="{C183D7F6-B498-43B3-948B-1728B52AA6E4}">
                <adec:decorative xmlns:adec="http://schemas.microsoft.com/office/drawing/2017/decorative" val="0"/>
              </a:ext>
            </a:extLst>
          </p:cNvPr>
          <p:cNvPicPr>
            <a:picLocks noChangeAspect="1"/>
          </p:cNvPicPr>
          <p:nvPr userDrawn="1"/>
        </p:nvPicPr>
        <p:blipFill>
          <a:blip r:embed="rId7"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847566927"/>
      </p:ext>
    </p:extLst>
  </p:cSld>
  <p:clrMap bg1="lt1" tx1="dk1" bg2="lt2" tx2="dk2" accent1="accent1" accent2="accent2" accent3="accent3" accent4="accent4" accent5="accent5" accent6="accent6" hlink="hlink" folHlink="folHlink"/>
  <p:sldLayoutIdLst>
    <p:sldLayoutId id="2147483649" r:id="rId1"/>
    <p:sldLayoutId id="2147483674" r:id="rId2"/>
    <p:sldLayoutId id="2147483677" r:id="rId3"/>
    <p:sldLayoutId id="2147483678"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 ground image with WPS logo in the lower right corner and CMS logo to the left of the WPS logo.">
            <a:extLst>
              <a:ext uri="{FF2B5EF4-FFF2-40B4-BE49-F238E27FC236}">
                <a16:creationId xmlns:a16="http://schemas.microsoft.com/office/drawing/2014/main" id="{FF47DA04-179C-4548-803A-773E6AED0096}"/>
              </a:ext>
              <a:ext uri="{C183D7F6-B498-43B3-948B-1728B52AA6E4}">
                <adec:decorative xmlns:adec="http://schemas.microsoft.com/office/drawing/2017/decorative" val="0"/>
              </a:ext>
            </a:extLst>
          </p:cNvPr>
          <p:cNvPicPr>
            <a:picLocks noChangeAspect="1"/>
          </p:cNvPicPr>
          <p:nvPr userDrawn="1"/>
        </p:nvPicPr>
        <p:blipFill>
          <a:blip r:embed="rId10"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5" r:id="rId4"/>
    <p:sldLayoutId id="2147483676" r:id="rId5"/>
    <p:sldLayoutId id="2147483670" r:id="rId6"/>
    <p:sldLayoutId id="2147483680" r:id="rId7"/>
    <p:sldLayoutId id="2147483671"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655851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wpsgha.com/wps/portal/mac/site/medical-review/guides-and-resources/snf-5-claim-probe-and-educate"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s://www.wpsgha.com/wps/portal/mac/site/medical-review/guides-and-resources/respond-mr-adr"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17.sv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hyperlink" Target="https://cmsmacfedramp.gov1.qualtrics.com/jfe/form/SV_8qQ1Igmkc0UPfMN?Title=Encore%3A%20SNF%20National%205-Claim%20Probe%20and%20Educate%20Reviews&amp;Presenter=Mary%20Sue%20Gardner%20"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669171-37D5-EA1E-531E-570206EE8C50}"/>
              </a:ext>
            </a:extLst>
          </p:cNvPr>
          <p:cNvSpPr>
            <a:spLocks noGrp="1"/>
          </p:cNvSpPr>
          <p:nvPr>
            <p:ph type="title"/>
          </p:nvPr>
        </p:nvSpPr>
        <p:spPr/>
        <p:txBody>
          <a:bodyPr/>
          <a:lstStyle/>
          <a:p>
            <a:r>
              <a:rPr lang="en-US" dirty="0"/>
              <a:t>National Skilled Nursing Facility (SNF) </a:t>
            </a:r>
          </a:p>
        </p:txBody>
      </p:sp>
      <p:sp>
        <p:nvSpPr>
          <p:cNvPr id="11" name="Text Placeholder 10">
            <a:extLst>
              <a:ext uri="{FF2B5EF4-FFF2-40B4-BE49-F238E27FC236}">
                <a16:creationId xmlns:a16="http://schemas.microsoft.com/office/drawing/2014/main" id="{601223C4-A833-F46A-5069-7F27FDB13C17}"/>
              </a:ext>
            </a:extLst>
          </p:cNvPr>
          <p:cNvSpPr>
            <a:spLocks noGrp="1"/>
          </p:cNvSpPr>
          <p:nvPr>
            <p:ph type="body" idx="15"/>
          </p:nvPr>
        </p:nvSpPr>
        <p:spPr/>
        <p:txBody>
          <a:bodyPr/>
          <a:lstStyle/>
          <a:p>
            <a:r>
              <a:rPr lang="en-US" dirty="0"/>
              <a:t>5- Claim Probe and Educate Reviews</a:t>
            </a:r>
          </a:p>
        </p:txBody>
      </p:sp>
      <p:pic>
        <p:nvPicPr>
          <p:cNvPr id="2" name="Picture Placeholder 9">
            <a:extLst>
              <a:ext uri="{FF2B5EF4-FFF2-40B4-BE49-F238E27FC236}">
                <a16:creationId xmlns:a16="http://schemas.microsoft.com/office/drawing/2014/main" id="{0A259139-22D1-BE0E-3B1C-057739378362}"/>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0"/>
            <a:ext cx="4092929" cy="2926080"/>
          </a:xfrm>
          <a:prstGeom prst="rect">
            <a:avLst/>
          </a:prstGeom>
        </p:spPr>
      </p:pic>
      <p:pic>
        <p:nvPicPr>
          <p:cNvPr id="3" name="Picture Placeholder 7">
            <a:extLst>
              <a:ext uri="{FF2B5EF4-FFF2-40B4-BE49-F238E27FC236}">
                <a16:creationId xmlns:a16="http://schemas.microsoft.com/office/drawing/2014/main" id="{69732CC2-F83D-C76C-B590-10D6CAA694F6}"/>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37533" y="0"/>
            <a:ext cx="4092929" cy="2925381"/>
          </a:xfrm>
          <a:prstGeom prst="rect">
            <a:avLst/>
          </a:prstGeom>
        </p:spPr>
      </p:pic>
      <p:pic>
        <p:nvPicPr>
          <p:cNvPr id="6" name="Picture Placeholder 11">
            <a:extLst>
              <a:ext uri="{FF2B5EF4-FFF2-40B4-BE49-F238E27FC236}">
                <a16:creationId xmlns:a16="http://schemas.microsoft.com/office/drawing/2014/main" id="{2C66EC28-DF68-3BE8-AC8C-85BB9AF757FC}"/>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275066" y="-1"/>
            <a:ext cx="3921511" cy="2925381"/>
          </a:xfrm>
          <a:prstGeom prst="rect">
            <a:avLst/>
          </a:prstGeom>
        </p:spPr>
      </p:pic>
    </p:spTree>
    <p:extLst>
      <p:ext uri="{BB962C8B-B14F-4D97-AF65-F5344CB8AC3E}">
        <p14:creationId xmlns:p14="http://schemas.microsoft.com/office/powerpoint/2010/main" val="923287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953092-DCB3-EF78-BC55-EC78BDA11F2E}"/>
              </a:ext>
            </a:extLst>
          </p:cNvPr>
          <p:cNvSpPr>
            <a:spLocks noGrp="1"/>
          </p:cNvSpPr>
          <p:nvPr>
            <p:ph type="title"/>
          </p:nvPr>
        </p:nvSpPr>
        <p:spPr/>
        <p:txBody>
          <a:bodyPr/>
          <a:lstStyle/>
          <a:p>
            <a:r>
              <a:rPr lang="en-US" dirty="0"/>
              <a:t>What Type of Review?</a:t>
            </a:r>
          </a:p>
        </p:txBody>
      </p:sp>
      <p:pic>
        <p:nvPicPr>
          <p:cNvPr id="4098" name="Picture 2" descr="Picture of magnifying glass with the word review several times on page">
            <a:extLst>
              <a:ext uri="{FF2B5EF4-FFF2-40B4-BE49-F238E27FC236}">
                <a16:creationId xmlns:a16="http://schemas.microsoft.com/office/drawing/2014/main" id="{1A5AED22-836A-1E52-FD9D-308AEECDB18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4668" y="2185620"/>
            <a:ext cx="3571335" cy="288563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5C096DBA-582C-7127-478A-2457A2A18528}"/>
              </a:ext>
            </a:extLst>
          </p:cNvPr>
          <p:cNvSpPr>
            <a:spLocks noGrp="1"/>
          </p:cNvSpPr>
          <p:nvPr>
            <p:ph sz="half" idx="2"/>
          </p:nvPr>
        </p:nvSpPr>
        <p:spPr/>
        <p:txBody>
          <a:bodyPr/>
          <a:lstStyle/>
          <a:p>
            <a:r>
              <a:rPr lang="en-US" dirty="0"/>
              <a:t>Pre-pay review (before Medicare pays) </a:t>
            </a:r>
          </a:p>
          <a:p>
            <a:pPr lvl="1"/>
            <a:r>
              <a:rPr lang="en-US" dirty="0"/>
              <a:t>Unless provider requests post-pay for hardship purpose</a:t>
            </a:r>
          </a:p>
          <a:p>
            <a:pPr lvl="1"/>
            <a:r>
              <a:rPr lang="en-US" dirty="0"/>
              <a:t>Providers with errors in all five claims reviewed may be prioritized for TPE program</a:t>
            </a:r>
          </a:p>
        </p:txBody>
      </p:sp>
    </p:spTree>
    <p:extLst>
      <p:ext uri="{BB962C8B-B14F-4D97-AF65-F5344CB8AC3E}">
        <p14:creationId xmlns:p14="http://schemas.microsoft.com/office/powerpoint/2010/main" val="361629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515A5F4-EFB0-C0DF-94CF-B35AF0236AFF}"/>
              </a:ext>
            </a:extLst>
          </p:cNvPr>
          <p:cNvSpPr>
            <a:spLocks noGrp="1"/>
          </p:cNvSpPr>
          <p:nvPr>
            <p:ph type="title"/>
          </p:nvPr>
        </p:nvSpPr>
        <p:spPr/>
        <p:txBody>
          <a:bodyPr/>
          <a:lstStyle/>
          <a:p>
            <a:r>
              <a:rPr lang="en-US" dirty="0"/>
              <a:t>Effective Date</a:t>
            </a:r>
          </a:p>
        </p:txBody>
      </p:sp>
      <p:sp>
        <p:nvSpPr>
          <p:cNvPr id="4" name="Content Placeholder 3">
            <a:extLst>
              <a:ext uri="{FF2B5EF4-FFF2-40B4-BE49-F238E27FC236}">
                <a16:creationId xmlns:a16="http://schemas.microsoft.com/office/drawing/2014/main" id="{62A3134D-F20B-D478-428A-656676D97785}"/>
              </a:ext>
            </a:extLst>
          </p:cNvPr>
          <p:cNvSpPr>
            <a:spLocks noGrp="1"/>
          </p:cNvSpPr>
          <p:nvPr>
            <p:ph sz="half" idx="2"/>
          </p:nvPr>
        </p:nvSpPr>
        <p:spPr/>
        <p:txBody>
          <a:bodyPr/>
          <a:lstStyle/>
          <a:p>
            <a:r>
              <a:rPr lang="en-US" dirty="0"/>
              <a:t>June 5, 2023</a:t>
            </a:r>
          </a:p>
          <a:p>
            <a:pPr lvl="1"/>
            <a:r>
              <a:rPr lang="en-US" dirty="0"/>
              <a:t>Starting with the top 20% of providers that show highest risk based on MAC data analysis</a:t>
            </a:r>
          </a:p>
          <a:p>
            <a:pPr lvl="2">
              <a:buClr>
                <a:srgbClr val="F8911B"/>
              </a:buClr>
            </a:pPr>
            <a:r>
              <a:rPr lang="en-US" sz="2800" dirty="0"/>
              <a:t>Notification letters sent</a:t>
            </a:r>
          </a:p>
          <a:p>
            <a:pPr lvl="1"/>
            <a:r>
              <a:rPr lang="en-US" dirty="0"/>
              <a:t>Will continue to request additional providers on a rolling basis</a:t>
            </a:r>
          </a:p>
        </p:txBody>
      </p:sp>
      <p:pic>
        <p:nvPicPr>
          <p:cNvPr id="1026" name="Picture 2" descr="Calendar June 5">
            <a:extLst>
              <a:ext uri="{FF2B5EF4-FFF2-40B4-BE49-F238E27FC236}">
                <a16:creationId xmlns:a16="http://schemas.microsoft.com/office/drawing/2014/main" id="{F6ED2B18-806B-306C-BCA6-916DDFF1BF6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676640" y="1802626"/>
            <a:ext cx="2849563" cy="2849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469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B95FD4-B1D6-ED3B-C6BD-5BB7357A709D}"/>
              </a:ext>
            </a:extLst>
          </p:cNvPr>
          <p:cNvSpPr>
            <a:spLocks noGrp="1"/>
          </p:cNvSpPr>
          <p:nvPr>
            <p:ph type="title"/>
          </p:nvPr>
        </p:nvSpPr>
        <p:spPr/>
        <p:txBody>
          <a:bodyPr/>
          <a:lstStyle/>
          <a:p>
            <a:r>
              <a:rPr lang="en-US" dirty="0"/>
              <a:t>Initial Notification </a:t>
            </a:r>
          </a:p>
        </p:txBody>
      </p:sp>
      <p:sp>
        <p:nvSpPr>
          <p:cNvPr id="6" name="Content Placeholder 5">
            <a:extLst>
              <a:ext uri="{FF2B5EF4-FFF2-40B4-BE49-F238E27FC236}">
                <a16:creationId xmlns:a16="http://schemas.microsoft.com/office/drawing/2014/main" id="{91C694B5-86A3-F662-8688-6F107471153C}"/>
              </a:ext>
            </a:extLst>
          </p:cNvPr>
          <p:cNvSpPr>
            <a:spLocks noGrp="1"/>
          </p:cNvSpPr>
          <p:nvPr>
            <p:ph sz="half" idx="2"/>
          </p:nvPr>
        </p:nvSpPr>
        <p:spPr>
          <a:xfrm>
            <a:off x="547585" y="1280160"/>
            <a:ext cx="7407695" cy="4424901"/>
          </a:xfrm>
        </p:spPr>
        <p:txBody>
          <a:bodyPr/>
          <a:lstStyle/>
          <a:p>
            <a:r>
              <a:rPr lang="en-US" dirty="0"/>
              <a:t>Phone call to establish a point of contact</a:t>
            </a:r>
          </a:p>
          <a:p>
            <a:r>
              <a:rPr lang="en-US" dirty="0"/>
              <a:t>Letter sent via portal, mail, or email </a:t>
            </a:r>
          </a:p>
          <a:p>
            <a:r>
              <a:rPr lang="en-US" dirty="0"/>
              <a:t>Probe number provided</a:t>
            </a:r>
          </a:p>
          <a:p>
            <a:pPr marL="457200" lvl="1" indent="0">
              <a:buNone/>
            </a:pPr>
            <a:endParaRPr lang="en-US" dirty="0"/>
          </a:p>
        </p:txBody>
      </p:sp>
      <p:pic>
        <p:nvPicPr>
          <p:cNvPr id="8" name="Picture 7" descr="Woman on phone viewing paper">
            <a:extLst>
              <a:ext uri="{FF2B5EF4-FFF2-40B4-BE49-F238E27FC236}">
                <a16:creationId xmlns:a16="http://schemas.microsoft.com/office/drawing/2014/main" id="{679D3FC7-E6A7-0CFC-7513-68ED08296C5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82955" y="2137451"/>
            <a:ext cx="4061460" cy="2710317"/>
          </a:xfrm>
          <a:prstGeom prst="rect">
            <a:avLst/>
          </a:prstGeom>
        </p:spPr>
      </p:pic>
    </p:spTree>
    <p:extLst>
      <p:ext uri="{BB962C8B-B14F-4D97-AF65-F5344CB8AC3E}">
        <p14:creationId xmlns:p14="http://schemas.microsoft.com/office/powerpoint/2010/main" val="3700083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B3BE-BAE0-F851-CE11-7840C891447C}"/>
              </a:ext>
            </a:extLst>
          </p:cNvPr>
          <p:cNvSpPr>
            <a:spLocks noGrp="1"/>
          </p:cNvSpPr>
          <p:nvPr>
            <p:ph type="title"/>
          </p:nvPr>
        </p:nvSpPr>
        <p:spPr/>
        <p:txBody>
          <a:bodyPr/>
          <a:lstStyle/>
          <a:p>
            <a:r>
              <a:rPr lang="en-US" dirty="0"/>
              <a:t>Documentation Guidance</a:t>
            </a:r>
          </a:p>
        </p:txBody>
      </p:sp>
      <p:sp>
        <p:nvSpPr>
          <p:cNvPr id="3" name="Content Placeholder 2">
            <a:extLst>
              <a:ext uri="{FF2B5EF4-FFF2-40B4-BE49-F238E27FC236}">
                <a16:creationId xmlns:a16="http://schemas.microsoft.com/office/drawing/2014/main" id="{80A5C86B-3DBE-DB41-F4CE-18E6F4D327BE}"/>
              </a:ext>
            </a:extLst>
          </p:cNvPr>
          <p:cNvSpPr>
            <a:spLocks noGrp="1"/>
          </p:cNvSpPr>
          <p:nvPr>
            <p:ph sz="half" idx="2"/>
          </p:nvPr>
        </p:nvSpPr>
        <p:spPr>
          <a:xfrm>
            <a:off x="547585" y="1280160"/>
            <a:ext cx="7792547" cy="4424901"/>
          </a:xfrm>
        </p:spPr>
        <p:txBody>
          <a:bodyPr/>
          <a:lstStyle/>
          <a:p>
            <a:r>
              <a:rPr lang="en-US" dirty="0"/>
              <a:t>Listed in the ADR request</a:t>
            </a:r>
          </a:p>
          <a:p>
            <a:r>
              <a:rPr lang="en-US" dirty="0"/>
              <a:t>Available on wpsgha.com</a:t>
            </a:r>
          </a:p>
          <a:p>
            <a:pPr lvl="1"/>
            <a:r>
              <a:rPr lang="en-US" dirty="0">
                <a:hlinkClick r:id="rId3"/>
              </a:rPr>
              <a:t>Part A&gt; Topic Center&gt; Medical Review&gt; Guides and Resources&gt; Skilled Nursing Facility (SNF) 5-Claim Probe and Educate Review</a:t>
            </a:r>
            <a:endParaRPr lang="en-US" dirty="0"/>
          </a:p>
        </p:txBody>
      </p:sp>
      <p:pic>
        <p:nvPicPr>
          <p:cNvPr id="5" name="Picture 4" descr="Picture of Documentation Guidance for SNF from wpsgha.com website">
            <a:extLst>
              <a:ext uri="{FF2B5EF4-FFF2-40B4-BE49-F238E27FC236}">
                <a16:creationId xmlns:a16="http://schemas.microsoft.com/office/drawing/2014/main" id="{C3B5566C-134F-6691-7FCB-23036A2E809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41953" y="726630"/>
            <a:ext cx="3672525" cy="257108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Tree>
    <p:extLst>
      <p:ext uri="{BB962C8B-B14F-4D97-AF65-F5344CB8AC3E}">
        <p14:creationId xmlns:p14="http://schemas.microsoft.com/office/powerpoint/2010/main" val="1191930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84D096-3567-AB58-F7E8-5A0F480AEE87}"/>
              </a:ext>
            </a:extLst>
          </p:cNvPr>
          <p:cNvSpPr>
            <a:spLocks noGrp="1"/>
          </p:cNvSpPr>
          <p:nvPr>
            <p:ph type="title"/>
          </p:nvPr>
        </p:nvSpPr>
        <p:spPr/>
        <p:txBody>
          <a:bodyPr/>
          <a:lstStyle/>
          <a:p>
            <a:r>
              <a:rPr lang="en-US" dirty="0"/>
              <a:t>Additional Documentation Request</a:t>
            </a:r>
          </a:p>
        </p:txBody>
      </p:sp>
      <p:pic>
        <p:nvPicPr>
          <p:cNvPr id="6" name="Picture 5" descr="Picture from WPS portal of letter search under claims. ">
            <a:extLst>
              <a:ext uri="{FF2B5EF4-FFF2-40B4-BE49-F238E27FC236}">
                <a16:creationId xmlns:a16="http://schemas.microsoft.com/office/drawing/2014/main" id="{2E0C9DAB-B5BD-5DDF-582D-0775D48C32D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2216" y="2079791"/>
            <a:ext cx="4013788" cy="2825638"/>
          </a:xfrm>
          <a:prstGeom prst="rect">
            <a:avLst/>
          </a:prstGeom>
        </p:spPr>
      </p:pic>
      <p:sp>
        <p:nvSpPr>
          <p:cNvPr id="4" name="Content Placeholder 3">
            <a:extLst>
              <a:ext uri="{FF2B5EF4-FFF2-40B4-BE49-F238E27FC236}">
                <a16:creationId xmlns:a16="http://schemas.microsoft.com/office/drawing/2014/main" id="{E1A14548-39E6-0AEE-EB8B-22BE06373A09}"/>
              </a:ext>
            </a:extLst>
          </p:cNvPr>
          <p:cNvSpPr>
            <a:spLocks noGrp="1"/>
          </p:cNvSpPr>
          <p:nvPr>
            <p:ph sz="half" idx="2"/>
          </p:nvPr>
        </p:nvSpPr>
        <p:spPr/>
        <p:txBody>
          <a:bodyPr/>
          <a:lstStyle/>
          <a:p>
            <a:r>
              <a:rPr lang="en-US" dirty="0"/>
              <a:t>Letter sent to provider to request documentation </a:t>
            </a:r>
          </a:p>
          <a:p>
            <a:pPr lvl="1"/>
            <a:r>
              <a:rPr lang="en-US" dirty="0"/>
              <a:t>Sent via mail and in our portal</a:t>
            </a:r>
          </a:p>
          <a:p>
            <a:pPr lvl="2"/>
            <a:r>
              <a:rPr lang="en-US" dirty="0"/>
              <a:t>Providers can view new and existing letters from the portal dashboard</a:t>
            </a:r>
          </a:p>
          <a:p>
            <a:r>
              <a:rPr lang="en-US" dirty="0"/>
              <a:t>Respond to request within 45 days</a:t>
            </a:r>
          </a:p>
        </p:txBody>
      </p:sp>
    </p:spTree>
    <p:extLst>
      <p:ext uri="{BB962C8B-B14F-4D97-AF65-F5344CB8AC3E}">
        <p14:creationId xmlns:p14="http://schemas.microsoft.com/office/powerpoint/2010/main" val="1976358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D2FC33-8DFE-7E5B-EB7C-9891AD3F9910}"/>
              </a:ext>
            </a:extLst>
          </p:cNvPr>
          <p:cNvSpPr>
            <a:spLocks noGrp="1"/>
          </p:cNvSpPr>
          <p:nvPr>
            <p:ph type="title"/>
          </p:nvPr>
        </p:nvSpPr>
        <p:spPr/>
        <p:txBody>
          <a:bodyPr/>
          <a:lstStyle/>
          <a:p>
            <a:r>
              <a:rPr lang="en-US" dirty="0"/>
              <a:t>Responding to the ADR Letter</a:t>
            </a:r>
          </a:p>
        </p:txBody>
      </p:sp>
      <p:sp>
        <p:nvSpPr>
          <p:cNvPr id="6" name="Content Placeholder 5">
            <a:extLst>
              <a:ext uri="{FF2B5EF4-FFF2-40B4-BE49-F238E27FC236}">
                <a16:creationId xmlns:a16="http://schemas.microsoft.com/office/drawing/2014/main" id="{88A5919E-0F36-012D-4BE0-147D8AAAEC5D}"/>
              </a:ext>
            </a:extLst>
          </p:cNvPr>
          <p:cNvSpPr>
            <a:spLocks noGrp="1"/>
          </p:cNvSpPr>
          <p:nvPr>
            <p:ph sz="half" idx="2"/>
          </p:nvPr>
        </p:nvSpPr>
        <p:spPr/>
        <p:txBody>
          <a:bodyPr/>
          <a:lstStyle/>
          <a:p>
            <a:r>
              <a:rPr lang="en-US" dirty="0"/>
              <a:t>WPS Government Health Administrators Portal</a:t>
            </a:r>
          </a:p>
          <a:p>
            <a:r>
              <a:rPr lang="en-US" dirty="0"/>
              <a:t>Mail</a:t>
            </a:r>
          </a:p>
          <a:p>
            <a:pPr lvl="1"/>
            <a:r>
              <a:rPr lang="en-US" dirty="0"/>
              <a:t>Hardcopy paper documentation</a:t>
            </a:r>
          </a:p>
          <a:p>
            <a:pPr lvl="1"/>
            <a:r>
              <a:rPr lang="en-US" dirty="0"/>
              <a:t>CD/DVD/Flash drive</a:t>
            </a:r>
          </a:p>
          <a:p>
            <a:r>
              <a:rPr lang="en-US" dirty="0"/>
              <a:t>Fax</a:t>
            </a:r>
          </a:p>
          <a:p>
            <a:r>
              <a:rPr lang="en-US" dirty="0"/>
              <a:t>Electronic submission of medical documentation (esMD)</a:t>
            </a:r>
          </a:p>
        </p:txBody>
      </p:sp>
      <p:pic>
        <p:nvPicPr>
          <p:cNvPr id="3" name="Graphic 2" descr="icon of computer with link embedded to wpsgha.com&gt;medical review&gt;responding to ADR request information">
            <a:hlinkClick r:id="rId3"/>
            <a:extLst>
              <a:ext uri="{FF2B5EF4-FFF2-40B4-BE49-F238E27FC236}">
                <a16:creationId xmlns:a16="http://schemas.microsoft.com/office/drawing/2014/main" id="{603E9A01-4221-7D46-B2DA-EC139F314F08}"/>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146040" y="4958080"/>
            <a:ext cx="1899920" cy="1899920"/>
          </a:xfrm>
          <a:prstGeom prst="rect">
            <a:avLst/>
          </a:prstGeom>
        </p:spPr>
      </p:pic>
    </p:spTree>
    <p:extLst>
      <p:ext uri="{BB962C8B-B14F-4D97-AF65-F5344CB8AC3E}">
        <p14:creationId xmlns:p14="http://schemas.microsoft.com/office/powerpoint/2010/main" val="2617390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CF28A-6902-8AFB-73D2-7E30F4A96AAA}"/>
              </a:ext>
            </a:extLst>
          </p:cNvPr>
          <p:cNvSpPr>
            <a:spLocks noGrp="1"/>
          </p:cNvSpPr>
          <p:nvPr>
            <p:ph type="title"/>
          </p:nvPr>
        </p:nvSpPr>
        <p:spPr/>
        <p:txBody>
          <a:bodyPr/>
          <a:lstStyle/>
          <a:p>
            <a:r>
              <a:rPr lang="en-US" dirty="0"/>
              <a:t>The Review and Decision</a:t>
            </a:r>
          </a:p>
        </p:txBody>
      </p:sp>
      <p:sp>
        <p:nvSpPr>
          <p:cNvPr id="3" name="Content Placeholder 2">
            <a:extLst>
              <a:ext uri="{FF2B5EF4-FFF2-40B4-BE49-F238E27FC236}">
                <a16:creationId xmlns:a16="http://schemas.microsoft.com/office/drawing/2014/main" id="{9DA5A211-56CD-03F5-5A1B-52019F2B0D8A}"/>
              </a:ext>
            </a:extLst>
          </p:cNvPr>
          <p:cNvSpPr>
            <a:spLocks noGrp="1"/>
          </p:cNvSpPr>
          <p:nvPr>
            <p:ph sz="half" idx="2"/>
          </p:nvPr>
        </p:nvSpPr>
        <p:spPr/>
        <p:txBody>
          <a:bodyPr/>
          <a:lstStyle/>
          <a:p>
            <a:r>
              <a:rPr lang="en-US" dirty="0"/>
              <a:t>The MAC has 30 days to review and make a decision on payment</a:t>
            </a:r>
          </a:p>
          <a:p>
            <a:r>
              <a:rPr lang="en-US" dirty="0"/>
              <a:t>Individual decisions can be found in the provider portal</a:t>
            </a:r>
          </a:p>
          <a:p>
            <a:r>
              <a:rPr lang="en-US" dirty="0"/>
              <a:t>After the 5-claim sample is completed, the MAC will send a detailed result letter</a:t>
            </a:r>
          </a:p>
        </p:txBody>
      </p:sp>
      <p:pic>
        <p:nvPicPr>
          <p:cNvPr id="2052" name="Picture 4" descr="picture of keyboard letters and one key says &quot;review&quot; on it. To depict claim review. ">
            <a:extLst>
              <a:ext uri="{FF2B5EF4-FFF2-40B4-BE49-F238E27FC236}">
                <a16:creationId xmlns:a16="http://schemas.microsoft.com/office/drawing/2014/main" id="{82D9F088-39AD-D7C7-1612-021B011D87C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964424" y="1651635"/>
            <a:ext cx="3868964" cy="2166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819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B60319A-D996-40D5-3573-5655ED1B50A5}"/>
              </a:ext>
            </a:extLst>
          </p:cNvPr>
          <p:cNvSpPr>
            <a:spLocks noGrp="1"/>
          </p:cNvSpPr>
          <p:nvPr>
            <p:ph type="title"/>
          </p:nvPr>
        </p:nvSpPr>
        <p:spPr/>
        <p:txBody>
          <a:bodyPr/>
          <a:lstStyle/>
          <a:p>
            <a:r>
              <a:rPr lang="en-US" dirty="0"/>
              <a:t>Providers with Error Rate 20% or Less</a:t>
            </a:r>
          </a:p>
        </p:txBody>
      </p:sp>
      <p:sp>
        <p:nvSpPr>
          <p:cNvPr id="8" name="Content Placeholder 7">
            <a:extLst>
              <a:ext uri="{FF2B5EF4-FFF2-40B4-BE49-F238E27FC236}">
                <a16:creationId xmlns:a16="http://schemas.microsoft.com/office/drawing/2014/main" id="{13F2EFF7-F9D9-ECEC-125C-29FEF69A9D2E}"/>
              </a:ext>
            </a:extLst>
          </p:cNvPr>
          <p:cNvSpPr>
            <a:spLocks noGrp="1"/>
          </p:cNvSpPr>
          <p:nvPr>
            <p:ph sz="half" idx="2"/>
          </p:nvPr>
        </p:nvSpPr>
        <p:spPr/>
        <p:txBody>
          <a:bodyPr/>
          <a:lstStyle/>
          <a:p>
            <a:r>
              <a:rPr lang="en-US" dirty="0"/>
              <a:t>Widespread education will be provided</a:t>
            </a:r>
          </a:p>
          <a:p>
            <a:r>
              <a:rPr lang="en-US" dirty="0"/>
              <a:t>Option for 1:1 education if requested</a:t>
            </a:r>
          </a:p>
        </p:txBody>
      </p:sp>
      <p:pic>
        <p:nvPicPr>
          <p:cNvPr id="1026" name="Picture 2" descr="Numerical fraction 1/5 ">
            <a:extLst>
              <a:ext uri="{FF2B5EF4-FFF2-40B4-BE49-F238E27FC236}">
                <a16:creationId xmlns:a16="http://schemas.microsoft.com/office/drawing/2014/main" id="{899349D0-1F09-A3F3-4C1A-31C4A2B7C0F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068826" y="2614548"/>
            <a:ext cx="2356967" cy="3090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134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D2071-6C17-7F01-9935-CD43A7EBA1B9}"/>
              </a:ext>
            </a:extLst>
          </p:cNvPr>
          <p:cNvSpPr>
            <a:spLocks noGrp="1"/>
          </p:cNvSpPr>
          <p:nvPr>
            <p:ph type="title"/>
          </p:nvPr>
        </p:nvSpPr>
        <p:spPr>
          <a:xfrm>
            <a:off x="547584" y="270109"/>
            <a:ext cx="10485506" cy="723011"/>
          </a:xfrm>
        </p:spPr>
        <p:txBody>
          <a:bodyPr/>
          <a:lstStyle/>
          <a:p>
            <a:r>
              <a:rPr lang="en-US" dirty="0"/>
              <a:t>Providers with Error Rate Greater Than 20%</a:t>
            </a:r>
          </a:p>
        </p:txBody>
      </p:sp>
      <p:sp>
        <p:nvSpPr>
          <p:cNvPr id="8" name="Rectangle 7" descr="The words &gt;20% in word art">
            <a:extLst>
              <a:ext uri="{FF2B5EF4-FFF2-40B4-BE49-F238E27FC236}">
                <a16:creationId xmlns:a16="http://schemas.microsoft.com/office/drawing/2014/main" id="{B97E82F2-DB4E-1F7E-ADC5-EC0C119DB2F6}"/>
              </a:ext>
            </a:extLst>
          </p:cNvPr>
          <p:cNvSpPr/>
          <p:nvPr/>
        </p:nvSpPr>
        <p:spPr>
          <a:xfrm>
            <a:off x="0" y="3745333"/>
            <a:ext cx="3500184" cy="1569660"/>
          </a:xfrm>
          <a:prstGeom prst="rect">
            <a:avLst/>
          </a:prstGeom>
          <a:noFill/>
        </p:spPr>
        <p:txBody>
          <a:bodyPr wrap="square" lIns="91440" tIns="45720" rIns="91440" bIns="45720">
            <a:spAutoFit/>
          </a:bodyPr>
          <a:lstStyle/>
          <a:p>
            <a:pPr algn="ctr"/>
            <a:r>
              <a:rPr lang="en-US" sz="9600" b="1" cap="none" spc="0" dirty="0">
                <a:ln w="22225">
                  <a:solidFill>
                    <a:schemeClr val="accent2"/>
                  </a:solidFill>
                  <a:prstDash val="solid"/>
                </a:ln>
                <a:solidFill>
                  <a:schemeClr val="accent2">
                    <a:lumMod val="40000"/>
                    <a:lumOff val="60000"/>
                  </a:schemeClr>
                </a:solidFill>
                <a:effectLst/>
              </a:rPr>
              <a:t>&gt; 20%</a:t>
            </a:r>
          </a:p>
        </p:txBody>
      </p:sp>
      <p:sp>
        <p:nvSpPr>
          <p:cNvPr id="5" name="Content Placeholder 4">
            <a:extLst>
              <a:ext uri="{FF2B5EF4-FFF2-40B4-BE49-F238E27FC236}">
                <a16:creationId xmlns:a16="http://schemas.microsoft.com/office/drawing/2014/main" id="{CC583E6E-400F-22E1-28FB-BB7A0CE5E323}"/>
              </a:ext>
            </a:extLst>
          </p:cNvPr>
          <p:cNvSpPr>
            <a:spLocks noGrp="1"/>
          </p:cNvSpPr>
          <p:nvPr>
            <p:ph sz="half" idx="2"/>
          </p:nvPr>
        </p:nvSpPr>
        <p:spPr/>
        <p:txBody>
          <a:bodyPr/>
          <a:lstStyle/>
          <a:p>
            <a:r>
              <a:rPr lang="en-US" dirty="0"/>
              <a:t>1:1 Education offered in results letter</a:t>
            </a:r>
          </a:p>
          <a:p>
            <a:r>
              <a:rPr lang="en-US" dirty="0"/>
              <a:t>MAC will reach out to schedule if two or more claims in error</a:t>
            </a:r>
          </a:p>
          <a:p>
            <a:r>
              <a:rPr lang="en-US" dirty="0"/>
              <a:t>Education to include claim specific information</a:t>
            </a:r>
          </a:p>
          <a:p>
            <a:r>
              <a:rPr lang="en-US" dirty="0"/>
              <a:t>Discussion may be monitored by CMS </a:t>
            </a:r>
          </a:p>
        </p:txBody>
      </p:sp>
    </p:spTree>
    <p:extLst>
      <p:ext uri="{BB962C8B-B14F-4D97-AF65-F5344CB8AC3E}">
        <p14:creationId xmlns:p14="http://schemas.microsoft.com/office/powerpoint/2010/main" val="70383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0E76E2-B2E1-ACA4-E680-E3270CE98DFF}"/>
              </a:ext>
            </a:extLst>
          </p:cNvPr>
          <p:cNvSpPr>
            <a:spLocks noGrp="1"/>
          </p:cNvSpPr>
          <p:nvPr>
            <p:ph type="title"/>
          </p:nvPr>
        </p:nvSpPr>
        <p:spPr/>
        <p:txBody>
          <a:bodyPr/>
          <a:lstStyle/>
          <a:p>
            <a:r>
              <a:rPr lang="en-US" dirty="0"/>
              <a:t>Five of Five Claims in Error</a:t>
            </a:r>
          </a:p>
        </p:txBody>
      </p:sp>
      <p:sp>
        <p:nvSpPr>
          <p:cNvPr id="6" name="Content Placeholder 5">
            <a:extLst>
              <a:ext uri="{FF2B5EF4-FFF2-40B4-BE49-F238E27FC236}">
                <a16:creationId xmlns:a16="http://schemas.microsoft.com/office/drawing/2014/main" id="{37A17D25-A1E2-2694-F115-226C162BA25A}"/>
              </a:ext>
            </a:extLst>
          </p:cNvPr>
          <p:cNvSpPr>
            <a:spLocks noGrp="1"/>
          </p:cNvSpPr>
          <p:nvPr>
            <p:ph sz="half" idx="2"/>
          </p:nvPr>
        </p:nvSpPr>
        <p:spPr/>
        <p:txBody>
          <a:bodyPr/>
          <a:lstStyle/>
          <a:p>
            <a:r>
              <a:rPr lang="en-US" dirty="0"/>
              <a:t>Providers with 5/5 claims in error will be prioritized for Targeted Probe and Educate (TPE) review</a:t>
            </a:r>
          </a:p>
        </p:txBody>
      </p:sp>
      <p:pic>
        <p:nvPicPr>
          <p:cNvPr id="3074" name="Picture 2" descr="Picture with magnifying glass on medical claims and the words: Targeted Probe &amp; Educate are you prepared? ">
            <a:extLst>
              <a:ext uri="{FF2B5EF4-FFF2-40B4-BE49-F238E27FC236}">
                <a16:creationId xmlns:a16="http://schemas.microsoft.com/office/drawing/2014/main" id="{40C8B430-8537-AC28-C894-8495DB9D193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354922" y="2995865"/>
            <a:ext cx="5472373" cy="2315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62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65A85-5975-A003-A31D-543891AFA7F2}"/>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77B6720B-3E98-0A83-4E1D-6CDA30052D2B}"/>
              </a:ext>
            </a:extLst>
          </p:cNvPr>
          <p:cNvSpPr>
            <a:spLocks noGrp="1"/>
          </p:cNvSpPr>
          <p:nvPr>
            <p:ph sz="half" idx="2"/>
          </p:nvPr>
        </p:nvSpPr>
        <p:spPr/>
        <p:txBody>
          <a:bodyPr/>
          <a:lstStyle/>
          <a:p>
            <a:r>
              <a:rPr kumimoji="0" lang="en-US"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We prepared this education as a tool to assist the provider community.  Medicare rules change often and are part of relevant laws, regulations and rulings found on the Centers for Medicare &amp; Medicaid Services (CMS) website. We will provide responses to questions based on the facts given, but the Medicare rules will determine final coverage.  CMS prohibits recording of the presentation for profit-making purposes.</a:t>
            </a:r>
          </a:p>
          <a:p>
            <a:endParaRPr lang="en-US" dirty="0"/>
          </a:p>
        </p:txBody>
      </p:sp>
    </p:spTree>
    <p:extLst>
      <p:ext uri="{BB962C8B-B14F-4D97-AF65-F5344CB8AC3E}">
        <p14:creationId xmlns:p14="http://schemas.microsoft.com/office/powerpoint/2010/main" val="3874778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4E60D-76F0-5E64-348E-CE3D88D0138C}"/>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6FCB0BC0-EA65-D85E-D553-FB5A86D45C21}"/>
              </a:ext>
            </a:extLst>
          </p:cNvPr>
          <p:cNvSpPr>
            <a:spLocks noGrp="1"/>
          </p:cNvSpPr>
          <p:nvPr>
            <p:ph sz="half" idx="2"/>
          </p:nvPr>
        </p:nvSpPr>
        <p:spPr/>
        <p:txBody>
          <a:bodyPr/>
          <a:lstStyle/>
          <a:p>
            <a:r>
              <a:rPr lang="en-US" dirty="0"/>
              <a:t>Claims including the COVID-19 diagnosis for dates of service during PHE are excluded when possible</a:t>
            </a:r>
          </a:p>
          <a:p>
            <a:r>
              <a:rPr lang="en-US" dirty="0"/>
              <a:t>Any relevant flexibilities and waivers will be applied  if reviewing claims for dates of service from: </a:t>
            </a:r>
          </a:p>
          <a:p>
            <a:pPr lvl="1"/>
            <a:r>
              <a:rPr lang="en-US" dirty="0"/>
              <a:t>March 1, 2020 –May 11, 2023</a:t>
            </a:r>
          </a:p>
        </p:txBody>
      </p:sp>
      <p:pic>
        <p:nvPicPr>
          <p:cNvPr id="2052" name="Picture 4" descr="Covid-19">
            <a:extLst>
              <a:ext uri="{FF2B5EF4-FFF2-40B4-BE49-F238E27FC236}">
                <a16:creationId xmlns:a16="http://schemas.microsoft.com/office/drawing/2014/main" id="{C248AEDD-3F67-B99C-CE6B-EA8820D3D37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747760" y="3154680"/>
            <a:ext cx="2656523" cy="2656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045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C5F287-A425-7381-F870-E2A1C461B7A0}"/>
              </a:ext>
            </a:extLst>
          </p:cNvPr>
          <p:cNvSpPr>
            <a:spLocks noGrp="1"/>
          </p:cNvSpPr>
          <p:nvPr>
            <p:ph type="title"/>
          </p:nvPr>
        </p:nvSpPr>
        <p:spPr/>
        <p:txBody>
          <a:bodyPr/>
          <a:lstStyle/>
          <a:p>
            <a:r>
              <a:rPr lang="en-US" dirty="0"/>
              <a:t>Wrap Up</a:t>
            </a:r>
          </a:p>
        </p:txBody>
      </p:sp>
      <p:pic>
        <p:nvPicPr>
          <p:cNvPr id="1026" name="Picture 2" descr="Picture that says That's a Wrap on a movie slate or film clapper board">
            <a:extLst>
              <a:ext uri="{FF2B5EF4-FFF2-40B4-BE49-F238E27FC236}">
                <a16:creationId xmlns:a16="http://schemas.microsoft.com/office/drawing/2014/main" id="{3229EFF4-79A3-7212-BDF1-AB3006F0CDC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3789" y="1280160"/>
            <a:ext cx="3563009" cy="364744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13999A0A-FE0B-2D95-2C3E-F9275EF6FE48}"/>
              </a:ext>
            </a:extLst>
          </p:cNvPr>
          <p:cNvSpPr>
            <a:spLocks noGrp="1"/>
          </p:cNvSpPr>
          <p:nvPr>
            <p:ph sz="half" idx="2"/>
          </p:nvPr>
        </p:nvSpPr>
        <p:spPr/>
        <p:txBody>
          <a:bodyPr/>
          <a:lstStyle/>
          <a:p>
            <a:r>
              <a:rPr lang="en-US" dirty="0"/>
              <a:t>All SNF’s will have 5-claim review</a:t>
            </a:r>
          </a:p>
          <a:p>
            <a:r>
              <a:rPr lang="en-US" dirty="0"/>
              <a:t>Providers will be contacted prior to start</a:t>
            </a:r>
          </a:p>
          <a:p>
            <a:r>
              <a:rPr lang="en-US" dirty="0"/>
              <a:t>Education will be provided </a:t>
            </a:r>
          </a:p>
          <a:p>
            <a:r>
              <a:rPr lang="en-US" dirty="0"/>
              <a:t>Providers with high error rates could be prioritized for TPE</a:t>
            </a:r>
          </a:p>
          <a:p>
            <a:r>
              <a:rPr lang="en-US" dirty="0"/>
              <a:t>COVID-19 claims will be excluded when possible</a:t>
            </a:r>
          </a:p>
        </p:txBody>
      </p:sp>
    </p:spTree>
    <p:extLst>
      <p:ext uri="{BB962C8B-B14F-4D97-AF65-F5344CB8AC3E}">
        <p14:creationId xmlns:p14="http://schemas.microsoft.com/office/powerpoint/2010/main" val="996178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B36E61-8BAA-5EB5-5CC2-D61789DEA71A}"/>
              </a:ext>
            </a:extLst>
          </p:cNvPr>
          <p:cNvSpPr>
            <a:spLocks noGrp="1"/>
          </p:cNvSpPr>
          <p:nvPr>
            <p:ph type="title"/>
          </p:nvPr>
        </p:nvSpPr>
        <p:spPr/>
        <p:txBody>
          <a:bodyPr/>
          <a:lstStyle/>
          <a:p>
            <a:r>
              <a:rPr lang="en-US" dirty="0"/>
              <a:t>Survey</a:t>
            </a:r>
          </a:p>
        </p:txBody>
      </p:sp>
      <p:sp>
        <p:nvSpPr>
          <p:cNvPr id="6" name="Content Placeholder 5">
            <a:extLst>
              <a:ext uri="{FF2B5EF4-FFF2-40B4-BE49-F238E27FC236}">
                <a16:creationId xmlns:a16="http://schemas.microsoft.com/office/drawing/2014/main" id="{F1DCE2FB-479B-DE4C-6E84-58B3A3216EE2}"/>
              </a:ext>
            </a:extLst>
          </p:cNvPr>
          <p:cNvSpPr>
            <a:spLocks noGrp="1"/>
          </p:cNvSpPr>
          <p:nvPr>
            <p:ph sz="half" idx="2"/>
          </p:nvPr>
        </p:nvSpPr>
        <p:spPr>
          <a:xfrm>
            <a:off x="547585" y="1178560"/>
            <a:ext cx="11071258" cy="4424901"/>
          </a:xfrm>
        </p:spPr>
        <p:txBody>
          <a:bodyPr/>
          <a:lstStyle/>
          <a:p>
            <a:r>
              <a:rPr lang="en-US" dirty="0"/>
              <a:t>Let us know what you think</a:t>
            </a:r>
          </a:p>
          <a:p>
            <a:r>
              <a:rPr lang="en-US" dirty="0"/>
              <a:t>Take time to complete the survey now</a:t>
            </a:r>
          </a:p>
          <a:p>
            <a:pPr lvl="1"/>
            <a:r>
              <a:rPr lang="en-US" dirty="0"/>
              <a:t>QR code</a:t>
            </a:r>
          </a:p>
          <a:p>
            <a:pPr lvl="1"/>
            <a:r>
              <a:rPr lang="en-US" dirty="0">
                <a:hlinkClick r:id="rId3"/>
              </a:rPr>
              <a:t>Survey link</a:t>
            </a:r>
            <a:endParaRPr lang="en-US" dirty="0"/>
          </a:p>
          <a:p>
            <a:pPr lvl="1"/>
            <a:r>
              <a:rPr lang="en-US" dirty="0"/>
              <a:t>Survey link in description of video</a:t>
            </a:r>
          </a:p>
        </p:txBody>
      </p:sp>
      <p:pic>
        <p:nvPicPr>
          <p:cNvPr id="3" name="Picture 2" descr="This is the QR code that can be scanned to go to the encore survey for SNF 5-Claim. It also has hyperlink that will take user to the survey">
            <a:hlinkClick r:id="rId3"/>
            <a:extLst>
              <a:ext uri="{FF2B5EF4-FFF2-40B4-BE49-F238E27FC236}">
                <a16:creationId xmlns:a16="http://schemas.microsoft.com/office/drawing/2014/main" id="{F5DE91F0-055B-2D9C-A59D-943DA9C4E6E8}"/>
              </a:ext>
            </a:extLst>
          </p:cNvPr>
          <p:cNvPicPr>
            <a:picLocks noChangeAspect="1"/>
          </p:cNvPicPr>
          <p:nvPr/>
        </p:nvPicPr>
        <p:blipFill>
          <a:blip r:embed="rId4"/>
          <a:stretch>
            <a:fillRect/>
          </a:stretch>
        </p:blipFill>
        <p:spPr>
          <a:xfrm>
            <a:off x="8078037" y="1600591"/>
            <a:ext cx="3807698" cy="3807698"/>
          </a:xfrm>
          <a:prstGeom prst="rect">
            <a:avLst/>
          </a:prstGeom>
        </p:spPr>
      </p:pic>
    </p:spTree>
    <p:extLst>
      <p:ext uri="{BB962C8B-B14F-4D97-AF65-F5344CB8AC3E}">
        <p14:creationId xmlns:p14="http://schemas.microsoft.com/office/powerpoint/2010/main" val="105730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0953-9552-9206-B836-513710DD26BA}"/>
              </a:ext>
            </a:extLst>
          </p:cNvPr>
          <p:cNvSpPr>
            <a:spLocks noGrp="1"/>
          </p:cNvSpPr>
          <p:nvPr>
            <p:ph type="title"/>
          </p:nvPr>
        </p:nvSpPr>
        <p:spPr>
          <a:xfrm>
            <a:off x="547585" y="254597"/>
            <a:ext cx="9279906" cy="723011"/>
          </a:xfrm>
        </p:spPr>
        <p:txBody>
          <a:bodyPr/>
          <a:lstStyle/>
          <a:p>
            <a:r>
              <a:rPr lang="en-US" dirty="0"/>
              <a:t>Acronyms</a:t>
            </a:r>
          </a:p>
        </p:txBody>
      </p:sp>
      <p:sp>
        <p:nvSpPr>
          <p:cNvPr id="3" name="Content Placeholder 2">
            <a:extLst>
              <a:ext uri="{FF2B5EF4-FFF2-40B4-BE49-F238E27FC236}">
                <a16:creationId xmlns:a16="http://schemas.microsoft.com/office/drawing/2014/main" id="{A6DD3CB6-3418-A29D-F3B5-D50A8089691E}"/>
              </a:ext>
            </a:extLst>
          </p:cNvPr>
          <p:cNvSpPr>
            <a:spLocks noGrp="1"/>
          </p:cNvSpPr>
          <p:nvPr>
            <p:ph sz="half" idx="2"/>
          </p:nvPr>
        </p:nvSpPr>
        <p:spPr>
          <a:xfrm>
            <a:off x="547585" y="951482"/>
            <a:ext cx="11071258" cy="5559853"/>
          </a:xfrm>
        </p:spPr>
        <p:txBody>
          <a:bodyPr/>
          <a:lstStyle/>
          <a:p>
            <a:r>
              <a:rPr lang="en-US" sz="2800" dirty="0"/>
              <a:t>ADR	- Additional Documentation Request</a:t>
            </a:r>
          </a:p>
          <a:p>
            <a:r>
              <a:rPr lang="en-US" sz="2800" dirty="0"/>
              <a:t>CERT – Comprehensive Error Rate Testing</a:t>
            </a:r>
          </a:p>
          <a:p>
            <a:r>
              <a:rPr lang="en-US" sz="2800" dirty="0"/>
              <a:t>CMG – Case Mix Group</a:t>
            </a:r>
          </a:p>
          <a:p>
            <a:r>
              <a:rPr lang="en-US" sz="2800" dirty="0"/>
              <a:t>CMS – Centers for Medicare &amp; Medicaid </a:t>
            </a:r>
          </a:p>
          <a:p>
            <a:r>
              <a:rPr lang="en-US" sz="2800" dirty="0"/>
              <a:t>HIPPS – Health Insurance Prospective Payment System</a:t>
            </a:r>
          </a:p>
          <a:p>
            <a:r>
              <a:rPr lang="en-US" sz="2800" dirty="0"/>
              <a:t>MAC – Medicare Administrative Contractor</a:t>
            </a:r>
          </a:p>
          <a:p>
            <a:r>
              <a:rPr lang="en-US" sz="2800" dirty="0"/>
              <a:t>PDPM – Patient Driven Payment Model</a:t>
            </a:r>
          </a:p>
          <a:p>
            <a:r>
              <a:rPr lang="en-US" sz="2800" dirty="0"/>
              <a:t>PHE – Public Health Emergency</a:t>
            </a:r>
          </a:p>
          <a:p>
            <a:r>
              <a:rPr lang="en-US" sz="2800" dirty="0"/>
              <a:t>RUG – Resource Utilization Group</a:t>
            </a:r>
          </a:p>
          <a:p>
            <a:r>
              <a:rPr lang="en-US" sz="2800" dirty="0"/>
              <a:t>SNF – Skilled Nursing Facility</a:t>
            </a:r>
          </a:p>
          <a:p>
            <a:r>
              <a:rPr lang="en-US" sz="2800" dirty="0"/>
              <a:t>TPE – Targeted Probe and Educate</a:t>
            </a:r>
          </a:p>
          <a:p>
            <a:endParaRPr lang="en-US" dirty="0"/>
          </a:p>
        </p:txBody>
      </p:sp>
    </p:spTree>
    <p:extLst>
      <p:ext uri="{BB962C8B-B14F-4D97-AF65-F5344CB8AC3E}">
        <p14:creationId xmlns:p14="http://schemas.microsoft.com/office/powerpoint/2010/main" val="2651462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77CFB9-49D1-73D3-40E1-923A3A1063E4}"/>
              </a:ext>
            </a:extLst>
          </p:cNvPr>
          <p:cNvSpPr>
            <a:spLocks noGrp="1"/>
          </p:cNvSpPr>
          <p:nvPr>
            <p:ph type="title"/>
          </p:nvPr>
        </p:nvSpPr>
        <p:spPr/>
        <p:txBody>
          <a:bodyPr/>
          <a:lstStyle/>
          <a:p>
            <a:r>
              <a:rPr lang="en-US" dirty="0"/>
              <a:t>Objective</a:t>
            </a:r>
          </a:p>
        </p:txBody>
      </p:sp>
      <p:sp>
        <p:nvSpPr>
          <p:cNvPr id="7" name="Content Placeholder 6">
            <a:extLst>
              <a:ext uri="{FF2B5EF4-FFF2-40B4-BE49-F238E27FC236}">
                <a16:creationId xmlns:a16="http://schemas.microsoft.com/office/drawing/2014/main" id="{1C9921F9-FC34-5FD6-217B-0927263E6CCD}"/>
              </a:ext>
            </a:extLst>
          </p:cNvPr>
          <p:cNvSpPr>
            <a:spLocks noGrp="1"/>
          </p:cNvSpPr>
          <p:nvPr>
            <p:ph sz="half" idx="2"/>
          </p:nvPr>
        </p:nvSpPr>
        <p:spPr/>
        <p:txBody>
          <a:bodyPr/>
          <a:lstStyle/>
          <a:p>
            <a:r>
              <a:rPr lang="en-US" dirty="0"/>
              <a:t>To learn about the probe and educate process that will affect all Skilled Nursing Facilities (SNF)</a:t>
            </a:r>
          </a:p>
        </p:txBody>
      </p:sp>
      <p:pic>
        <p:nvPicPr>
          <p:cNvPr id="2" name="Content Placeholder 1" descr="Hand holding a sign that says What is the purpose?">
            <a:extLst>
              <a:ext uri="{FF2B5EF4-FFF2-40B4-BE49-F238E27FC236}">
                <a16:creationId xmlns:a16="http://schemas.microsoft.com/office/drawing/2014/main" id="{15F85542-B85D-3629-6614-E12E43FDCFE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565121" y="2885795"/>
            <a:ext cx="4201395" cy="2479684"/>
          </a:xfrm>
          <a:prstGeom prst="rect">
            <a:avLst/>
          </a:prstGeom>
        </p:spPr>
      </p:pic>
    </p:spTree>
    <p:extLst>
      <p:ext uri="{BB962C8B-B14F-4D97-AF65-F5344CB8AC3E}">
        <p14:creationId xmlns:p14="http://schemas.microsoft.com/office/powerpoint/2010/main" val="226071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707298-4F49-1D37-5FAB-C8899EE0E343}"/>
              </a:ext>
            </a:extLst>
          </p:cNvPr>
          <p:cNvSpPr>
            <a:spLocks noGrp="1"/>
          </p:cNvSpPr>
          <p:nvPr>
            <p:ph type="title"/>
          </p:nvPr>
        </p:nvSpPr>
        <p:spPr/>
        <p:txBody>
          <a:bodyPr/>
          <a:lstStyle/>
          <a:p>
            <a:r>
              <a:rPr lang="en-US" dirty="0"/>
              <a:t>Agenda</a:t>
            </a:r>
          </a:p>
        </p:txBody>
      </p:sp>
      <p:pic>
        <p:nvPicPr>
          <p:cNvPr id="2" name="Picture 2" descr="Picture of the word agenda">
            <a:extLst>
              <a:ext uri="{FF2B5EF4-FFF2-40B4-BE49-F238E27FC236}">
                <a16:creationId xmlns:a16="http://schemas.microsoft.com/office/drawing/2014/main" id="{F4CF3EE1-F07D-C050-DE2E-DC5F731B5878}"/>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86809" y="4464648"/>
            <a:ext cx="6112771" cy="2226384"/>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0B7A8FE5-5564-9925-57D6-2E8410F04C4B}"/>
              </a:ext>
            </a:extLst>
          </p:cNvPr>
          <p:cNvSpPr>
            <a:spLocks noGrp="1"/>
          </p:cNvSpPr>
          <p:nvPr>
            <p:ph sz="half" idx="2"/>
          </p:nvPr>
        </p:nvSpPr>
        <p:spPr/>
        <p:txBody>
          <a:bodyPr/>
          <a:lstStyle/>
          <a:p>
            <a:r>
              <a:rPr lang="en-US" dirty="0"/>
              <a:t>What’s going on</a:t>
            </a:r>
          </a:p>
          <a:p>
            <a:r>
              <a:rPr lang="en-US" dirty="0"/>
              <a:t>Who is affected</a:t>
            </a:r>
          </a:p>
          <a:p>
            <a:r>
              <a:rPr lang="en-US" dirty="0"/>
              <a:t>When reviews will start</a:t>
            </a:r>
          </a:p>
          <a:p>
            <a:r>
              <a:rPr lang="en-US" dirty="0"/>
              <a:t>Information on how this review process will work</a:t>
            </a:r>
          </a:p>
        </p:txBody>
      </p:sp>
    </p:spTree>
    <p:extLst>
      <p:ext uri="{BB962C8B-B14F-4D97-AF65-F5344CB8AC3E}">
        <p14:creationId xmlns:p14="http://schemas.microsoft.com/office/powerpoint/2010/main" val="3381367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2ED26EC-D66D-DC89-26D8-35955C29CB82}"/>
              </a:ext>
            </a:extLst>
          </p:cNvPr>
          <p:cNvSpPr>
            <a:spLocks noGrp="1"/>
          </p:cNvSpPr>
          <p:nvPr>
            <p:ph type="title"/>
          </p:nvPr>
        </p:nvSpPr>
        <p:spPr/>
        <p:txBody>
          <a:bodyPr/>
          <a:lstStyle/>
          <a:p>
            <a:r>
              <a:rPr lang="en-US" dirty="0"/>
              <a:t>What’s Going On?</a:t>
            </a:r>
          </a:p>
        </p:txBody>
      </p:sp>
      <p:sp>
        <p:nvSpPr>
          <p:cNvPr id="6" name="Content Placeholder 5">
            <a:extLst>
              <a:ext uri="{FF2B5EF4-FFF2-40B4-BE49-F238E27FC236}">
                <a16:creationId xmlns:a16="http://schemas.microsoft.com/office/drawing/2014/main" id="{E34FC4DE-34D7-4E3C-3E02-D56FBE51FBAC}"/>
              </a:ext>
            </a:extLst>
          </p:cNvPr>
          <p:cNvSpPr>
            <a:spLocks noGrp="1"/>
          </p:cNvSpPr>
          <p:nvPr>
            <p:ph sz="half" idx="2"/>
          </p:nvPr>
        </p:nvSpPr>
        <p:spPr>
          <a:xfrm>
            <a:off x="547586" y="1280160"/>
            <a:ext cx="6295252" cy="4547884"/>
          </a:xfrm>
        </p:spPr>
        <p:txBody>
          <a:bodyPr/>
          <a:lstStyle/>
          <a:p>
            <a:r>
              <a:rPr lang="en-US" dirty="0"/>
              <a:t>CMS has given all MACs transmittal instructions to perform 5-claim probe and educate medical review on every SNF</a:t>
            </a:r>
          </a:p>
          <a:p>
            <a:r>
              <a:rPr lang="en-US" dirty="0"/>
              <a:t>Purpose – to lower SNF improper payment rate</a:t>
            </a:r>
          </a:p>
        </p:txBody>
      </p:sp>
      <p:pic>
        <p:nvPicPr>
          <p:cNvPr id="1026" name="Picture 2" descr="Sign that say's &quot;what's going on?&quot;">
            <a:extLst>
              <a:ext uri="{FF2B5EF4-FFF2-40B4-BE49-F238E27FC236}">
                <a16:creationId xmlns:a16="http://schemas.microsoft.com/office/drawing/2014/main" id="{763DC14B-A036-AE36-5015-6BBF452C7D5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42837" y="1424100"/>
            <a:ext cx="5178341" cy="3117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46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E82940-747C-69B6-A03A-4829C8822333}"/>
              </a:ext>
              <a:ext uri="{C183D7F6-B498-43B3-948B-1728B52AA6E4}">
                <adec:decorative xmlns:adec="http://schemas.microsoft.com/office/drawing/2017/decorative" val="1"/>
              </a:ext>
            </a:extLst>
          </p:cNvPr>
          <p:cNvSpPr txBox="1"/>
          <p:nvPr/>
        </p:nvSpPr>
        <p:spPr>
          <a:xfrm>
            <a:off x="8038681" y="5928527"/>
            <a:ext cx="4153319" cy="929473"/>
          </a:xfrm>
          <a:prstGeom prst="rect">
            <a:avLst/>
          </a:prstGeom>
          <a:solidFill>
            <a:schemeClr val="bg1"/>
          </a:solidFill>
        </p:spPr>
        <p:txBody>
          <a:bodyPr wrap="square" rtlCol="0">
            <a:spAutoFit/>
          </a:bodyPr>
          <a:lstStyle/>
          <a:p>
            <a:endParaRPr lang="en-US" dirty="0"/>
          </a:p>
        </p:txBody>
      </p:sp>
      <p:sp>
        <p:nvSpPr>
          <p:cNvPr id="2" name="Title 1">
            <a:extLst>
              <a:ext uri="{FF2B5EF4-FFF2-40B4-BE49-F238E27FC236}">
                <a16:creationId xmlns:a16="http://schemas.microsoft.com/office/drawing/2014/main" id="{321F75E2-289C-4E2F-378D-67C5016E8B4F}"/>
              </a:ext>
            </a:extLst>
          </p:cNvPr>
          <p:cNvSpPr>
            <a:spLocks noGrp="1"/>
          </p:cNvSpPr>
          <p:nvPr>
            <p:ph type="title"/>
          </p:nvPr>
        </p:nvSpPr>
        <p:spPr>
          <a:xfrm>
            <a:off x="547584" y="174206"/>
            <a:ext cx="11399905" cy="1231746"/>
          </a:xfrm>
        </p:spPr>
        <p:txBody>
          <a:bodyPr/>
          <a:lstStyle/>
          <a:p>
            <a:r>
              <a:rPr lang="en-US" dirty="0"/>
              <a:t>Root Cause for Improper Payments from 2022 Improper Payment Data</a:t>
            </a:r>
          </a:p>
        </p:txBody>
      </p:sp>
      <p:graphicFrame>
        <p:nvGraphicFramePr>
          <p:cNvPr id="4" name="Table 4" descr="Chart with root cause descriptions of improper errors in column 1, column 2 contains error category type and column 3 contains the sample claim count">
            <a:extLst>
              <a:ext uri="{FF2B5EF4-FFF2-40B4-BE49-F238E27FC236}">
                <a16:creationId xmlns:a16="http://schemas.microsoft.com/office/drawing/2014/main" id="{E8656C50-8AD4-ED04-3AEE-62D8EA62A1EF}"/>
              </a:ext>
            </a:extLst>
          </p:cNvPr>
          <p:cNvGraphicFramePr>
            <a:graphicFrameLocks noGrp="1"/>
          </p:cNvGraphicFramePr>
          <p:nvPr>
            <p:ph sz="half" idx="2"/>
            <p:extLst>
              <p:ext uri="{D42A27DB-BD31-4B8C-83A1-F6EECF244321}">
                <p14:modId xmlns:p14="http://schemas.microsoft.com/office/powerpoint/2010/main" val="3535316077"/>
              </p:ext>
            </p:extLst>
          </p:nvPr>
        </p:nvGraphicFramePr>
        <p:xfrm>
          <a:off x="231707" y="1530735"/>
          <a:ext cx="11715782" cy="4617720"/>
        </p:xfrm>
        <a:graphic>
          <a:graphicData uri="http://schemas.openxmlformats.org/drawingml/2006/table">
            <a:tbl>
              <a:tblPr firstRow="1" bandRow="1">
                <a:tableStyleId>{5C22544A-7EE6-4342-B048-85BDC9FD1C3A}</a:tableStyleId>
              </a:tblPr>
              <a:tblGrid>
                <a:gridCol w="6137903">
                  <a:extLst>
                    <a:ext uri="{9D8B030D-6E8A-4147-A177-3AD203B41FA5}">
                      <a16:colId xmlns:a16="http://schemas.microsoft.com/office/drawing/2014/main" val="1852991867"/>
                    </a:ext>
                  </a:extLst>
                </a:gridCol>
                <a:gridCol w="3190007">
                  <a:extLst>
                    <a:ext uri="{9D8B030D-6E8A-4147-A177-3AD203B41FA5}">
                      <a16:colId xmlns:a16="http://schemas.microsoft.com/office/drawing/2014/main" val="4081140807"/>
                    </a:ext>
                  </a:extLst>
                </a:gridCol>
                <a:gridCol w="2387872">
                  <a:extLst>
                    <a:ext uri="{9D8B030D-6E8A-4147-A177-3AD203B41FA5}">
                      <a16:colId xmlns:a16="http://schemas.microsoft.com/office/drawing/2014/main" val="398528809"/>
                    </a:ext>
                  </a:extLst>
                </a:gridCol>
              </a:tblGrid>
              <a:tr h="370840">
                <a:tc>
                  <a:txBody>
                    <a:bodyPr/>
                    <a:lstStyle/>
                    <a:p>
                      <a:r>
                        <a:rPr lang="en-US" dirty="0"/>
                        <a:t>Root Cause Description</a:t>
                      </a:r>
                    </a:p>
                  </a:txBody>
                  <a:tcPr/>
                </a:tc>
                <a:tc>
                  <a:txBody>
                    <a:bodyPr/>
                    <a:lstStyle/>
                    <a:p>
                      <a:r>
                        <a:rPr lang="en-US" dirty="0"/>
                        <a:t>Error Category</a:t>
                      </a:r>
                    </a:p>
                  </a:txBody>
                  <a:tcPr/>
                </a:tc>
                <a:tc>
                  <a:txBody>
                    <a:bodyPr/>
                    <a:lstStyle/>
                    <a:p>
                      <a:r>
                        <a:rPr lang="en-US" dirty="0"/>
                        <a:t>Sample Claim Count</a:t>
                      </a:r>
                    </a:p>
                  </a:txBody>
                  <a:tcPr/>
                </a:tc>
                <a:extLst>
                  <a:ext uri="{0D108BD9-81ED-4DB2-BD59-A6C34878D82A}">
                    <a16:rowId xmlns:a16="http://schemas.microsoft.com/office/drawing/2014/main" val="2784722207"/>
                  </a:ext>
                </a:extLst>
              </a:tr>
              <a:tr h="370840">
                <a:tc>
                  <a:txBody>
                    <a:bodyPr/>
                    <a:lstStyle/>
                    <a:p>
                      <a:r>
                        <a:rPr lang="en-US" dirty="0"/>
                        <a:t>Case Mix Group (CMG) component documentation – missing</a:t>
                      </a:r>
                    </a:p>
                  </a:txBody>
                  <a:tcPr/>
                </a:tc>
                <a:tc>
                  <a:txBody>
                    <a:bodyPr/>
                    <a:lstStyle/>
                    <a:p>
                      <a:r>
                        <a:rPr lang="en-US" dirty="0"/>
                        <a:t>Insufficient Documentation</a:t>
                      </a:r>
                    </a:p>
                  </a:txBody>
                  <a:tcPr/>
                </a:tc>
                <a:tc>
                  <a:txBody>
                    <a:bodyPr/>
                    <a:lstStyle/>
                    <a:p>
                      <a:r>
                        <a:rPr lang="en-US" dirty="0"/>
                        <a:t>102</a:t>
                      </a:r>
                    </a:p>
                  </a:txBody>
                  <a:tcPr/>
                </a:tc>
                <a:extLst>
                  <a:ext uri="{0D108BD9-81ED-4DB2-BD59-A6C34878D82A}">
                    <a16:rowId xmlns:a16="http://schemas.microsoft.com/office/drawing/2014/main" val="4243495720"/>
                  </a:ext>
                </a:extLst>
              </a:tr>
              <a:tr h="370840">
                <a:tc>
                  <a:txBody>
                    <a:bodyPr/>
                    <a:lstStyle/>
                    <a:p>
                      <a:r>
                        <a:rPr lang="en-US" dirty="0"/>
                        <a:t>HIPPS level changed based on documentation submitted</a:t>
                      </a:r>
                    </a:p>
                  </a:txBody>
                  <a:tcPr/>
                </a:tc>
                <a:tc>
                  <a:txBody>
                    <a:bodyPr/>
                    <a:lstStyle/>
                    <a:p>
                      <a:r>
                        <a:rPr lang="en-US" dirty="0"/>
                        <a:t>Insufficient Documentation </a:t>
                      </a:r>
                    </a:p>
                  </a:txBody>
                  <a:tcPr/>
                </a:tc>
                <a:tc>
                  <a:txBody>
                    <a:bodyPr/>
                    <a:lstStyle/>
                    <a:p>
                      <a:r>
                        <a:rPr lang="en-US" dirty="0"/>
                        <a:t>73</a:t>
                      </a:r>
                    </a:p>
                  </a:txBody>
                  <a:tcPr/>
                </a:tc>
                <a:extLst>
                  <a:ext uri="{0D108BD9-81ED-4DB2-BD59-A6C34878D82A}">
                    <a16:rowId xmlns:a16="http://schemas.microsoft.com/office/drawing/2014/main" val="2823145606"/>
                  </a:ext>
                </a:extLst>
              </a:tr>
              <a:tr h="370840">
                <a:tc>
                  <a:txBody>
                    <a:bodyPr/>
                    <a:lstStyle/>
                    <a:p>
                      <a:r>
                        <a:rPr lang="en-US" dirty="0"/>
                        <a:t>Nursing home records - missing</a:t>
                      </a:r>
                    </a:p>
                  </a:txBody>
                  <a:tcPr/>
                </a:tc>
                <a:tc>
                  <a:txBody>
                    <a:bodyPr/>
                    <a:lstStyle/>
                    <a:p>
                      <a:r>
                        <a:rPr lang="en-US" dirty="0"/>
                        <a:t>Insufficient Documentation</a:t>
                      </a:r>
                    </a:p>
                  </a:txBody>
                  <a:tcPr/>
                </a:tc>
                <a:tc>
                  <a:txBody>
                    <a:bodyPr/>
                    <a:lstStyle/>
                    <a:p>
                      <a:r>
                        <a:rPr lang="en-US" dirty="0"/>
                        <a:t>68</a:t>
                      </a:r>
                    </a:p>
                  </a:txBody>
                  <a:tcPr/>
                </a:tc>
                <a:extLst>
                  <a:ext uri="{0D108BD9-81ED-4DB2-BD59-A6C34878D82A}">
                    <a16:rowId xmlns:a16="http://schemas.microsoft.com/office/drawing/2014/main" val="1018883796"/>
                  </a:ext>
                </a:extLst>
              </a:tr>
              <a:tr h="370840">
                <a:tc>
                  <a:txBody>
                    <a:bodyPr/>
                    <a:lstStyle/>
                    <a:p>
                      <a:r>
                        <a:rPr lang="en-US" dirty="0"/>
                        <a:t>Order – inadequate</a:t>
                      </a:r>
                    </a:p>
                  </a:txBody>
                  <a:tcPr/>
                </a:tc>
                <a:tc>
                  <a:txBody>
                    <a:bodyPr/>
                    <a:lstStyle/>
                    <a:p>
                      <a:r>
                        <a:rPr lang="en-US" dirty="0"/>
                        <a:t>Insufficient Documentation </a:t>
                      </a:r>
                    </a:p>
                  </a:txBody>
                  <a:tcPr/>
                </a:tc>
                <a:tc>
                  <a:txBody>
                    <a:bodyPr/>
                    <a:lstStyle/>
                    <a:p>
                      <a:r>
                        <a:rPr lang="en-US" dirty="0"/>
                        <a:t>65</a:t>
                      </a:r>
                    </a:p>
                  </a:txBody>
                  <a:tcPr/>
                </a:tc>
                <a:extLst>
                  <a:ext uri="{0D108BD9-81ED-4DB2-BD59-A6C34878D82A}">
                    <a16:rowId xmlns:a16="http://schemas.microsoft.com/office/drawing/2014/main" val="2215906376"/>
                  </a:ext>
                </a:extLst>
              </a:tr>
              <a:tr h="370840">
                <a:tc>
                  <a:txBody>
                    <a:bodyPr/>
                    <a:lstStyle/>
                    <a:p>
                      <a:r>
                        <a:rPr lang="en-US" dirty="0"/>
                        <a:t>Physician’s certification/recertification – inadequate</a:t>
                      </a:r>
                    </a:p>
                  </a:txBody>
                  <a:tcPr/>
                </a:tc>
                <a:tc>
                  <a:txBody>
                    <a:bodyPr/>
                    <a:lstStyle/>
                    <a:p>
                      <a:r>
                        <a:rPr lang="en-US" dirty="0"/>
                        <a:t>Insufficient Documentation</a:t>
                      </a:r>
                    </a:p>
                  </a:txBody>
                  <a:tcPr/>
                </a:tc>
                <a:tc>
                  <a:txBody>
                    <a:bodyPr/>
                    <a:lstStyle/>
                    <a:p>
                      <a:r>
                        <a:rPr lang="en-US" dirty="0"/>
                        <a:t>54</a:t>
                      </a:r>
                    </a:p>
                  </a:txBody>
                  <a:tcPr/>
                </a:tc>
                <a:extLst>
                  <a:ext uri="{0D108BD9-81ED-4DB2-BD59-A6C34878D82A}">
                    <a16:rowId xmlns:a16="http://schemas.microsoft.com/office/drawing/2014/main" val="3089018090"/>
                  </a:ext>
                </a:extLst>
              </a:tr>
              <a:tr h="370840">
                <a:tc>
                  <a:txBody>
                    <a:bodyPr/>
                    <a:lstStyle/>
                    <a:p>
                      <a:r>
                        <a:rPr lang="en-US" dirty="0"/>
                        <a:t>Order – missing</a:t>
                      </a:r>
                    </a:p>
                  </a:txBody>
                  <a:tcPr/>
                </a:tc>
                <a:tc>
                  <a:txBody>
                    <a:bodyPr/>
                    <a:lstStyle/>
                    <a:p>
                      <a:r>
                        <a:rPr lang="en-US" dirty="0"/>
                        <a:t>Insufficient Documentation</a:t>
                      </a:r>
                    </a:p>
                  </a:txBody>
                  <a:tcPr/>
                </a:tc>
                <a:tc>
                  <a:txBody>
                    <a:bodyPr/>
                    <a:lstStyle/>
                    <a:p>
                      <a:r>
                        <a:rPr lang="en-US" dirty="0"/>
                        <a:t>51</a:t>
                      </a:r>
                    </a:p>
                  </a:txBody>
                  <a:tcPr/>
                </a:tc>
                <a:extLst>
                  <a:ext uri="{0D108BD9-81ED-4DB2-BD59-A6C34878D82A}">
                    <a16:rowId xmlns:a16="http://schemas.microsoft.com/office/drawing/2014/main" val="3766378781"/>
                  </a:ext>
                </a:extLst>
              </a:tr>
              <a:tr h="370840">
                <a:tc>
                  <a:txBody>
                    <a:bodyPr/>
                    <a:lstStyle/>
                    <a:p>
                      <a:r>
                        <a:rPr lang="en-US" dirty="0"/>
                        <a:t>Physician’s certification/recertification – missing</a:t>
                      </a:r>
                    </a:p>
                  </a:txBody>
                  <a:tcPr/>
                </a:tc>
                <a:tc>
                  <a:txBody>
                    <a:bodyPr/>
                    <a:lstStyle/>
                    <a:p>
                      <a:r>
                        <a:rPr lang="en-US" dirty="0"/>
                        <a:t>Insufficient Documentation</a:t>
                      </a:r>
                    </a:p>
                  </a:txBody>
                  <a:tcPr/>
                </a:tc>
                <a:tc>
                  <a:txBody>
                    <a:bodyPr/>
                    <a:lstStyle/>
                    <a:p>
                      <a:r>
                        <a:rPr lang="en-US" dirty="0"/>
                        <a:t>38</a:t>
                      </a:r>
                    </a:p>
                  </a:txBody>
                  <a:tcPr/>
                </a:tc>
                <a:extLst>
                  <a:ext uri="{0D108BD9-81ED-4DB2-BD59-A6C34878D82A}">
                    <a16:rowId xmlns:a16="http://schemas.microsoft.com/office/drawing/2014/main" val="3656056133"/>
                  </a:ext>
                </a:extLst>
              </a:tr>
              <a:tr h="370840">
                <a:tc>
                  <a:txBody>
                    <a:bodyPr/>
                    <a:lstStyle/>
                    <a:p>
                      <a:r>
                        <a:rPr lang="en-US" dirty="0"/>
                        <a:t>Signature log to support a clear identity of an illegible signature – missing</a:t>
                      </a:r>
                    </a:p>
                  </a:txBody>
                  <a:tcPr/>
                </a:tc>
                <a:tc>
                  <a:txBody>
                    <a:bodyPr/>
                    <a:lstStyle/>
                    <a:p>
                      <a:r>
                        <a:rPr lang="en-US" dirty="0"/>
                        <a:t>Insufficient Documentation</a:t>
                      </a:r>
                    </a:p>
                  </a:txBody>
                  <a:tcPr/>
                </a:tc>
                <a:tc>
                  <a:txBody>
                    <a:bodyPr/>
                    <a:lstStyle/>
                    <a:p>
                      <a:r>
                        <a:rPr lang="en-US" dirty="0"/>
                        <a:t>21</a:t>
                      </a:r>
                    </a:p>
                  </a:txBody>
                  <a:tcPr/>
                </a:tc>
                <a:extLst>
                  <a:ext uri="{0D108BD9-81ED-4DB2-BD59-A6C34878D82A}">
                    <a16:rowId xmlns:a16="http://schemas.microsoft.com/office/drawing/2014/main" val="1412943159"/>
                  </a:ext>
                </a:extLst>
              </a:tr>
              <a:tr h="370840">
                <a:tc>
                  <a:txBody>
                    <a:bodyPr/>
                    <a:lstStyle/>
                    <a:p>
                      <a:r>
                        <a:rPr lang="en-US" dirty="0"/>
                        <a:t>HIPPS/RUG level in the repository does not match the RUG level billed</a:t>
                      </a:r>
                    </a:p>
                  </a:txBody>
                  <a:tcPr/>
                </a:tc>
                <a:tc>
                  <a:txBody>
                    <a:bodyPr/>
                    <a:lstStyle/>
                    <a:p>
                      <a:r>
                        <a:rPr lang="en-US" dirty="0"/>
                        <a:t>Other</a:t>
                      </a:r>
                    </a:p>
                  </a:txBody>
                  <a:tcPr/>
                </a:tc>
                <a:tc>
                  <a:txBody>
                    <a:bodyPr/>
                    <a:lstStyle/>
                    <a:p>
                      <a:r>
                        <a:rPr lang="en-US" dirty="0"/>
                        <a:t>17</a:t>
                      </a:r>
                    </a:p>
                  </a:txBody>
                  <a:tcPr/>
                </a:tc>
                <a:extLst>
                  <a:ext uri="{0D108BD9-81ED-4DB2-BD59-A6C34878D82A}">
                    <a16:rowId xmlns:a16="http://schemas.microsoft.com/office/drawing/2014/main" val="3570343130"/>
                  </a:ext>
                </a:extLst>
              </a:tr>
              <a:tr h="370840">
                <a:tc>
                  <a:txBody>
                    <a:bodyPr/>
                    <a:lstStyle/>
                    <a:p>
                      <a:r>
                        <a:rPr lang="en-US" dirty="0"/>
                        <a:t>Physical/Occupational/Speech Therapy – plan of care - missing</a:t>
                      </a:r>
                    </a:p>
                  </a:txBody>
                  <a:tcPr/>
                </a:tc>
                <a:tc>
                  <a:txBody>
                    <a:bodyPr/>
                    <a:lstStyle/>
                    <a:p>
                      <a:r>
                        <a:rPr lang="en-US" dirty="0"/>
                        <a:t>Insufficient Documentation </a:t>
                      </a:r>
                    </a:p>
                  </a:txBody>
                  <a:tcPr/>
                </a:tc>
                <a:tc>
                  <a:txBody>
                    <a:bodyPr/>
                    <a:lstStyle/>
                    <a:p>
                      <a:r>
                        <a:rPr lang="en-US" dirty="0"/>
                        <a:t>15</a:t>
                      </a:r>
                    </a:p>
                  </a:txBody>
                  <a:tcPr/>
                </a:tc>
                <a:extLst>
                  <a:ext uri="{0D108BD9-81ED-4DB2-BD59-A6C34878D82A}">
                    <a16:rowId xmlns:a16="http://schemas.microsoft.com/office/drawing/2014/main" val="2562016538"/>
                  </a:ext>
                </a:extLst>
              </a:tr>
            </a:tbl>
          </a:graphicData>
        </a:graphic>
      </p:graphicFrame>
    </p:spTree>
    <p:extLst>
      <p:ext uri="{BB962C8B-B14F-4D97-AF65-F5344CB8AC3E}">
        <p14:creationId xmlns:p14="http://schemas.microsoft.com/office/powerpoint/2010/main" val="2234241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0FC07B-B3E1-34BC-EC61-EC6CAFBD72D1}"/>
              </a:ext>
            </a:extLst>
          </p:cNvPr>
          <p:cNvSpPr>
            <a:spLocks noGrp="1"/>
          </p:cNvSpPr>
          <p:nvPr>
            <p:ph type="title"/>
          </p:nvPr>
        </p:nvSpPr>
        <p:spPr>
          <a:xfrm>
            <a:off x="869129" y="246580"/>
            <a:ext cx="7635835" cy="723011"/>
          </a:xfrm>
        </p:spPr>
        <p:txBody>
          <a:bodyPr/>
          <a:lstStyle/>
          <a:p>
            <a:r>
              <a:rPr lang="en-US" dirty="0"/>
              <a:t>Who is Included?</a:t>
            </a:r>
          </a:p>
        </p:txBody>
      </p:sp>
      <p:sp>
        <p:nvSpPr>
          <p:cNvPr id="4" name="Content Placeholder 3">
            <a:extLst>
              <a:ext uri="{FF2B5EF4-FFF2-40B4-BE49-F238E27FC236}">
                <a16:creationId xmlns:a16="http://schemas.microsoft.com/office/drawing/2014/main" id="{B8654709-D412-23C1-76AF-74C36F3381A0}"/>
              </a:ext>
            </a:extLst>
          </p:cNvPr>
          <p:cNvSpPr>
            <a:spLocks noGrp="1"/>
          </p:cNvSpPr>
          <p:nvPr>
            <p:ph sz="half" idx="2"/>
          </p:nvPr>
        </p:nvSpPr>
        <p:spPr/>
        <p:txBody>
          <a:bodyPr/>
          <a:lstStyle/>
          <a:p>
            <a:r>
              <a:rPr lang="en-US" dirty="0"/>
              <a:t>All Skilled Nursing Facilities</a:t>
            </a:r>
          </a:p>
          <a:p>
            <a:pPr lvl="1"/>
            <a:r>
              <a:rPr lang="en-US" dirty="0"/>
              <a:t>Unless they are already under review</a:t>
            </a:r>
          </a:p>
          <a:p>
            <a:pPr lvl="1"/>
            <a:r>
              <a:rPr lang="en-US" dirty="0"/>
              <a:t>Low volume provider</a:t>
            </a:r>
          </a:p>
          <a:p>
            <a:endParaRPr lang="en-US" dirty="0"/>
          </a:p>
        </p:txBody>
      </p:sp>
      <p:pic>
        <p:nvPicPr>
          <p:cNvPr id="2050" name="Picture 2" descr="Picture of people with question mark coving face to depict &quot;Who is included&quot;">
            <a:extLst>
              <a:ext uri="{FF2B5EF4-FFF2-40B4-BE49-F238E27FC236}">
                <a16:creationId xmlns:a16="http://schemas.microsoft.com/office/drawing/2014/main" id="{4030DA22-222A-ADC0-D9DE-60459C71302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05833" y="2795897"/>
            <a:ext cx="7239585" cy="31939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812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C5C559A-87A5-27A8-2A23-04FF49A51939}"/>
              </a:ext>
            </a:extLst>
          </p:cNvPr>
          <p:cNvSpPr>
            <a:spLocks noGrp="1"/>
          </p:cNvSpPr>
          <p:nvPr>
            <p:ph type="title"/>
          </p:nvPr>
        </p:nvSpPr>
        <p:spPr/>
        <p:txBody>
          <a:bodyPr/>
          <a:lstStyle/>
          <a:p>
            <a:r>
              <a:rPr lang="en-US" dirty="0"/>
              <a:t>How Many Claims will be Reviewed?</a:t>
            </a:r>
          </a:p>
        </p:txBody>
      </p:sp>
      <p:sp>
        <p:nvSpPr>
          <p:cNvPr id="4" name="Content Placeholder 3">
            <a:extLst>
              <a:ext uri="{FF2B5EF4-FFF2-40B4-BE49-F238E27FC236}">
                <a16:creationId xmlns:a16="http://schemas.microsoft.com/office/drawing/2014/main" id="{58A71902-335C-9EDC-BBC2-A82DAEC4F504}"/>
              </a:ext>
            </a:extLst>
          </p:cNvPr>
          <p:cNvSpPr>
            <a:spLocks noGrp="1"/>
          </p:cNvSpPr>
          <p:nvPr>
            <p:ph sz="half" idx="2"/>
          </p:nvPr>
        </p:nvSpPr>
        <p:spPr>
          <a:xfrm>
            <a:off x="547585" y="1280161"/>
            <a:ext cx="10361435" cy="3550706"/>
          </a:xfrm>
        </p:spPr>
        <p:txBody>
          <a:bodyPr/>
          <a:lstStyle/>
          <a:p>
            <a:r>
              <a:rPr lang="en-US" dirty="0"/>
              <a:t>MACs will select five (5) claims from each selected provider </a:t>
            </a:r>
          </a:p>
          <a:p>
            <a:r>
              <a:rPr lang="en-US" dirty="0"/>
              <a:t>MACs will complete one (1) round of probe and educate for each selected provider </a:t>
            </a:r>
          </a:p>
        </p:txBody>
      </p:sp>
      <p:pic>
        <p:nvPicPr>
          <p:cNvPr id="3074" name="Picture 2" descr="5 in 1 picture">
            <a:extLst>
              <a:ext uri="{FF2B5EF4-FFF2-40B4-BE49-F238E27FC236}">
                <a16:creationId xmlns:a16="http://schemas.microsoft.com/office/drawing/2014/main" id="{78FFA180-7B28-4DAD-23DF-7C033573BE7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84436" y="3548692"/>
            <a:ext cx="3287731" cy="328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709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smtClean="0">
            <a:solidFill>
              <a:schemeClr val="bg1">
                <a:lumMod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GHA Document" ma:contentTypeID="0x0101006E63F9F2094B854683EBE2F25BB346E500D723848D91CB354996519A8F589E0102" ma:contentTypeVersion="55" ma:contentTypeDescription="" ma:contentTypeScope="" ma:versionID="059cf8e7e3765e9f09e92efd369a97b3">
  <xsd:schema xmlns:xsd="http://www.w3.org/2001/XMLSchema" xmlns:xs="http://www.w3.org/2001/XMLSchema" xmlns:p="http://schemas.microsoft.com/office/2006/metadata/properties" xmlns:ns2="http://schemas.microsoft.com/sharepoint.v3" xmlns:ns3="9075a0da-3943-4891-8ded-493e6a170793" xmlns:ns4="5637125f-61b7-4ab1-ae51-868c7983d343" targetNamespace="http://schemas.microsoft.com/office/2006/metadata/properties" ma:root="true" ma:fieldsID="9c097e016c14a732493b08ee430774ea" ns2:_="" ns3:_="" ns4:_="">
    <xsd:import namespace="http://schemas.microsoft.com/sharepoint.v3"/>
    <xsd:import namespace="9075a0da-3943-4891-8ded-493e6a170793"/>
    <xsd:import namespace="5637125f-61b7-4ab1-ae51-868c7983d343"/>
    <xsd:element name="properties">
      <xsd:complexType>
        <xsd:sequence>
          <xsd:element name="documentManagement">
            <xsd:complexType>
              <xsd:all>
                <xsd:element ref="ns2:CategoryDescription" minOccurs="0"/>
                <xsd:element ref="ns3:Document_x0020_Number" minOccurs="0"/>
                <xsd:element ref="ns3:Document_x0020_Type" minOccurs="0"/>
                <xsd:element ref="ns3:Latest_x0020_Changes" minOccurs="0"/>
                <xsd:element ref="ns3:Must_x0020_review_x0020_changes_x0020_with_x0020_staff" minOccurs="0"/>
                <xsd:element ref="ns3:New_x0020_Version_x0020_Email_x0020_Required" minOccurs="0"/>
                <xsd:element ref="ns3:Review_x0020_Notification_x0020_Date" minOccurs="0"/>
                <xsd:element ref="ns3:Functional_x0020_Area" minOccurs="0"/>
                <xsd:element ref="ns3:Branch" minOccurs="0"/>
                <xsd:element ref="ns3:Contract" minOccurs="0"/>
                <xsd:element ref="ns3:Topic2" minOccurs="0"/>
                <xsd:element ref="ns3:Workflow_x0020_Status" minOccurs="0"/>
                <xsd:element ref="ns4:Approve_x0020_Olli_x0020_Document" minOccurs="0"/>
                <xsd:element ref="ns3:Document_x0020_History" minOccurs="0"/>
                <xsd:element ref="ns3:Published_x0020_Version" minOccurs="0"/>
                <xsd:element ref="ns3:_dlc_DocId" minOccurs="0"/>
                <xsd:element ref="ns3:_dlc_DocIdUrl" minOccurs="0"/>
                <xsd:element ref="ns3:_dlc_DocIdPersistId" minOccurs="0"/>
                <xsd:element ref="ns3:SharedWithUsers" minOccurs="0"/>
                <xsd:element ref="ns3:Divi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2" nillable="true" ma:displayName="Description" ma:internalName="CategoryDescrip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75a0da-3943-4891-8ded-493e6a170793" elementFormDefault="qualified">
    <xsd:import namespace="http://schemas.microsoft.com/office/2006/documentManagement/types"/>
    <xsd:import namespace="http://schemas.microsoft.com/office/infopath/2007/PartnerControls"/>
    <xsd:element name="Document_x0020_Number" ma:index="3" nillable="true" ma:displayName="Document Number" ma:internalName="Document_x0020_Number" ma:readOnly="false">
      <xsd:simpleType>
        <xsd:restriction base="dms:Text">
          <xsd:maxLength value="255"/>
        </xsd:restriction>
      </xsd:simpleType>
    </xsd:element>
    <xsd:element name="Document_x0020_Type" ma:index="4" nillable="true" ma:displayName="Document Type" ma:format="Dropdown" ma:internalName="Document_x0020_Type" ma:readOnly="false">
      <xsd:simpleType>
        <xsd:union memberTypes="dms:Text">
          <xsd:simpleType>
            <xsd:restriction base="dms:Choice">
              <xsd:enumeration value="Comparative Billing"/>
              <xsd:enumeration value="Course Material"/>
              <xsd:enumeration value="Decision Tree"/>
              <xsd:enumeration value="Face-to-Face"/>
              <xsd:enumeration value="FAQ"/>
              <xsd:enumeration value="IRRR"/>
              <xsd:enumeration value="LCD"/>
              <xsd:enumeration value="Management Presentation"/>
              <xsd:enumeration value="Plan"/>
              <xsd:enumeration value="Presentation"/>
              <xsd:enumeration value="Provider Education Handout"/>
              <xsd:enumeration value="Provider Instruction"/>
              <xsd:enumeration value="Script"/>
              <xsd:enumeration value="Strategy"/>
              <xsd:enumeration value="Teleconference"/>
              <xsd:enumeration value="Web Posting/EML"/>
            </xsd:restriction>
          </xsd:simpleType>
        </xsd:union>
      </xsd:simpleType>
    </xsd:element>
    <xsd:element name="Latest_x0020_Changes" ma:index="5" nillable="true" ma:displayName="Latest Changes" ma:internalName="Latest_x0020_Changes" ma:readOnly="false">
      <xsd:simpleType>
        <xsd:restriction base="dms:Note"/>
      </xsd:simpleType>
    </xsd:element>
    <xsd:element name="Must_x0020_review_x0020_changes_x0020_with_x0020_staff" ma:index="6" nillable="true" ma:displayName="Must review changes with staff" ma:format="RadioButtons" ma:internalName="Must_x0020_review_x0020_changes_x0020_with_x0020_staff">
      <xsd:simpleType>
        <xsd:restriction base="dms:Choice">
          <xsd:enumeration value="Yes"/>
          <xsd:enumeration value="No"/>
        </xsd:restriction>
      </xsd:simpleType>
    </xsd:element>
    <xsd:element name="New_x0020_Version_x0020_Email_x0020_Required" ma:index="7" nillable="true" ma:displayName="New Version Email Required" ma:default="No" ma:format="RadioButtons" ma:internalName="New_x0020_Version_x0020_Email_x0020_Required">
      <xsd:simpleType>
        <xsd:restriction base="dms:Choice">
          <xsd:enumeration value="Yes"/>
          <xsd:enumeration value="No"/>
        </xsd:restriction>
      </xsd:simpleType>
    </xsd:element>
    <xsd:element name="Review_x0020_Notification_x0020_Date" ma:index="8" nillable="true" ma:displayName="Review Notification Date" ma:format="DateOnly" ma:internalName="Review_x0020_Notification_x0020_Date" ma:readOnly="false">
      <xsd:simpleType>
        <xsd:restriction base="dms:DateTime"/>
      </xsd:simpleType>
    </xsd:element>
    <xsd:element name="Functional_x0020_Area" ma:index="9" nillable="true" ma:displayName="Functional Area" ma:format="Dropdown" ma:internalName="Functional_x0020_Area" ma:readOnly="false">
      <xsd:simpleType>
        <xsd:union memberTypes="dms:Text">
          <xsd:simpleType>
            <xsd:restriction base="dms:Choice">
              <xsd:enumeration value="Audit"/>
              <xsd:enumeration value="Clinical Services"/>
              <xsd:enumeration value="Contract Administration"/>
              <xsd:enumeration value="Financial Services"/>
              <xsd:enumeration value="Administration &amp; Support"/>
              <xsd:enumeration value="Provider Services"/>
              <xsd:enumeration value="Systems &amp; Technology"/>
            </xsd:restriction>
          </xsd:simpleType>
        </xsd:union>
      </xsd:simpleType>
    </xsd:element>
    <xsd:element name="Branch" ma:index="10" nillable="true" ma:displayName="Branch" ma:format="Dropdown" ma:internalName="Branch" ma:readOnly="false">
      <xsd:simpleType>
        <xsd:union memberTypes="dms:Text">
          <xsd:simpleType>
            <xsd:restriction base="dms:Choice">
              <xsd:enumeration value="Appeals/Redeterminations"/>
              <xsd:enumeration value="Audit"/>
              <xsd:enumeration value="Audit - Appeals"/>
              <xsd:enumeration value="Audit - Cost Report Reopenings"/>
              <xsd:enumeration value="Audit - Field Office"/>
              <xsd:enumeration value="Audit - Reimbursement"/>
              <xsd:enumeration value="Audit - Supervisors"/>
              <xsd:enumeration value="Business Systems Support"/>
              <xsd:enumeration value="CCU"/>
              <xsd:enumeration value="CERT"/>
              <xsd:enumeration value="Claims"/>
              <xsd:enumeration value="Compliance"/>
              <xsd:enumeration value="Complaint Screening"/>
              <xsd:enumeration value="Customer Service"/>
              <xsd:enumeration value="Document Services"/>
              <xsd:enumeration value="Financial Reporting"/>
              <xsd:enumeration value="FOIA"/>
              <xsd:enumeration value="INSIGHT"/>
              <xsd:enumeration value="MAC Administration"/>
              <xsd:enumeration value="Medical Review"/>
              <xsd:enumeration value="Medicare Guidance"/>
              <xsd:enumeration value="MedPub"/>
              <xsd:enumeration value="MIP"/>
              <xsd:enumeration value="Monitoring &amp; Complaint Screening"/>
              <xsd:enumeration value="Payment Recovery"/>
              <xsd:enumeration value="Policy"/>
              <xsd:enumeration value="Provider Enrollment"/>
              <xsd:enumeration value="Provider Outreach &amp; Education"/>
              <xsd:enumeration value="Quality Assurance"/>
              <xsd:enumeration value="Quality Management"/>
              <xsd:enumeration value="RA"/>
              <xsd:enumeration value="Reimbursement"/>
              <xsd:enumeration value="Secondary Payer"/>
              <xsd:enumeration value="STAR"/>
              <xsd:enumeration value="Systems Security"/>
              <xsd:enumeration value="Tech Support"/>
              <xsd:enumeration value="Training"/>
              <xsd:enumeration value="UPIC-JOA"/>
              <xsd:enumeration value="Web Development"/>
              <xsd:enumeration value="Ready to Archive"/>
            </xsd:restriction>
          </xsd:simpleType>
        </xsd:union>
      </xsd:simpleType>
    </xsd:element>
    <xsd:element name="Contract" ma:index="11" nillable="true" ma:displayName="Contract" ma:format="Dropdown" ma:internalName="Contract" ma:readOnly="false">
      <xsd:simpleType>
        <xsd:union memberTypes="dms:Text">
          <xsd:simpleType>
            <xsd:restriction base="dms:Choice">
              <xsd:enumeration value="(None)"/>
              <xsd:enumeration value="Part A"/>
              <xsd:enumeration value="Part B"/>
              <xsd:enumeration value="Shared"/>
            </xsd:restriction>
          </xsd:simpleType>
        </xsd:union>
      </xsd:simpleType>
    </xsd:element>
    <xsd:element name="Topic2" ma:index="12" nillable="true" ma:displayName="Topic" ma:format="Dropdown" ma:internalName="Topic2" ma:readOnly="false">
      <xsd:simpleType>
        <xsd:union memberTypes="dms:Text">
          <xsd:simpleType>
            <xsd:restriction base="dms:Choice">
              <xsd:enumeration value="(None)"/>
              <xsd:enumeration value="935"/>
              <xsd:enumeration value="1099"/>
              <xsd:enumeration value="Accounts Payable"/>
              <xsd:enumeration value="Accounts Receivable"/>
              <xsd:enumeration value="Advance Payments"/>
              <xsd:enumeration value="Approval"/>
              <xsd:enumeration value="Assignment"/>
              <xsd:enumeration value="Audit - Acceptability"/>
              <xsd:enumeration value="Audit - Audit Programs"/>
              <xsd:enumeration value="Audit - Claim Calculations"/>
              <xsd:enumeration value="Audit - DSH/LIP"/>
              <xsd:enumeration value="Audit - EHR Workpapers"/>
              <xsd:enumeration value="Audit - IME/GME/NAH"/>
              <xsd:enumeration value="Audit - IRF, LTCH, and Provider-Based Reviews"/>
              <xsd:enumeration value="Audit - Letters"/>
              <xsd:enumeration value="Audit - Rates"/>
              <xsd:enumeration value="Audit - SCH/MDH"/>
              <xsd:enumeration value="Audit - Settlement Worksheets"/>
              <xsd:enumeration value="Audit - Tentative Settlement"/>
              <xsd:enumeration value="Audit - UDR Workpapers"/>
              <xsd:enumeration value="Audit - UDRs"/>
              <xsd:enumeration value="Audit - Wage Index"/>
              <xsd:enumeration value="Banking"/>
              <xsd:enumeration value="Bankruptcy"/>
              <xsd:enumeration value="Beneficiary letter"/>
              <xsd:enumeration value="CA View"/>
              <xsd:enumeration value="Call Log"/>
              <xsd:enumeration value="CCU Reports"/>
              <xsd:enumeration value="CERT"/>
              <xsd:enumeration value="Checklist"/>
              <xsd:enumeration value="CMS"/>
              <xsd:enumeration value="COBC"/>
              <xsd:enumeration value="Communique"/>
              <xsd:enumeration value="Coordination of Benefits"/>
              <xsd:enumeration value="Corrective-Preventive Action"/>
              <xsd:enumeration value="Correspondence"/>
              <xsd:enumeration value="CRNA"/>
              <xsd:enumeration value="Cycle"/>
              <xsd:enumeration value="Data Analysis"/>
              <xsd:enumeration value="DCS/Treasury"/>
              <xsd:enumeration value="Development"/>
              <xsd:enumeration value="Divisional"/>
              <xsd:enumeration value="Document Control"/>
              <xsd:enumeration value="Draft CR"/>
              <xsd:enumeration value="Education – Internal"/>
              <xsd:enumeration value="Education – Provider"/>
              <xsd:enumeration value="EFT"/>
              <xsd:enumeration value="eNews"/>
              <xsd:enumeration value="ERS"/>
              <xsd:enumeration value="External Audit"/>
              <xsd:enumeration value="Fax"/>
              <xsd:enumeration value="First Level Appeal"/>
              <xsd:enumeration value="FISS"/>
              <xsd:enumeration value="HIGLAS"/>
              <xsd:enumeration value="ICR"/>
              <xsd:enumeration value="Inquiries"/>
              <xsd:enumeration value="Internal Audit"/>
              <xsd:enumeration value="Internal Controls"/>
              <xsd:enumeration value="IRR"/>
              <xsd:enumeration value="IVR"/>
              <xsd:enumeration value="J5"/>
              <xsd:enumeration value="J8"/>
              <xsd:enumeration value="Macro"/>
              <xsd:enumeration value="Maintenance"/>
              <xsd:enumeration value="Management Review"/>
              <xsd:enumeration value="Master List"/>
              <xsd:enumeration value="Meetings"/>
              <xsd:enumeration value="MR Letter"/>
              <xsd:enumeration value="NICE"/>
              <xsd:enumeration value="Nonconforming Service"/>
              <xsd:enumeration value="OCR"/>
              <xsd:enumeration value="OnBase"/>
              <xsd:enumeration value="Pecos"/>
              <xsd:enumeration value="Performance Metrics"/>
              <xsd:enumeration value="Portal Support"/>
              <xsd:enumeration value="Problem Prioritization"/>
              <xsd:enumeration value="Processing Applications"/>
              <xsd:enumeration value="Production"/>
              <xsd:enumeration value="Provider Letter"/>
              <xsd:enumeration value="Quality"/>
              <xsd:enumeration value="Receipt"/>
              <xsd:enumeration value="Referral"/>
              <xsd:enumeration value="Regulation and Informational Materials"/>
              <xsd:enumeration value="Release"/>
              <xsd:enumeration value="Reopening"/>
              <xsd:enumeration value="Reporting"/>
              <xsd:enumeration value="Review"/>
              <xsd:enumeration value="Sampling"/>
              <xsd:enumeration value="Second Level Appeal"/>
              <xsd:enumeration value="Service Requests-Referrals"/>
              <xsd:enumeration value="Systems Support"/>
              <xsd:enumeration value="Thank Yous"/>
              <xsd:enumeration value="Third Party"/>
              <xsd:enumeration value="Training"/>
              <xsd:enumeration value="Training Delivery"/>
              <xsd:enumeration value="Training Development"/>
              <xsd:enumeration value="Trending"/>
              <xsd:enumeration value="Validation"/>
              <xsd:enumeration value="Voluntary Refunds"/>
              <xsd:enumeration value="Website"/>
              <xsd:enumeration value="WFO"/>
              <xsd:enumeration value="Workload"/>
              <xsd:enumeration value="Worksheet"/>
              <xsd:enumeration value="Write Off"/>
              <xsd:enumeration value="ZPIC/UPIC"/>
            </xsd:restriction>
          </xsd:simpleType>
        </xsd:union>
      </xsd:simpleType>
    </xsd:element>
    <xsd:element name="Workflow_x0020_Status" ma:index="13" nillable="true" ma:displayName="Workflow Status" ma:default="New" ma:format="Dropdown" ma:internalName="Workflow_x0020_Status" ma:readOnly="false">
      <xsd:simpleType>
        <xsd:union memberTypes="dms:Text">
          <xsd:simpleType>
            <xsd:restriction base="dms:Choice">
              <xsd:enumeration value="New"/>
              <xsd:enumeration value="Edit"/>
              <xsd:enumeration value="Review"/>
              <xsd:enumeration value="Approval"/>
              <xsd:enumeration value="Ready"/>
              <xsd:enumeration value="Active"/>
            </xsd:restriction>
          </xsd:simpleType>
        </xsd:union>
      </xsd:simpleType>
    </xsd:element>
    <xsd:element name="Document_x0020_History" ma:index="15" nillable="true" ma:displayName="Document History" ma:internalName="Document_x0020_History" ma:readOnly="false">
      <xsd:simpleType>
        <xsd:restriction base="dms:Note">
          <xsd:maxLength value="255"/>
        </xsd:restriction>
      </xsd:simpleType>
    </xsd:element>
    <xsd:element name="Published_x0020_Version" ma:index="16" nillable="true" ma:displayName="Published Version" ma:internalName="Published_x0020_Version">
      <xsd:simpleType>
        <xsd:restriction base="dms:Text">
          <xsd:maxLength value="255"/>
        </xsd:restriction>
      </xsd:simple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vision" ma:index="27" nillable="true" ma:displayName="Division" ma:default="Government Health Administrators" ma:hidden="true" ma:internalName="Divis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37125f-61b7-4ab1-ae51-868c7983d343" elementFormDefault="qualified">
    <xsd:import namespace="http://schemas.microsoft.com/office/2006/documentManagement/types"/>
    <xsd:import namespace="http://schemas.microsoft.com/office/infopath/2007/PartnerControls"/>
    <xsd:element name="Approve_x0020_Olli_x0020_Document" ma:index="14" nillable="true" ma:displayName="Approve Document" ma:format="Hyperlink" ma:internalName="Approve_x0020_Olli_x0020_Document"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Workflow_x0020_Status xmlns="9075a0da-3943-4891-8ded-493e6a170793">Active</Workflow_x0020_Status>
    <Must_x0020_review_x0020_changes_x0020_with_x0020_staff xmlns="9075a0da-3943-4891-8ded-493e6a170793" xsi:nil="true"/>
    <Approve_x0020_Olli_x0020_Document xmlns="5637125f-61b7-4ab1-ae51-868c7983d343">
      <Url xsi:nil="true"/>
      <Description xsi:nil="true"/>
    </Approve_x0020_Olli_x0020_Document>
    <Latest_x0020_Changes xmlns="9075a0da-3943-4891-8ded-493e6a170793">New</Latest_x0020_Changes>
    <Review_x0020_Notification_x0020_Date xmlns="9075a0da-3943-4891-8ded-493e6a170793" xsi:nil="true"/>
    <New_x0020_Version_x0020_Email_x0020_Required xmlns="9075a0da-3943-4891-8ded-493e6a170793">No</New_x0020_Version_x0020_Email_x0020_Required>
    <CategoryDescription xmlns="http://schemas.microsoft.com/sharepoint.v3">SNF 5-claim sample review</CategoryDescription>
    <Branch xmlns="9075a0da-3943-4891-8ded-493e6a170793">Provider Outreach &amp; Education</Branch>
    <Document_x0020_Number xmlns="9075a0da-3943-4891-8ded-493e6a170793" xsi:nil="true"/>
    <Functional_x0020_Area xmlns="9075a0da-3943-4891-8ded-493e6a170793">Provider Services</Functional_x0020_Area>
    <Topic2 xmlns="9075a0da-3943-4891-8ded-493e6a170793">Education – Provider</Topic2>
    <Document_x0020_Type xmlns="9075a0da-3943-4891-8ded-493e6a170793">Presentation</Document_x0020_Type>
    <Division xmlns="9075a0da-3943-4891-8ded-493e6a170793">Government Health Administrators</Division>
    <Document_x0020_History xmlns="9075a0da-3943-4891-8ded-493e6a170793" xsi:nil="true"/>
    <Contract xmlns="9075a0da-3943-4891-8ded-493e6a170793">Shared</Contract>
    <_dlc_DocId xmlns="9075a0da-3943-4891-8ded-493e6a170793">76EDXFZAKY4C-1629768136-3260</_dlc_DocId>
    <_dlc_DocIdUrl xmlns="9075a0da-3943-4891-8ded-493e6a170793">
      <Url>https://knowledge.wpsic.com/lib/GHAEducationalDocuments/_layouts/15/DocIdRedir.aspx?ID=76EDXFZAKY4C-1629768136-3260</Url>
      <Description>76EDXFZAKY4C-1629768136-3260</Description>
    </_dlc_DocIdUrl>
    <Published_x0020_Version xmlns="9075a0da-3943-4891-8ded-493e6a170793">1.0</Published_x0020_Version>
  </documentManagement>
</p:properties>
</file>

<file path=customXml/itemProps1.xml><?xml version="1.0" encoding="utf-8"?>
<ds:datastoreItem xmlns:ds="http://schemas.openxmlformats.org/officeDocument/2006/customXml" ds:itemID="{19070CA8-A47A-411D-9FCC-B8C7DBDBAF61}">
  <ds:schemaRefs>
    <ds:schemaRef ds:uri="http://schemas.microsoft.com/sharepoint/v3/contenttype/forms"/>
  </ds:schemaRefs>
</ds:datastoreItem>
</file>

<file path=customXml/itemProps2.xml><?xml version="1.0" encoding="utf-8"?>
<ds:datastoreItem xmlns:ds="http://schemas.openxmlformats.org/officeDocument/2006/customXml" ds:itemID="{99CD82BD-E631-43C6-A061-5CFD7A3BB030}">
  <ds:schemaRefs>
    <ds:schemaRef ds:uri="http://schemas.microsoft.com/sharepoint/events"/>
  </ds:schemaRefs>
</ds:datastoreItem>
</file>

<file path=customXml/itemProps3.xml><?xml version="1.0" encoding="utf-8"?>
<ds:datastoreItem xmlns:ds="http://schemas.openxmlformats.org/officeDocument/2006/customXml" ds:itemID="{4CC5E357-C9A3-47D1-9933-5FB398201D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075a0da-3943-4891-8ded-493e6a170793"/>
    <ds:schemaRef ds:uri="5637125f-61b7-4ab1-ae51-868c7983d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E1ABF97-3D2C-4D28-9B0F-EE9A8FC58B6C}">
  <ds:schemaRefs>
    <ds:schemaRef ds:uri="http://purl.org/dc/elements/1.1/"/>
    <ds:schemaRef ds:uri="http://schemas.microsoft.com/office/2006/metadata/properties"/>
    <ds:schemaRef ds:uri="http://purl.org/dc/terms/"/>
    <ds:schemaRef ds:uri="5637125f-61b7-4ab1-ae51-868c7983d343"/>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9075a0da-3943-4891-8ded-493e6a170793"/>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3221</TotalTime>
  <Words>980</Words>
  <Application>Microsoft Office PowerPoint</Application>
  <PresentationFormat>Widescreen</PresentationFormat>
  <Paragraphs>158</Paragraphs>
  <Slides>22</Slides>
  <Notes>17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22</vt:i4>
      </vt:variant>
    </vt:vector>
  </HeadingPairs>
  <TitlesOfParts>
    <vt:vector size="29" baseType="lpstr">
      <vt:lpstr>Arial</vt:lpstr>
      <vt:lpstr>Calibri</vt:lpstr>
      <vt:lpstr>Calibri Light</vt:lpstr>
      <vt:lpstr>Trebuchet MS</vt:lpstr>
      <vt:lpstr>Office Theme</vt:lpstr>
      <vt:lpstr>Custom Design</vt:lpstr>
      <vt:lpstr>1_Custom Design</vt:lpstr>
      <vt:lpstr>National Skilled Nursing Facility (SNF) </vt:lpstr>
      <vt:lpstr>Disclaimer</vt:lpstr>
      <vt:lpstr>Acronyms</vt:lpstr>
      <vt:lpstr>Objective</vt:lpstr>
      <vt:lpstr>Agenda</vt:lpstr>
      <vt:lpstr>What’s Going On?</vt:lpstr>
      <vt:lpstr>Root Cause for Improper Payments from 2022 Improper Payment Data</vt:lpstr>
      <vt:lpstr>Who is Included?</vt:lpstr>
      <vt:lpstr>How Many Claims will be Reviewed?</vt:lpstr>
      <vt:lpstr>What Type of Review?</vt:lpstr>
      <vt:lpstr>Effective Date</vt:lpstr>
      <vt:lpstr>Initial Notification </vt:lpstr>
      <vt:lpstr>Documentation Guidance</vt:lpstr>
      <vt:lpstr>Additional Documentation Request</vt:lpstr>
      <vt:lpstr>Responding to the ADR Letter</vt:lpstr>
      <vt:lpstr>The Review and Decision</vt:lpstr>
      <vt:lpstr>Providers with Error Rate 20% or Less</vt:lpstr>
      <vt:lpstr>Providers with Error Rate Greater Than 20%</vt:lpstr>
      <vt:lpstr>Five of Five Claims in Error</vt:lpstr>
      <vt:lpstr>Exclusions</vt:lpstr>
      <vt:lpstr>Wrap Up</vt:lpstr>
      <vt:lpstr>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2023_07_SNF_Claim_Review</dc:title>
  <dc:creator>Rasmussen, Benjamin - Corp Comm</dc:creator>
  <cp:lastModifiedBy>Gardner, Mary</cp:lastModifiedBy>
  <cp:revision>87</cp:revision>
  <dcterms:created xsi:type="dcterms:W3CDTF">2020-11-15T21:40:28Z</dcterms:created>
  <dcterms:modified xsi:type="dcterms:W3CDTF">2023-07-26T19:26:48Z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0x0101006E63F9F2094B854683EBE2F25BB346E500D723848D91CB354996519A8F589E0102</vt:lpwstr>
  </property>
  <property fmtid="{D5CDD505-2E9C-101B-9397-08002B2CF9AE}" pid="3" name="_dlc_DocIdItemGuid">
    <vt:lpwstr>2c49abe8-2ef1-44aa-8d60-23eabc2c3817</vt:lpwstr>
  </property>
  <property fmtid="{D5CDD505-2E9C-101B-9397-08002B2CF9AE}" pid="4" name="WorkflowChangePath">
    <vt:lpwstr>ff487eb3-93c9-4c80-865d-d078c77297d9,22;ff487eb3-93c9-4c80-865d-d078c77297d9,22;</vt:lpwstr>
  </property>
  <property fmtid="{D5CDD505-2E9C-101B-9397-08002B2CF9AE}" pid="5" name="Publish Document">
    <vt:lpwstr>https://knowledge.wpsic.com/lib/GHAEducationalDocuments/_layouts/15/wrkstat.aspx?List=5637125f-61b7-4ab1-ae51-868c7983d343&amp;WorkflowInstanceName=bd10c52b-4549-4c03-b5a1-43a43ce34555, Publish</vt:lpwstr>
  </property>
</Properties>
</file>