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2" r:id="rId5"/>
  </p:sldMasterIdLst>
  <p:notesMasterIdLst>
    <p:notesMasterId r:id="rId26"/>
  </p:notesMasterIdLst>
  <p:sldIdLst>
    <p:sldId id="279" r:id="rId6"/>
    <p:sldId id="633" r:id="rId7"/>
    <p:sldId id="296" r:id="rId8"/>
    <p:sldId id="659" r:id="rId9"/>
    <p:sldId id="276" r:id="rId10"/>
    <p:sldId id="638" r:id="rId11"/>
    <p:sldId id="657" r:id="rId12"/>
    <p:sldId id="658" r:id="rId13"/>
    <p:sldId id="270" r:id="rId14"/>
    <p:sldId id="288" r:id="rId15"/>
    <p:sldId id="287" r:id="rId16"/>
    <p:sldId id="286" r:id="rId17"/>
    <p:sldId id="289" r:id="rId18"/>
    <p:sldId id="285" r:id="rId19"/>
    <p:sldId id="291" r:id="rId20"/>
    <p:sldId id="292" r:id="rId21"/>
    <p:sldId id="293" r:id="rId22"/>
    <p:sldId id="290" r:id="rId23"/>
    <p:sldId id="294" r:id="rId24"/>
    <p:sldId id="6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3686" autoAdjust="0"/>
  </p:normalViewPr>
  <p:slideViewPr>
    <p:cSldViewPr snapToGrid="0" snapToObjects="1">
      <p:cViewPr varScale="1">
        <p:scale>
          <a:sx n="107" d="100"/>
          <a:sy n="107" d="100"/>
        </p:scale>
        <p:origin x="114" y="96"/>
      </p:cViewPr>
      <p:guideLst/>
    </p:cSldViewPr>
  </p:slideViewPr>
  <p:outlineViewPr>
    <p:cViewPr>
      <p:scale>
        <a:sx n="33" d="100"/>
        <a:sy n="33" d="100"/>
      </p:scale>
      <p:origin x="0" y="-7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7/27/2023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204559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2</a:t>
            </a:fld>
            <a:endParaRPr lang="en-US" dirty="0"/>
          </a:p>
        </p:txBody>
      </p:sp>
    </p:spTree>
    <p:extLst>
      <p:ext uri="{BB962C8B-B14F-4D97-AF65-F5344CB8AC3E}">
        <p14:creationId xmlns:p14="http://schemas.microsoft.com/office/powerpoint/2010/main" val="262590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15191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a:t>
            </a:fld>
            <a:endParaRPr lang="en-US" dirty="0"/>
          </a:p>
        </p:txBody>
      </p:sp>
    </p:spTree>
    <p:extLst>
      <p:ext uri="{BB962C8B-B14F-4D97-AF65-F5344CB8AC3E}">
        <p14:creationId xmlns:p14="http://schemas.microsoft.com/office/powerpoint/2010/main" val="146857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206837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7</a:t>
            </a:fld>
            <a:endParaRPr lang="en-US" dirty="0"/>
          </a:p>
        </p:txBody>
      </p:sp>
    </p:spTree>
    <p:extLst>
      <p:ext uri="{BB962C8B-B14F-4D97-AF65-F5344CB8AC3E}">
        <p14:creationId xmlns:p14="http://schemas.microsoft.com/office/powerpoint/2010/main" val="335889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426946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5"/>
          </p:nvPr>
        </p:nvSpPr>
        <p:spPr/>
        <p:txBody>
          <a:bodyPr/>
          <a:lstStyle/>
          <a:p>
            <a:fld id="{95ABEBA1-951B-0F4A-95D0-9F1CC3ADD46B}" type="slidenum">
              <a:rPr lang="en-US" smtClean="0"/>
              <a:t>20</a:t>
            </a:fld>
            <a:endParaRPr lang="en-US" dirty="0"/>
          </a:p>
        </p:txBody>
      </p:sp>
    </p:spTree>
    <p:extLst>
      <p:ext uri="{BB962C8B-B14F-4D97-AF65-F5344CB8AC3E}">
        <p14:creationId xmlns:p14="http://schemas.microsoft.com/office/powerpoint/2010/main" val="211004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Text Placeholder 2">
            <a:extLst>
              <a:ext uri="{FF2B5EF4-FFF2-40B4-BE49-F238E27FC236}">
                <a16:creationId xmlns:a16="http://schemas.microsoft.com/office/drawing/2014/main" id="{4ED88164-40A6-5E46-865C-63E626A71641}"/>
              </a:ext>
            </a:extLst>
          </p:cNvPr>
          <p:cNvSpPr>
            <a:spLocks noGrp="1"/>
          </p:cNvSpPr>
          <p:nvPr>
            <p:ph type="body" idx="13"/>
          </p:nvPr>
        </p:nvSpPr>
        <p:spPr>
          <a:xfrm>
            <a:off x="547585" y="1934349"/>
            <a:ext cx="9144000"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2671762"/>
            <a:ext cx="11071258" cy="3033299"/>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79D23CFB-BF0D-6C47-8601-27931943C664}"/>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E34E5A48-3E36-7D4F-B8FF-1F8BFAC187B2}"/>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565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CE98CF0E-166B-7E4C-B572-6FAB7FD404D2}"/>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79A2EAF2-9C39-434A-B85F-E34B5B7A15AD}"/>
              </a:ext>
            </a:extLst>
          </p:cNvPr>
          <p:cNvSpPr>
            <a:spLocks noGrp="1"/>
          </p:cNvSpPr>
          <p:nvPr>
            <p:ph sz="half" idx="16"/>
          </p:nvPr>
        </p:nvSpPr>
        <p:spPr>
          <a:xfrm>
            <a:off x="547584" y="1934350"/>
            <a:ext cx="11041441" cy="3522234"/>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3" name="Text Placeholder 2">
            <a:extLst>
              <a:ext uri="{FF2B5EF4-FFF2-40B4-BE49-F238E27FC236}">
                <a16:creationId xmlns:a16="http://schemas.microsoft.com/office/drawing/2014/main" id="{2E8D6969-F7F2-EA07-3BAB-3A321C11DFAD}"/>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2">
            <a:extLst>
              <a:ext uri="{FF2B5EF4-FFF2-40B4-BE49-F238E27FC236}">
                <a16:creationId xmlns:a16="http://schemas.microsoft.com/office/drawing/2014/main" id="{DE7E922D-37D6-1788-CDA2-996BAFA5AB83}"/>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7352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F13A23D0-6273-4A4C-A34F-D7B17657EE1D}"/>
              </a:ext>
            </a:extLst>
          </p:cNvPr>
          <p:cNvSpPr>
            <a:spLocks noGrp="1"/>
          </p:cNvSpPr>
          <p:nvPr>
            <p:ph sz="half" idx="16"/>
          </p:nvPr>
        </p:nvSpPr>
        <p:spPr>
          <a:xfrm>
            <a:off x="547584" y="1934349"/>
            <a:ext cx="7137071" cy="3621625"/>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ext Placeholder 2">
            <a:extLst>
              <a:ext uri="{FF2B5EF4-FFF2-40B4-BE49-F238E27FC236}">
                <a16:creationId xmlns:a16="http://schemas.microsoft.com/office/drawing/2014/main" id="{88384356-CE02-A58E-5D34-23E9DECD4468}"/>
              </a:ext>
            </a:extLst>
          </p:cNvPr>
          <p:cNvSpPr>
            <a:spLocks noGrp="1"/>
          </p:cNvSpPr>
          <p:nvPr>
            <p:ph type="body" idx="14"/>
          </p:nvPr>
        </p:nvSpPr>
        <p:spPr>
          <a:xfrm>
            <a:off x="547585" y="391319"/>
            <a:ext cx="713707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419E19B-7943-F112-D60C-00440EB712E9}"/>
              </a:ext>
            </a:extLst>
          </p:cNvPr>
          <p:cNvSpPr>
            <a:spLocks noGrp="1"/>
          </p:cNvSpPr>
          <p:nvPr>
            <p:ph type="body" idx="15"/>
          </p:nvPr>
        </p:nvSpPr>
        <p:spPr>
          <a:xfrm>
            <a:off x="547585" y="1012954"/>
            <a:ext cx="713707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704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F13A23D0-6273-4A4C-A34F-D7B17657EE1D}"/>
              </a:ext>
            </a:extLst>
          </p:cNvPr>
          <p:cNvSpPr>
            <a:spLocks noGrp="1"/>
          </p:cNvSpPr>
          <p:nvPr>
            <p:ph sz="half" idx="16"/>
          </p:nvPr>
        </p:nvSpPr>
        <p:spPr>
          <a:xfrm>
            <a:off x="4242128" y="2069326"/>
            <a:ext cx="7137071" cy="3621625"/>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2" name="Text Placeholder 2">
            <a:extLst>
              <a:ext uri="{FF2B5EF4-FFF2-40B4-BE49-F238E27FC236}">
                <a16:creationId xmlns:a16="http://schemas.microsoft.com/office/drawing/2014/main" id="{88384356-CE02-A58E-5D34-23E9DECD4468}"/>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419E19B-7943-F112-D60C-00440EB712E9}"/>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bg1">
                    <a:lumMod val="50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1" y="2069326"/>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6654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679053" y="0"/>
            <a:ext cx="35285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Content Placeholder 3">
            <a:extLst>
              <a:ext uri="{FF2B5EF4-FFF2-40B4-BE49-F238E27FC236}">
                <a16:creationId xmlns:a16="http://schemas.microsoft.com/office/drawing/2014/main" id="{F13A23D0-6273-4A4C-A34F-D7B17657EE1D}"/>
              </a:ext>
            </a:extLst>
          </p:cNvPr>
          <p:cNvSpPr>
            <a:spLocks noGrp="1"/>
          </p:cNvSpPr>
          <p:nvPr>
            <p:ph sz="half" idx="16"/>
          </p:nvPr>
        </p:nvSpPr>
        <p:spPr>
          <a:xfrm>
            <a:off x="547584" y="1934349"/>
            <a:ext cx="7137071" cy="3621625"/>
          </a:xfrm>
          <a:prstGeom prst="rect">
            <a:avLst/>
          </a:prstGeom>
        </p:spPr>
        <p:txBody>
          <a:bodyPr/>
          <a:lstStyle>
            <a:lvl1pPr>
              <a:buClr>
                <a:srgbClr val="F8911B"/>
              </a:buClr>
              <a:defRPr sz="1800">
                <a:solidFill>
                  <a:schemeClr val="tx1">
                    <a:lumMod val="75000"/>
                    <a:lumOff val="25000"/>
                  </a:schemeClr>
                </a:solidFill>
                <a:latin typeface="Trebuchet MS" panose="020B0703020202090204" pitchFamily="34" charset="0"/>
              </a:defRPr>
            </a:lvl1pPr>
            <a:lvl2pPr>
              <a:buClr>
                <a:srgbClr val="F8911B"/>
              </a:buClr>
              <a:defRPr sz="1400">
                <a:solidFill>
                  <a:schemeClr val="tx1">
                    <a:lumMod val="75000"/>
                    <a:lumOff val="25000"/>
                  </a:schemeClr>
                </a:solidFill>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79052" y="0"/>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ext Placeholder 2">
            <a:extLst>
              <a:ext uri="{FF2B5EF4-FFF2-40B4-BE49-F238E27FC236}">
                <a16:creationId xmlns:a16="http://schemas.microsoft.com/office/drawing/2014/main" id="{88384356-CE02-A58E-5D34-23E9DECD4468}"/>
              </a:ext>
            </a:extLst>
          </p:cNvPr>
          <p:cNvSpPr>
            <a:spLocks noGrp="1"/>
          </p:cNvSpPr>
          <p:nvPr>
            <p:ph type="body" idx="14"/>
          </p:nvPr>
        </p:nvSpPr>
        <p:spPr>
          <a:xfrm>
            <a:off x="547585" y="391319"/>
            <a:ext cx="713707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C419E19B-7943-F112-D60C-00440EB712E9}"/>
              </a:ext>
            </a:extLst>
          </p:cNvPr>
          <p:cNvSpPr>
            <a:spLocks noGrp="1"/>
          </p:cNvSpPr>
          <p:nvPr>
            <p:ph type="body" idx="15"/>
          </p:nvPr>
        </p:nvSpPr>
        <p:spPr>
          <a:xfrm>
            <a:off x="547585" y="1012954"/>
            <a:ext cx="713707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Rectangle 3">
            <a:extLst>
              <a:ext uri="{FF2B5EF4-FFF2-40B4-BE49-F238E27FC236}">
                <a16:creationId xmlns:a16="http://schemas.microsoft.com/office/drawing/2014/main" id="{22F89955-EA06-A439-4ED6-50B5345B5BCF}"/>
              </a:ext>
            </a:extLst>
          </p:cNvPr>
          <p:cNvSpPr/>
          <p:nvPr userDrawn="1"/>
        </p:nvSpPr>
        <p:spPr>
          <a:xfrm>
            <a:off x="8077926" y="6003235"/>
            <a:ext cx="588600" cy="6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248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9" name="Text Placeholder 2">
            <a:extLst>
              <a:ext uri="{FF2B5EF4-FFF2-40B4-BE49-F238E27FC236}">
                <a16:creationId xmlns:a16="http://schemas.microsoft.com/office/drawing/2014/main" id="{7E0AF259-24B8-9940-BB3C-DB2E940273F9}"/>
              </a:ext>
            </a:extLst>
          </p:cNvPr>
          <p:cNvSpPr>
            <a:spLocks noGrp="1"/>
          </p:cNvSpPr>
          <p:nvPr>
            <p:ph type="body" idx="15"/>
          </p:nvPr>
        </p:nvSpPr>
        <p:spPr>
          <a:xfrm>
            <a:off x="547585" y="570221"/>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378891"/>
            <a:ext cx="9143999" cy="5008103"/>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5166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p:nvPr>
        </p:nvSpPr>
        <p:spPr>
          <a:xfrm>
            <a:off x="547585" y="2745481"/>
            <a:ext cx="4266370" cy="3737392"/>
          </a:xfrm>
          <a:prstGeom prst="rect">
            <a:avLst/>
          </a:prstGeom>
        </p:spPr>
        <p:txBody>
          <a:bodyPr>
            <a:normAutofit/>
          </a:bodyPr>
          <a:lstStyle>
            <a:lvl1pPr>
              <a:buClr>
                <a:srgbClr val="F8911B"/>
              </a:buClr>
              <a:defRPr sz="2000">
                <a:solidFill>
                  <a:schemeClr val="tx1">
                    <a:lumMod val="75000"/>
                    <a:lumOff val="25000"/>
                  </a:schemeClr>
                </a:solidFill>
                <a:latin typeface="Trebuchet MS" panose="020B0603020202020204" pitchFamily="34" charset="0"/>
              </a:defRPr>
            </a:lvl1pPr>
            <a:lvl2pPr>
              <a:buClr>
                <a:srgbClr val="F8911B"/>
              </a:buClr>
              <a:defRPr sz="1800">
                <a:solidFill>
                  <a:schemeClr val="tx1">
                    <a:lumMod val="75000"/>
                    <a:lumOff val="25000"/>
                  </a:schemeClr>
                </a:solidFill>
                <a:latin typeface="Trebuchet MS" panose="020B0603020202020204" pitchFamily="34" charset="0"/>
              </a:defRPr>
            </a:lvl2pPr>
            <a:lvl3pPr>
              <a:buClr>
                <a:srgbClr val="F8911B"/>
              </a:buClr>
              <a:defRPr sz="16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547585" y="2015101"/>
            <a:ext cx="4281473"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p:nvPr>
        </p:nvSpPr>
        <p:spPr>
          <a:xfrm>
            <a:off x="5408172" y="2742237"/>
            <a:ext cx="4266370" cy="3737392"/>
          </a:xfrm>
          <a:prstGeom prst="rect">
            <a:avLst/>
          </a:prstGeom>
        </p:spPr>
        <p:txBody>
          <a:bodyPr>
            <a:normAutofit/>
          </a:bodyPr>
          <a:lstStyle>
            <a:lvl1pPr>
              <a:buClr>
                <a:srgbClr val="F8911B"/>
              </a:buClr>
              <a:defRPr sz="2000">
                <a:solidFill>
                  <a:schemeClr val="tx1">
                    <a:lumMod val="75000"/>
                    <a:lumOff val="25000"/>
                  </a:schemeClr>
                </a:solidFill>
                <a:latin typeface="Trebuchet MS" panose="020B0603020202020204" pitchFamily="34" charset="0"/>
              </a:defRPr>
            </a:lvl1pPr>
            <a:lvl2pPr>
              <a:buClr>
                <a:srgbClr val="F8911B"/>
              </a:buClr>
              <a:defRPr sz="1800">
                <a:solidFill>
                  <a:schemeClr val="tx1">
                    <a:lumMod val="75000"/>
                    <a:lumOff val="25000"/>
                  </a:schemeClr>
                </a:solidFill>
                <a:latin typeface="Trebuchet MS" panose="020B0603020202020204" pitchFamily="34" charset="0"/>
              </a:defRPr>
            </a:lvl2pPr>
            <a:lvl3pPr>
              <a:buClr>
                <a:srgbClr val="F8911B"/>
              </a:buClr>
              <a:defRPr sz="16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5408172" y="2011857"/>
            <a:ext cx="4281473" cy="458787"/>
          </a:xfrm>
          <a:prstGeom prst="rect">
            <a:avLst/>
          </a:prstGeom>
        </p:spPr>
        <p:txBody>
          <a:bodyPr anchor="t"/>
          <a:lstStyle>
            <a:lvl1pPr marL="0" indent="0">
              <a:buNone/>
              <a:defRPr sz="24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 name="Text Placeholder 2">
            <a:extLst>
              <a:ext uri="{FF2B5EF4-FFF2-40B4-BE49-F238E27FC236}">
                <a16:creationId xmlns:a16="http://schemas.microsoft.com/office/drawing/2014/main" id="{08F7DDA7-D8D0-9EC3-D272-C43D594F1B2F}"/>
              </a:ext>
            </a:extLst>
          </p:cNvPr>
          <p:cNvSpPr>
            <a:spLocks noGrp="1"/>
          </p:cNvSpPr>
          <p:nvPr>
            <p:ph type="body" idx="14"/>
          </p:nvPr>
        </p:nvSpPr>
        <p:spPr>
          <a:xfrm>
            <a:off x="547585" y="391319"/>
            <a:ext cx="9144000" cy="458787"/>
          </a:xfrm>
          <a:prstGeom prst="rect">
            <a:avLst/>
          </a:prstGeom>
        </p:spPr>
        <p:txBody>
          <a:bodyPr anchor="t"/>
          <a:lstStyle>
            <a:lvl1pPr marL="0" indent="0">
              <a:buNone/>
              <a:defRPr sz="3200" b="1">
                <a:solidFill>
                  <a:srgbClr val="017DB4"/>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279B5F90-07AC-B8AB-E684-D00852AE5464}"/>
              </a:ext>
            </a:extLst>
          </p:cNvPr>
          <p:cNvSpPr>
            <a:spLocks noGrp="1"/>
          </p:cNvSpPr>
          <p:nvPr>
            <p:ph type="body" idx="15"/>
          </p:nvPr>
        </p:nvSpPr>
        <p:spPr>
          <a:xfrm>
            <a:off x="547585" y="1012954"/>
            <a:ext cx="9144000" cy="321576"/>
          </a:xfrm>
          <a:prstGeom prst="rect">
            <a:avLst/>
          </a:prstGeom>
        </p:spPr>
        <p:txBody>
          <a:bodyPr anchor="t"/>
          <a:lstStyle>
            <a:lvl1pPr marL="0" indent="0">
              <a:buNone/>
              <a:defRPr sz="1800" b="0">
                <a:solidFill>
                  <a:schemeClr val="tx1">
                    <a:lumMod val="75000"/>
                    <a:lumOff val="25000"/>
                  </a:schemeClr>
                </a:solidFill>
                <a:latin typeface="Trebuchet MS" panose="020B070302020209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73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Subhead,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3" name="Picture Placeholder 2">
            <a:extLst>
              <a:ext uri="{FF2B5EF4-FFF2-40B4-BE49-F238E27FC236}">
                <a16:creationId xmlns:a16="http://schemas.microsoft.com/office/drawing/2014/main" id="{7E3C18BE-7FD1-00DA-E169-5F89585BDE61}"/>
              </a:ext>
            </a:extLst>
          </p:cNvPr>
          <p:cNvSpPr>
            <a:spLocks noGrp="1"/>
          </p:cNvSpPr>
          <p:nvPr>
            <p:ph type="pic" idx="17"/>
          </p:nvPr>
        </p:nvSpPr>
        <p:spPr>
          <a:xfrm>
            <a:off x="-11152" y="0"/>
            <a:ext cx="4092929"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ext Placeholder 1">
            <a:extLst>
              <a:ext uri="{FF2B5EF4-FFF2-40B4-BE49-F238E27FC236}">
                <a16:creationId xmlns:a16="http://schemas.microsoft.com/office/drawing/2014/main" id="{3C927C2D-25FC-FC96-BE7B-42107BAAB280}"/>
              </a:ext>
            </a:extLst>
          </p:cNvPr>
          <p:cNvSpPr>
            <a:spLocks noGrp="1"/>
          </p:cNvSpPr>
          <p:nvPr>
            <p:ph type="body" idx="14"/>
          </p:nvPr>
        </p:nvSpPr>
        <p:spPr>
          <a:xfrm>
            <a:off x="2338285" y="3946134"/>
            <a:ext cx="9144000" cy="458787"/>
          </a:xfrm>
          <a:prstGeom prst="rect">
            <a:avLst/>
          </a:prstGeom>
        </p:spPr>
        <p:txBody>
          <a:bodyPr>
            <a:noAutofit/>
          </a:bodyPr>
          <a:lstStyle>
            <a:lvl1pPr marL="0" indent="0">
              <a:buNone/>
              <a:defRPr b="1">
                <a:solidFill>
                  <a:srgbClr val="017DB4"/>
                </a:solidFill>
                <a:latin typeface="Trebuchet MS" panose="020B0703020202090204" pitchFamily="34" charset="0"/>
              </a:defRPr>
            </a:lvl1pPr>
          </a:lstStyle>
          <a:p>
            <a:endParaRPr lang="en-US" sz="3600" dirty="0">
              <a:solidFill>
                <a:srgbClr val="017DB4"/>
              </a:solidFill>
            </a:endParaRPr>
          </a:p>
        </p:txBody>
      </p:sp>
      <p:sp>
        <p:nvSpPr>
          <p:cNvPr id="7" name="Text Placeholder 2">
            <a:extLst>
              <a:ext uri="{FF2B5EF4-FFF2-40B4-BE49-F238E27FC236}">
                <a16:creationId xmlns:a16="http://schemas.microsoft.com/office/drawing/2014/main" id="{9094BA21-A19E-7901-4686-62BE74EEB14F}"/>
              </a:ext>
            </a:extLst>
          </p:cNvPr>
          <p:cNvSpPr>
            <a:spLocks noGrp="1"/>
          </p:cNvSpPr>
          <p:nvPr>
            <p:ph type="body" idx="15"/>
          </p:nvPr>
        </p:nvSpPr>
        <p:spPr>
          <a:xfrm>
            <a:off x="2338285" y="4669369"/>
            <a:ext cx="9144000" cy="321576"/>
          </a:xfrm>
          <a:prstGeom prst="rect">
            <a:avLst/>
          </a:prstGeom>
        </p:spPr>
        <p:txBody>
          <a:bodyPr>
            <a:normAutofit fontScale="85000" lnSpcReduction="20000"/>
          </a:bodyPr>
          <a:lstStyle>
            <a:lvl1pPr marL="0" indent="0">
              <a:buNone/>
              <a:defRPr>
                <a:latin typeface="Trebuchet MS" panose="020B0703020202090204" pitchFamily="34" charset="0"/>
              </a:defRPr>
            </a:lvl1pPr>
          </a:lstStyle>
          <a:p>
            <a:endParaRPr lang="en-US" dirty="0">
              <a:solidFill>
                <a:schemeClr val="tx1">
                  <a:lumMod val="65000"/>
                  <a:lumOff val="35000"/>
                </a:schemeClr>
              </a:solidFill>
            </a:endParaRPr>
          </a:p>
        </p:txBody>
      </p:sp>
      <p:sp>
        <p:nvSpPr>
          <p:cNvPr id="5" name="Picture Placeholder 2">
            <a:extLst>
              <a:ext uri="{FF2B5EF4-FFF2-40B4-BE49-F238E27FC236}">
                <a16:creationId xmlns:a16="http://schemas.microsoft.com/office/drawing/2014/main" id="{9409010F-FC11-C599-52FA-CFB048334F76}"/>
              </a:ext>
            </a:extLst>
          </p:cNvPr>
          <p:cNvSpPr>
            <a:spLocks noGrp="1"/>
          </p:cNvSpPr>
          <p:nvPr>
            <p:ph type="pic" idx="18"/>
          </p:nvPr>
        </p:nvSpPr>
        <p:spPr>
          <a:xfrm>
            <a:off x="4137533" y="0"/>
            <a:ext cx="4092929"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Picture Placeholder 2">
            <a:extLst>
              <a:ext uri="{FF2B5EF4-FFF2-40B4-BE49-F238E27FC236}">
                <a16:creationId xmlns:a16="http://schemas.microsoft.com/office/drawing/2014/main" id="{4EF705A8-37D5-60D2-AA9E-5573C62DCC40}"/>
              </a:ext>
            </a:extLst>
          </p:cNvPr>
          <p:cNvSpPr>
            <a:spLocks noGrp="1"/>
          </p:cNvSpPr>
          <p:nvPr>
            <p:ph type="pic" idx="19"/>
          </p:nvPr>
        </p:nvSpPr>
        <p:spPr>
          <a:xfrm>
            <a:off x="8281640" y="-3717"/>
            <a:ext cx="3921511"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pic>
        <p:nvPicPr>
          <p:cNvPr id="2" name="Picture 1">
            <a:extLst>
              <a:ext uri="{FF2B5EF4-FFF2-40B4-BE49-F238E27FC236}">
                <a16:creationId xmlns:a16="http://schemas.microsoft.com/office/drawing/2014/main" id="{ECA02883-728D-3E62-6401-5FECBDFDE42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365" y="3004337"/>
            <a:ext cx="3251245" cy="3853664"/>
          </a:xfrm>
          <a:prstGeom prst="rect">
            <a:avLst/>
          </a:prstGeom>
        </p:spPr>
      </p:pic>
    </p:spTree>
    <p:extLst>
      <p:ext uri="{BB962C8B-B14F-4D97-AF65-F5344CB8AC3E}">
        <p14:creationId xmlns:p14="http://schemas.microsoft.com/office/powerpoint/2010/main" val="293996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Slide, Subhead,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3" name="Picture Placeholder 2">
            <a:extLst>
              <a:ext uri="{FF2B5EF4-FFF2-40B4-BE49-F238E27FC236}">
                <a16:creationId xmlns:a16="http://schemas.microsoft.com/office/drawing/2014/main" id="{7E3C18BE-7FD1-00DA-E169-5F89585BDE61}"/>
              </a:ext>
            </a:extLst>
          </p:cNvPr>
          <p:cNvSpPr>
            <a:spLocks noGrp="1"/>
          </p:cNvSpPr>
          <p:nvPr>
            <p:ph type="pic" idx="17"/>
          </p:nvPr>
        </p:nvSpPr>
        <p:spPr>
          <a:xfrm>
            <a:off x="0" y="1"/>
            <a:ext cx="12192000" cy="3487448"/>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ext Placeholder 1">
            <a:extLst>
              <a:ext uri="{FF2B5EF4-FFF2-40B4-BE49-F238E27FC236}">
                <a16:creationId xmlns:a16="http://schemas.microsoft.com/office/drawing/2014/main" id="{3C927C2D-25FC-FC96-BE7B-42107BAAB280}"/>
              </a:ext>
            </a:extLst>
          </p:cNvPr>
          <p:cNvSpPr>
            <a:spLocks noGrp="1"/>
          </p:cNvSpPr>
          <p:nvPr>
            <p:ph type="body" idx="14"/>
          </p:nvPr>
        </p:nvSpPr>
        <p:spPr>
          <a:xfrm>
            <a:off x="2338285" y="3946134"/>
            <a:ext cx="9144000" cy="458787"/>
          </a:xfrm>
          <a:prstGeom prst="rect">
            <a:avLst/>
          </a:prstGeom>
        </p:spPr>
        <p:txBody>
          <a:bodyPr>
            <a:noAutofit/>
          </a:bodyPr>
          <a:lstStyle>
            <a:lvl1pPr marL="0" indent="0">
              <a:buNone/>
              <a:defRPr b="1">
                <a:solidFill>
                  <a:srgbClr val="017DB4"/>
                </a:solidFill>
                <a:latin typeface="Trebuchet MS" panose="020B0703020202090204" pitchFamily="34" charset="0"/>
              </a:defRPr>
            </a:lvl1pPr>
          </a:lstStyle>
          <a:p>
            <a:endParaRPr lang="en-US" sz="3600" dirty="0">
              <a:solidFill>
                <a:srgbClr val="017DB4"/>
              </a:solidFill>
            </a:endParaRPr>
          </a:p>
        </p:txBody>
      </p:sp>
      <p:sp>
        <p:nvSpPr>
          <p:cNvPr id="7" name="Text Placeholder 2">
            <a:extLst>
              <a:ext uri="{FF2B5EF4-FFF2-40B4-BE49-F238E27FC236}">
                <a16:creationId xmlns:a16="http://schemas.microsoft.com/office/drawing/2014/main" id="{9094BA21-A19E-7901-4686-62BE74EEB14F}"/>
              </a:ext>
            </a:extLst>
          </p:cNvPr>
          <p:cNvSpPr>
            <a:spLocks noGrp="1"/>
          </p:cNvSpPr>
          <p:nvPr>
            <p:ph type="body" idx="15"/>
          </p:nvPr>
        </p:nvSpPr>
        <p:spPr>
          <a:xfrm>
            <a:off x="2338285" y="4669369"/>
            <a:ext cx="9144000" cy="321576"/>
          </a:xfrm>
          <a:prstGeom prst="rect">
            <a:avLst/>
          </a:prstGeom>
        </p:spPr>
        <p:txBody>
          <a:bodyPr>
            <a:normAutofit fontScale="85000" lnSpcReduction="20000"/>
          </a:bodyPr>
          <a:lstStyle>
            <a:lvl1pPr marL="0" indent="0">
              <a:buNone/>
              <a:defRPr>
                <a:latin typeface="Trebuchet MS" panose="020B070302020209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65338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47DA04-179C-4548-803A-773E6AED0096}"/>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71" r:id="rId7"/>
    <p:sldLayoutId id="2147483677" r:id="rId8"/>
    <p:sldLayoutId id="214748367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5851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2" Type="http://schemas.openxmlformats.org/officeDocument/2006/relationships/hyperlink" Target="https://www.wpsgha.com/wps/portal/mac/site/claims/guides-and-resources/split-shared-servi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msmacfedramp.gov1.qualtrics.com/jfe/form/SV_bCsIdQBnSfzDzq5?EventType=Webinar&amp;Title=Understanding%20Split%20Shared%20Services%20Wed&amp;Date=07%2F12%2F2023&amp;Presenter=Ellen%20Berra%2C%20Rachel%20Wood%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msmacfedramp.gov1.qualtrics.com/jfe/form/SV_bCsIdQBnSfzDzq5?EventType=Webinar%20&amp;Title=Let%27s%20Review%3A%20Therapy%20Certification%20and%20Recertification%20Documentation&amp;Date=04%2F6%2F2023&amp;Presenter=Rachel%20Woo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A21C170-C808-318F-0A9D-3A2525287347}"/>
              </a:ext>
              <a:ext uri="{C183D7F6-B498-43B3-948B-1728B52AA6E4}">
                <adec:decorative xmlns:adec="http://schemas.microsoft.com/office/drawing/2017/decorative" val="1"/>
              </a:ext>
            </a:extLst>
          </p:cNvPr>
          <p:cNvPicPr>
            <a:picLocks noGrp="1" noChangeAspect="1"/>
          </p:cNvPicPr>
          <p:nvPr>
            <p:ph type="pic" idx="17"/>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281E314-3AA2-1C06-5271-3ACACA30964C}"/>
              </a:ext>
            </a:extLst>
          </p:cNvPr>
          <p:cNvSpPr>
            <a:spLocks noGrp="1"/>
          </p:cNvSpPr>
          <p:nvPr>
            <p:ph type="title" idx="4294967295"/>
          </p:nvPr>
        </p:nvSpPr>
        <p:spPr>
          <a:xfrm>
            <a:off x="2035312" y="3576774"/>
            <a:ext cx="10329404" cy="15922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Understanding Split/Shared Services </a:t>
            </a:r>
            <a:br>
              <a:rPr kumimoji="0" lang="en-US" sz="36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br>
            <a:br>
              <a:rPr kumimoji="0" lang="en-US" sz="36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br>
            <a:r>
              <a:rPr kumimoji="0" lang="en-US" sz="3200" b="1" i="0" u="none" strike="noStrike" kern="1200" cap="none" spc="0" normalizeH="0" baseline="0" noProof="0" dirty="0">
                <a:ln>
                  <a:noFill/>
                </a:ln>
                <a:effectLst/>
                <a:uLnTx/>
                <a:uFillTx/>
                <a:latin typeface="Trebuchet MS" panose="020B0703020202090204" pitchFamily="34" charset="0"/>
                <a:ea typeface="+mn-ea"/>
                <a:cs typeface="+mn-cs"/>
              </a:rPr>
              <a:t>Presented: </a:t>
            </a:r>
            <a:r>
              <a:rPr kumimoji="0" lang="en-US" sz="3200" b="1" i="0" u="none" strike="noStrike" kern="1200" cap="none" spc="0" normalizeH="0" baseline="0" noProof="0">
                <a:ln>
                  <a:noFill/>
                </a:ln>
                <a:effectLst/>
                <a:uLnTx/>
                <a:uFillTx/>
                <a:latin typeface="Trebuchet MS" panose="020B0703020202090204" pitchFamily="34" charset="0"/>
                <a:ea typeface="+mn-ea"/>
                <a:cs typeface="+mn-cs"/>
              </a:rPr>
              <a:t>July 12, </a:t>
            </a:r>
            <a:r>
              <a:rPr kumimoji="0" lang="en-US" sz="3200" b="1" i="0" u="none" strike="noStrike" kern="1200" cap="none" spc="0" normalizeH="0" baseline="0" noProof="0" dirty="0">
                <a:ln>
                  <a:noFill/>
                </a:ln>
                <a:effectLst/>
                <a:uLnTx/>
                <a:uFillTx/>
                <a:latin typeface="Trebuchet MS" panose="020B0703020202090204" pitchFamily="34" charset="0"/>
                <a:ea typeface="+mn-ea"/>
                <a:cs typeface="+mn-cs"/>
              </a:rPr>
              <a:t>2023</a:t>
            </a:r>
            <a:endParaRPr kumimoji="0" lang="en-US" sz="3600" b="1" i="0" u="none" strike="noStrike" kern="1200" cap="none" spc="0" normalizeH="0" baseline="0" noProof="0" dirty="0">
              <a:ln>
                <a:noFill/>
              </a:ln>
              <a:effectLst/>
              <a:uLnTx/>
              <a:uFillTx/>
              <a:latin typeface="Trebuchet MS" panose="020B0703020202090204" pitchFamily="34" charset="0"/>
              <a:ea typeface="+mn-ea"/>
              <a:cs typeface="+mn-cs"/>
            </a:endParaRPr>
          </a:p>
        </p:txBody>
      </p:sp>
      <p:pic>
        <p:nvPicPr>
          <p:cNvPr id="8" name="Picture Placeholder 7">
            <a:extLst>
              <a:ext uri="{FF2B5EF4-FFF2-40B4-BE49-F238E27FC236}">
                <a16:creationId xmlns:a16="http://schemas.microsoft.com/office/drawing/2014/main" id="{8942C38F-1863-6562-BC02-906E702CFB87}"/>
              </a:ext>
              <a:ext uri="{C183D7F6-B498-43B3-948B-1728B52AA6E4}">
                <adec:decorative xmlns:adec="http://schemas.microsoft.com/office/drawing/2017/decorative" val="1"/>
              </a:ext>
            </a:extLst>
          </p:cNvPr>
          <p:cNvPicPr>
            <a:picLocks noGrp="1" noChangeAspect="1"/>
          </p:cNvPicPr>
          <p:nvPr>
            <p:ph type="pic" idx="18"/>
          </p:nvPr>
        </p:nvPicPr>
        <p:blipFill>
          <a:blip r:embed="rId4" cstate="email">
            <a:extLst>
              <a:ext uri="{28A0092B-C50C-407E-A947-70E740481C1C}">
                <a14:useLocalDpi xmlns:a14="http://schemas.microsoft.com/office/drawing/2010/main"/>
              </a:ext>
            </a:extLst>
          </a:blip>
          <a:srcRect/>
          <a:stretch>
            <a:fillRect/>
          </a:stretch>
        </p:blipFill>
        <p:spPr/>
      </p:pic>
      <p:pic>
        <p:nvPicPr>
          <p:cNvPr id="12" name="Picture Placeholder 11">
            <a:extLst>
              <a:ext uri="{FF2B5EF4-FFF2-40B4-BE49-F238E27FC236}">
                <a16:creationId xmlns:a16="http://schemas.microsoft.com/office/drawing/2014/main" id="{358A978F-564E-2528-9D74-37F7BE8F0B31}"/>
              </a:ext>
              <a:ext uri="{C183D7F6-B498-43B3-948B-1728B52AA6E4}">
                <adec:decorative xmlns:adec="http://schemas.microsoft.com/office/drawing/2017/decorative" val="1"/>
              </a:ext>
            </a:extLst>
          </p:cNvPr>
          <p:cNvPicPr>
            <a:picLocks noGrp="1" noChangeAspect="1"/>
          </p:cNvPicPr>
          <p:nvPr>
            <p:ph type="pic" idx="19"/>
          </p:nvPr>
        </p:nvPicPr>
        <p:blipFill rotWithShape="1">
          <a:blip r:embed="rId5" cstate="email">
            <a:extLst>
              <a:ext uri="{28A0092B-C50C-407E-A947-70E740481C1C}">
                <a14:useLocalDpi xmlns:a14="http://schemas.microsoft.com/office/drawing/2010/main"/>
              </a:ext>
            </a:extLst>
          </a:blip>
          <a:srcRect/>
          <a:stretch/>
        </p:blipFill>
        <p:spPr>
          <a:xfrm>
            <a:off x="8281640" y="-3717"/>
            <a:ext cx="3921511" cy="3487448"/>
          </a:xfrm>
        </p:spPr>
      </p:pic>
      <p:pic>
        <p:nvPicPr>
          <p:cNvPr id="13" name="Picture 12">
            <a:extLst>
              <a:ext uri="{FF2B5EF4-FFF2-40B4-BE49-F238E27FC236}">
                <a16:creationId xmlns:a16="http://schemas.microsoft.com/office/drawing/2014/main" id="{B74F4EF0-B782-EEA2-8F0E-D161B60DF4EC}"/>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Tree>
    <p:extLst>
      <p:ext uri="{BB962C8B-B14F-4D97-AF65-F5344CB8AC3E}">
        <p14:creationId xmlns:p14="http://schemas.microsoft.com/office/powerpoint/2010/main" val="96499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Determine the Billing Provider</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35626"/>
            <a:ext cx="11041441" cy="4320958"/>
          </a:xfrm>
        </p:spPr>
        <p:txBody>
          <a:bodyPr/>
          <a:lstStyle/>
          <a:p>
            <a:r>
              <a:rPr lang="en-US" sz="2800" dirty="0">
                <a:solidFill>
                  <a:schemeClr val="tx1"/>
                </a:solidFill>
              </a:rPr>
              <a:t>Provide the substantive portion of the service </a:t>
            </a:r>
          </a:p>
          <a:p>
            <a:r>
              <a:rPr lang="en-US" sz="2800" dirty="0">
                <a:solidFill>
                  <a:schemeClr val="tx1"/>
                </a:solidFill>
              </a:rPr>
              <a:t>Time </a:t>
            </a:r>
          </a:p>
          <a:p>
            <a:pPr lvl="1"/>
            <a:r>
              <a:rPr lang="en-US" sz="2400" dirty="0">
                <a:solidFill>
                  <a:schemeClr val="tx1"/>
                </a:solidFill>
              </a:rPr>
              <a:t>Face-to-face time </a:t>
            </a:r>
          </a:p>
          <a:p>
            <a:pPr lvl="1"/>
            <a:r>
              <a:rPr lang="en-US" sz="2400" dirty="0">
                <a:solidFill>
                  <a:schemeClr val="tx1"/>
                </a:solidFill>
              </a:rPr>
              <a:t>Non-face-to-face time spent in qualifying activities </a:t>
            </a:r>
          </a:p>
          <a:p>
            <a:pPr lvl="1"/>
            <a:r>
              <a:rPr lang="en-US" sz="2400" dirty="0">
                <a:solidFill>
                  <a:schemeClr val="tx1"/>
                </a:solidFill>
              </a:rPr>
              <a:t>At least one party must have face-to-face with patient </a:t>
            </a:r>
          </a:p>
          <a:p>
            <a:pPr lvl="1"/>
            <a:r>
              <a:rPr lang="en-US" sz="2400" dirty="0">
                <a:solidFill>
                  <a:schemeClr val="tx1"/>
                </a:solidFill>
              </a:rPr>
              <a:t>Count time once when parties meet to discuss patient </a:t>
            </a:r>
          </a:p>
          <a:p>
            <a:r>
              <a:rPr lang="en-US" sz="2800" dirty="0">
                <a:solidFill>
                  <a:schemeClr val="tx1"/>
                </a:solidFill>
              </a:rPr>
              <a:t>Element of the service </a:t>
            </a:r>
          </a:p>
          <a:p>
            <a:pPr lvl="1"/>
            <a:r>
              <a:rPr lang="en-US" sz="2400" dirty="0">
                <a:solidFill>
                  <a:schemeClr val="tx1"/>
                </a:solidFill>
              </a:rPr>
              <a:t>History</a:t>
            </a:r>
          </a:p>
          <a:p>
            <a:pPr lvl="1"/>
            <a:r>
              <a:rPr lang="en-US" sz="2400" dirty="0">
                <a:solidFill>
                  <a:schemeClr val="tx1"/>
                </a:solidFill>
              </a:rPr>
              <a:t>Exam </a:t>
            </a:r>
          </a:p>
          <a:p>
            <a:pPr lvl="1"/>
            <a:r>
              <a:rPr lang="en-US" sz="2400" dirty="0">
                <a:solidFill>
                  <a:schemeClr val="tx1"/>
                </a:solidFill>
              </a:rPr>
              <a:t>Medical Decision-Making (MDM) </a:t>
            </a:r>
          </a:p>
          <a:p>
            <a:pPr lvl="1"/>
            <a:endParaRPr lang="en-US" sz="2400" dirty="0">
              <a:solidFill>
                <a:schemeClr val="tx1"/>
              </a:solidFill>
            </a:endParaRPr>
          </a:p>
        </p:txBody>
      </p:sp>
    </p:spTree>
    <p:extLst>
      <p:ext uri="{BB962C8B-B14F-4D97-AF65-F5344CB8AC3E}">
        <p14:creationId xmlns:p14="http://schemas.microsoft.com/office/powerpoint/2010/main" val="27461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Qualifying Activities </a:t>
            </a:r>
          </a:p>
        </p:txBody>
      </p:sp>
      <p:sp>
        <p:nvSpPr>
          <p:cNvPr id="5" name="Content Placeholder 4">
            <a:extLst>
              <a:ext uri="{FF2B5EF4-FFF2-40B4-BE49-F238E27FC236}">
                <a16:creationId xmlns:a16="http://schemas.microsoft.com/office/drawing/2014/main" id="{A82EE21C-A0E5-239D-C94B-9B96FF21E312}"/>
              </a:ext>
            </a:extLst>
          </p:cNvPr>
          <p:cNvSpPr>
            <a:spLocks noGrp="1"/>
          </p:cNvSpPr>
          <p:nvPr>
            <p:ph sz="half" idx="13"/>
          </p:nvPr>
        </p:nvSpPr>
        <p:spPr>
          <a:xfrm>
            <a:off x="547585" y="1238865"/>
            <a:ext cx="4266370" cy="5244008"/>
          </a:xfrm>
        </p:spPr>
        <p:txBody>
          <a:bodyPr>
            <a:normAutofit/>
          </a:bodyPr>
          <a:lstStyle/>
          <a:p>
            <a:r>
              <a:rPr lang="en-US" sz="2400" dirty="0">
                <a:solidFill>
                  <a:schemeClr val="tx1"/>
                </a:solidFill>
              </a:rPr>
              <a:t>Preparing to see the patient (for example, review of tests) </a:t>
            </a:r>
          </a:p>
          <a:p>
            <a:r>
              <a:rPr lang="en-US" sz="2400" dirty="0">
                <a:solidFill>
                  <a:schemeClr val="tx1"/>
                </a:solidFill>
              </a:rPr>
              <a:t>Obtaining and/or reviewing separately obtained history </a:t>
            </a:r>
          </a:p>
          <a:p>
            <a:r>
              <a:rPr lang="en-US" sz="2400" dirty="0">
                <a:solidFill>
                  <a:schemeClr val="tx1"/>
                </a:solidFill>
              </a:rPr>
              <a:t>Performing a medically appropriate examination and/or evaluation </a:t>
            </a:r>
          </a:p>
          <a:p>
            <a:r>
              <a:rPr lang="en-US" sz="2400" dirty="0">
                <a:solidFill>
                  <a:schemeClr val="tx1"/>
                </a:solidFill>
              </a:rPr>
              <a:t>Counseling and educating the patient/family/caregiver </a:t>
            </a:r>
          </a:p>
          <a:p>
            <a:r>
              <a:rPr lang="en-US" sz="2400" dirty="0">
                <a:solidFill>
                  <a:schemeClr val="tx1"/>
                </a:solidFill>
              </a:rPr>
              <a:t>Ordering medications, tests, or procedures</a:t>
            </a:r>
          </a:p>
        </p:txBody>
      </p:sp>
      <p:sp>
        <p:nvSpPr>
          <p:cNvPr id="8" name="Content Placeholder 7">
            <a:extLst>
              <a:ext uri="{FF2B5EF4-FFF2-40B4-BE49-F238E27FC236}">
                <a16:creationId xmlns:a16="http://schemas.microsoft.com/office/drawing/2014/main" id="{D19DB99D-17B6-D6FF-9295-26A1B4F64233}"/>
              </a:ext>
            </a:extLst>
          </p:cNvPr>
          <p:cNvSpPr>
            <a:spLocks noGrp="1"/>
          </p:cNvSpPr>
          <p:nvPr>
            <p:ph sz="half" idx="17"/>
          </p:nvPr>
        </p:nvSpPr>
        <p:spPr>
          <a:xfrm>
            <a:off x="5408172" y="1238865"/>
            <a:ext cx="5092680" cy="5240764"/>
          </a:xfrm>
        </p:spPr>
        <p:txBody>
          <a:bodyPr>
            <a:normAutofit/>
          </a:bodyPr>
          <a:lstStyle/>
          <a:p>
            <a:r>
              <a:rPr lang="en-US" sz="2400" dirty="0">
                <a:solidFill>
                  <a:schemeClr val="tx1"/>
                </a:solidFill>
              </a:rPr>
              <a:t>Referring and communicating with other health care professionals (when not separately reported) </a:t>
            </a:r>
          </a:p>
          <a:p>
            <a:r>
              <a:rPr lang="en-US" sz="2400" dirty="0">
                <a:solidFill>
                  <a:schemeClr val="tx1"/>
                </a:solidFill>
              </a:rPr>
              <a:t>Documenting clinical information in the electronic or other health record </a:t>
            </a:r>
          </a:p>
          <a:p>
            <a:r>
              <a:rPr lang="en-US" sz="2400" dirty="0">
                <a:solidFill>
                  <a:schemeClr val="tx1"/>
                </a:solidFill>
              </a:rPr>
              <a:t>Independently interpreting results (not separately reported) and communicating results to the patient/family/caregiver </a:t>
            </a:r>
          </a:p>
          <a:p>
            <a:r>
              <a:rPr lang="en-US" sz="2400" dirty="0">
                <a:solidFill>
                  <a:schemeClr val="tx1"/>
                </a:solidFill>
              </a:rPr>
              <a:t>Care coordination (not separately reported)</a:t>
            </a:r>
          </a:p>
          <a:p>
            <a:endParaRPr lang="en-US" sz="2800" dirty="0"/>
          </a:p>
        </p:txBody>
      </p:sp>
    </p:spTree>
    <p:extLst>
      <p:ext uri="{BB962C8B-B14F-4D97-AF65-F5344CB8AC3E}">
        <p14:creationId xmlns:p14="http://schemas.microsoft.com/office/powerpoint/2010/main" val="335899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Elements of Service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79871"/>
            <a:ext cx="11041441" cy="4276713"/>
          </a:xfrm>
        </p:spPr>
        <p:txBody>
          <a:bodyPr/>
          <a:lstStyle/>
          <a:p>
            <a:r>
              <a:rPr lang="en-US" sz="2800" dirty="0">
                <a:solidFill>
                  <a:schemeClr val="tx1"/>
                </a:solidFill>
              </a:rPr>
              <a:t>Must provide at least one element  </a:t>
            </a:r>
          </a:p>
          <a:p>
            <a:pPr lvl="1"/>
            <a:r>
              <a:rPr lang="en-US" sz="2400" dirty="0">
                <a:solidFill>
                  <a:schemeClr val="tx1"/>
                </a:solidFill>
              </a:rPr>
              <a:t>History </a:t>
            </a:r>
          </a:p>
          <a:p>
            <a:pPr lvl="1"/>
            <a:r>
              <a:rPr lang="en-US" sz="2400" dirty="0">
                <a:solidFill>
                  <a:schemeClr val="tx1"/>
                </a:solidFill>
              </a:rPr>
              <a:t>Exam </a:t>
            </a:r>
          </a:p>
          <a:p>
            <a:pPr lvl="1"/>
            <a:r>
              <a:rPr lang="en-US" sz="2400" dirty="0">
                <a:solidFill>
                  <a:schemeClr val="tx1"/>
                </a:solidFill>
              </a:rPr>
              <a:t>MDM </a:t>
            </a:r>
          </a:p>
          <a:p>
            <a:r>
              <a:rPr lang="en-US" sz="2800" dirty="0">
                <a:solidFill>
                  <a:schemeClr val="tx1"/>
                </a:solidFill>
              </a:rPr>
              <a:t>2022 – Perform element and use to choose the level of service </a:t>
            </a:r>
          </a:p>
          <a:p>
            <a:r>
              <a:rPr lang="en-US" sz="2800" dirty="0">
                <a:solidFill>
                  <a:schemeClr val="tx1"/>
                </a:solidFill>
              </a:rPr>
              <a:t>2023 – Perform element   </a:t>
            </a:r>
          </a:p>
        </p:txBody>
      </p:sp>
    </p:spTree>
    <p:extLst>
      <p:ext uri="{BB962C8B-B14F-4D97-AF65-F5344CB8AC3E}">
        <p14:creationId xmlns:p14="http://schemas.microsoft.com/office/powerpoint/2010/main" val="6517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Billing Provider versus Level of Service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253613"/>
            <a:ext cx="11041441" cy="4202971"/>
          </a:xfrm>
        </p:spPr>
        <p:txBody>
          <a:bodyPr/>
          <a:lstStyle/>
          <a:p>
            <a:r>
              <a:rPr lang="en-US" sz="2800" dirty="0">
                <a:solidFill>
                  <a:schemeClr val="tx1"/>
                </a:solidFill>
              </a:rPr>
              <a:t>2022 Level of service determined by either </a:t>
            </a:r>
          </a:p>
          <a:p>
            <a:pPr lvl="1"/>
            <a:r>
              <a:rPr lang="en-US" sz="2400" dirty="0">
                <a:solidFill>
                  <a:schemeClr val="tx1"/>
                </a:solidFill>
              </a:rPr>
              <a:t>Time </a:t>
            </a:r>
          </a:p>
          <a:p>
            <a:pPr lvl="1"/>
            <a:r>
              <a:rPr lang="en-US" sz="2400" dirty="0">
                <a:solidFill>
                  <a:schemeClr val="tx1"/>
                </a:solidFill>
              </a:rPr>
              <a:t>Elements of service</a:t>
            </a:r>
          </a:p>
          <a:p>
            <a:r>
              <a:rPr lang="en-US" sz="2800" dirty="0">
                <a:solidFill>
                  <a:schemeClr val="tx1"/>
                </a:solidFill>
              </a:rPr>
              <a:t>2023 Level of service determined by either</a:t>
            </a:r>
          </a:p>
          <a:p>
            <a:pPr lvl="1"/>
            <a:r>
              <a:rPr lang="en-US" sz="2400" dirty="0">
                <a:solidFill>
                  <a:schemeClr val="tx1"/>
                </a:solidFill>
              </a:rPr>
              <a:t>Time </a:t>
            </a:r>
          </a:p>
          <a:p>
            <a:pPr lvl="1"/>
            <a:r>
              <a:rPr lang="en-US" sz="2400" dirty="0">
                <a:solidFill>
                  <a:schemeClr val="tx1"/>
                </a:solidFill>
              </a:rPr>
              <a:t>MDM </a:t>
            </a:r>
          </a:p>
          <a:p>
            <a:pPr lvl="1"/>
            <a:r>
              <a:rPr lang="en-US" sz="2400" dirty="0">
                <a:solidFill>
                  <a:schemeClr val="tx1"/>
                </a:solidFill>
              </a:rPr>
              <a:t>Exception </a:t>
            </a:r>
          </a:p>
          <a:p>
            <a:pPr lvl="2">
              <a:buClr>
                <a:schemeClr val="accent2"/>
              </a:buClr>
            </a:pPr>
            <a:r>
              <a:rPr lang="en-US" sz="2200" dirty="0"/>
              <a:t>Critical Care</a:t>
            </a:r>
          </a:p>
          <a:p>
            <a:pPr lvl="2">
              <a:buClr>
                <a:schemeClr val="accent2"/>
              </a:buClr>
            </a:pPr>
            <a:r>
              <a:rPr lang="en-US" sz="2200" dirty="0">
                <a:solidFill>
                  <a:schemeClr val="tx1"/>
                </a:solidFill>
              </a:rPr>
              <a:t>Emergency department (ED) </a:t>
            </a:r>
          </a:p>
          <a:p>
            <a:r>
              <a:rPr lang="en-US" sz="2800" dirty="0">
                <a:solidFill>
                  <a:schemeClr val="tx1"/>
                </a:solidFill>
              </a:rPr>
              <a:t>Billing provider determined by split/shared rules </a:t>
            </a:r>
          </a:p>
        </p:txBody>
      </p:sp>
    </p:spTree>
    <p:extLst>
      <p:ext uri="{BB962C8B-B14F-4D97-AF65-F5344CB8AC3E}">
        <p14:creationId xmlns:p14="http://schemas.microsoft.com/office/powerpoint/2010/main" val="266732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Prolonged Care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061884"/>
            <a:ext cx="11041441" cy="4394700"/>
          </a:xfrm>
        </p:spPr>
        <p:txBody>
          <a:bodyPr/>
          <a:lstStyle/>
          <a:p>
            <a:r>
              <a:rPr lang="en-US" sz="2800" dirty="0">
                <a:solidFill>
                  <a:schemeClr val="tx1"/>
                </a:solidFill>
              </a:rPr>
              <a:t>Document time </a:t>
            </a:r>
          </a:p>
          <a:p>
            <a:r>
              <a:rPr lang="en-US" sz="2800" dirty="0">
                <a:solidFill>
                  <a:schemeClr val="tx1"/>
                </a:solidFill>
              </a:rPr>
              <a:t>Use prolonged care time to assist in determining billing provider </a:t>
            </a:r>
          </a:p>
          <a:p>
            <a:r>
              <a:rPr lang="en-US" sz="2800" dirty="0">
                <a:solidFill>
                  <a:schemeClr val="tx1"/>
                </a:solidFill>
              </a:rPr>
              <a:t>Does not apply to </a:t>
            </a:r>
          </a:p>
          <a:p>
            <a:pPr lvl="1"/>
            <a:r>
              <a:rPr lang="en-US" sz="2400" dirty="0">
                <a:solidFill>
                  <a:schemeClr val="tx1"/>
                </a:solidFill>
              </a:rPr>
              <a:t>Critical care</a:t>
            </a:r>
          </a:p>
          <a:p>
            <a:pPr lvl="1"/>
            <a:r>
              <a:rPr lang="en-US" sz="2400" dirty="0">
                <a:solidFill>
                  <a:schemeClr val="tx1"/>
                </a:solidFill>
              </a:rPr>
              <a:t>Emergency department (ED) </a:t>
            </a:r>
          </a:p>
        </p:txBody>
      </p:sp>
    </p:spTree>
    <p:extLst>
      <p:ext uri="{BB962C8B-B14F-4D97-AF65-F5344CB8AC3E}">
        <p14:creationId xmlns:p14="http://schemas.microsoft.com/office/powerpoint/2010/main" val="82791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Critical Care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283110"/>
            <a:ext cx="11041441" cy="4173474"/>
          </a:xfrm>
        </p:spPr>
        <p:txBody>
          <a:bodyPr/>
          <a:lstStyle/>
          <a:p>
            <a:r>
              <a:rPr lang="en-US" sz="2800" dirty="0">
                <a:solidFill>
                  <a:schemeClr val="tx1"/>
                </a:solidFill>
              </a:rPr>
              <a:t>Time only</a:t>
            </a:r>
          </a:p>
          <a:p>
            <a:r>
              <a:rPr lang="en-US" sz="2800" dirty="0">
                <a:solidFill>
                  <a:schemeClr val="tx1"/>
                </a:solidFill>
              </a:rPr>
              <a:t>Both parties document time </a:t>
            </a:r>
          </a:p>
          <a:p>
            <a:r>
              <a:rPr lang="en-US" sz="2800" dirty="0">
                <a:solidFill>
                  <a:schemeClr val="tx1"/>
                </a:solidFill>
              </a:rPr>
              <a:t>Billing practitioner chosen by time </a:t>
            </a:r>
          </a:p>
        </p:txBody>
      </p:sp>
      <p:pic>
        <p:nvPicPr>
          <p:cNvPr id="5" name="Picture 4">
            <a:extLst>
              <a:ext uri="{FF2B5EF4-FFF2-40B4-BE49-F238E27FC236}">
                <a16:creationId xmlns:a16="http://schemas.microsoft.com/office/drawing/2014/main" id="{D3635316-03F5-B294-4EB9-AAC249AF345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6519" y="1813034"/>
            <a:ext cx="4847897" cy="3231931"/>
          </a:xfrm>
          <a:prstGeom prst="rect">
            <a:avLst/>
          </a:prstGeom>
        </p:spPr>
      </p:pic>
    </p:spTree>
    <p:extLst>
      <p:ext uri="{BB962C8B-B14F-4D97-AF65-F5344CB8AC3E}">
        <p14:creationId xmlns:p14="http://schemas.microsoft.com/office/powerpoint/2010/main" val="302587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Emergency Department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50374"/>
            <a:ext cx="11041441" cy="4306210"/>
          </a:xfrm>
        </p:spPr>
        <p:txBody>
          <a:bodyPr/>
          <a:lstStyle/>
          <a:p>
            <a:r>
              <a:rPr lang="en-US" sz="2800" dirty="0">
                <a:solidFill>
                  <a:schemeClr val="tx1"/>
                </a:solidFill>
              </a:rPr>
              <a:t>Level of service chosen </a:t>
            </a:r>
          </a:p>
          <a:p>
            <a:pPr lvl="1"/>
            <a:r>
              <a:rPr lang="en-US" sz="2400" dirty="0">
                <a:solidFill>
                  <a:schemeClr val="tx1"/>
                </a:solidFill>
              </a:rPr>
              <a:t>2022 – history, exam, and MDM </a:t>
            </a:r>
          </a:p>
          <a:p>
            <a:pPr lvl="1"/>
            <a:r>
              <a:rPr lang="en-US" sz="2400" dirty="0">
                <a:solidFill>
                  <a:schemeClr val="tx1"/>
                </a:solidFill>
              </a:rPr>
              <a:t>2023 – MDM </a:t>
            </a:r>
          </a:p>
          <a:p>
            <a:r>
              <a:rPr lang="en-US" sz="2800" dirty="0">
                <a:solidFill>
                  <a:schemeClr val="tx1"/>
                </a:solidFill>
              </a:rPr>
              <a:t>Billing practitioner chosen by </a:t>
            </a:r>
          </a:p>
          <a:p>
            <a:pPr lvl="1"/>
            <a:r>
              <a:rPr lang="en-US" sz="2400" dirty="0">
                <a:solidFill>
                  <a:schemeClr val="tx1"/>
                </a:solidFill>
              </a:rPr>
              <a:t>Time </a:t>
            </a:r>
          </a:p>
          <a:p>
            <a:pPr lvl="1"/>
            <a:r>
              <a:rPr lang="en-US" sz="2400" dirty="0">
                <a:solidFill>
                  <a:schemeClr val="tx1"/>
                </a:solidFill>
              </a:rPr>
              <a:t>Element of service </a:t>
            </a:r>
          </a:p>
        </p:txBody>
      </p:sp>
      <p:pic>
        <p:nvPicPr>
          <p:cNvPr id="5" name="Picture 4">
            <a:extLst>
              <a:ext uri="{FF2B5EF4-FFF2-40B4-BE49-F238E27FC236}">
                <a16:creationId xmlns:a16="http://schemas.microsoft.com/office/drawing/2014/main" id="{0C772638-DABC-022F-9D00-98F57AB6EB5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9080" y="1529255"/>
            <a:ext cx="4574762" cy="3042745"/>
          </a:xfrm>
          <a:prstGeom prst="rect">
            <a:avLst/>
          </a:prstGeom>
        </p:spPr>
      </p:pic>
    </p:spTree>
    <p:extLst>
      <p:ext uri="{BB962C8B-B14F-4D97-AF65-F5344CB8AC3E}">
        <p14:creationId xmlns:p14="http://schemas.microsoft.com/office/powerpoint/2010/main" val="207385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Documentation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94619"/>
            <a:ext cx="11041441" cy="4261965"/>
          </a:xfrm>
        </p:spPr>
        <p:txBody>
          <a:bodyPr/>
          <a:lstStyle/>
          <a:p>
            <a:r>
              <a:rPr lang="en-US" sz="2800" dirty="0">
                <a:solidFill>
                  <a:schemeClr val="tx1"/>
                </a:solidFill>
              </a:rPr>
              <a:t>Both parties document their activities </a:t>
            </a:r>
          </a:p>
          <a:p>
            <a:pPr lvl="1"/>
            <a:r>
              <a:rPr lang="en-US" sz="2400" dirty="0">
                <a:solidFill>
                  <a:schemeClr val="tx1"/>
                </a:solidFill>
              </a:rPr>
              <a:t>Time </a:t>
            </a:r>
          </a:p>
          <a:p>
            <a:pPr lvl="1"/>
            <a:r>
              <a:rPr lang="en-US" sz="2400" dirty="0">
                <a:solidFill>
                  <a:schemeClr val="tx1"/>
                </a:solidFill>
              </a:rPr>
              <a:t>Elements of service (exception critical care) </a:t>
            </a:r>
          </a:p>
          <a:p>
            <a:r>
              <a:rPr lang="en-US" sz="2800" dirty="0">
                <a:solidFill>
                  <a:schemeClr val="tx1"/>
                </a:solidFill>
              </a:rPr>
              <a:t>Billing practitioner signs the documentation </a:t>
            </a:r>
          </a:p>
          <a:p>
            <a:endParaRPr lang="en-US" sz="2800" dirty="0">
              <a:solidFill>
                <a:schemeClr val="tx1"/>
              </a:solidFill>
            </a:endParaRPr>
          </a:p>
        </p:txBody>
      </p:sp>
      <p:pic>
        <p:nvPicPr>
          <p:cNvPr id="5" name="Picture 4">
            <a:extLst>
              <a:ext uri="{FF2B5EF4-FFF2-40B4-BE49-F238E27FC236}">
                <a16:creationId xmlns:a16="http://schemas.microsoft.com/office/drawing/2014/main" id="{B68162F2-D2DB-658B-603B-9ECB29B3D69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9943" y="2515582"/>
            <a:ext cx="3576030" cy="2402645"/>
          </a:xfrm>
          <a:prstGeom prst="rect">
            <a:avLst/>
          </a:prstGeom>
        </p:spPr>
      </p:pic>
    </p:spTree>
    <p:extLst>
      <p:ext uri="{BB962C8B-B14F-4D97-AF65-F5344CB8AC3E}">
        <p14:creationId xmlns:p14="http://schemas.microsoft.com/office/powerpoint/2010/main" val="206472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Modifier FS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20877"/>
            <a:ext cx="11041441" cy="4335707"/>
          </a:xfrm>
        </p:spPr>
        <p:txBody>
          <a:bodyPr/>
          <a:lstStyle/>
          <a:p>
            <a:r>
              <a:rPr lang="en-US" sz="2800" dirty="0">
                <a:solidFill>
                  <a:schemeClr val="tx1"/>
                </a:solidFill>
              </a:rPr>
              <a:t>Required when MD/DO and NPP work together to provide the encounter to patient </a:t>
            </a:r>
          </a:p>
          <a:p>
            <a:r>
              <a:rPr lang="en-US" sz="2800" dirty="0">
                <a:solidFill>
                  <a:schemeClr val="tx1"/>
                </a:solidFill>
              </a:rPr>
              <a:t>Required regardless of whether billing under NPP or MD/DO </a:t>
            </a:r>
          </a:p>
          <a:p>
            <a:r>
              <a:rPr lang="en-US" sz="2800" dirty="0">
                <a:solidFill>
                  <a:schemeClr val="tx1"/>
                </a:solidFill>
              </a:rPr>
              <a:t>Informational modifier </a:t>
            </a:r>
          </a:p>
          <a:p>
            <a:r>
              <a:rPr lang="en-US" sz="2800" dirty="0">
                <a:solidFill>
                  <a:schemeClr val="tx1"/>
                </a:solidFill>
              </a:rPr>
              <a:t>Allowed amount under billing practitioner </a:t>
            </a:r>
          </a:p>
          <a:p>
            <a:r>
              <a:rPr lang="en-US" sz="2800" dirty="0">
                <a:solidFill>
                  <a:schemeClr val="tx1"/>
                </a:solidFill>
              </a:rPr>
              <a:t>Modifier 52 not appropriate </a:t>
            </a:r>
          </a:p>
          <a:p>
            <a:pPr lvl="1"/>
            <a:endParaRPr lang="en-US" sz="2400" dirty="0">
              <a:solidFill>
                <a:schemeClr val="tx1"/>
              </a:solidFill>
            </a:endParaRPr>
          </a:p>
        </p:txBody>
      </p:sp>
    </p:spTree>
    <p:extLst>
      <p:ext uri="{BB962C8B-B14F-4D97-AF65-F5344CB8AC3E}">
        <p14:creationId xmlns:p14="http://schemas.microsoft.com/office/powerpoint/2010/main" val="5023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Resources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66648"/>
            <a:ext cx="11041441" cy="4289936"/>
          </a:xfrm>
        </p:spPr>
        <p:txBody>
          <a:bodyPr/>
          <a:lstStyle/>
          <a:p>
            <a:r>
              <a:rPr lang="en-US" sz="2800" dirty="0">
                <a:solidFill>
                  <a:schemeClr val="tx1"/>
                </a:solidFill>
                <a:hlinkClick r:id="rId2"/>
              </a:rPr>
              <a:t>Correct Billing of Split (Shared) Services </a:t>
            </a:r>
            <a:endParaRPr lang="en-US" sz="2800" dirty="0">
              <a:solidFill>
                <a:schemeClr val="tx1"/>
              </a:solidFill>
            </a:endParaRPr>
          </a:p>
          <a:p>
            <a:r>
              <a:rPr lang="en-US" sz="2800" dirty="0">
                <a:solidFill>
                  <a:schemeClr val="tx1"/>
                </a:solidFill>
                <a:hlinkClick r:id="rId3"/>
              </a:rPr>
              <a:t>CMS Internet-Only Manual (IOM) Publication 100-04, Medicare Claims Processing Manual, Chapter 12, Physicians/Non-Physician Practitioners, Section 30.6.18 </a:t>
            </a:r>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40359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B48533-B17F-8EAF-B4CF-4C74F25168E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Disclaimer</a:t>
            </a:r>
            <a:endParaRPr kumimoji="0" lang="en-US" sz="40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endParaRPr>
          </a:p>
        </p:txBody>
      </p:sp>
      <p:sp>
        <p:nvSpPr>
          <p:cNvPr id="2" name="Content Placeholder 1">
            <a:extLst>
              <a:ext uri="{FF2B5EF4-FFF2-40B4-BE49-F238E27FC236}">
                <a16:creationId xmlns:a16="http://schemas.microsoft.com/office/drawing/2014/main" id="{460CD866-6DA5-E31E-F1A5-DE338C3249CE}"/>
              </a:ext>
            </a:extLst>
          </p:cNvPr>
          <p:cNvSpPr>
            <a:spLocks noGrp="1"/>
          </p:cNvSpPr>
          <p:nvPr>
            <p:ph sz="half" idx="16"/>
          </p:nvPr>
        </p:nvSpPr>
        <p:spPr>
          <a:xfrm>
            <a:off x="547584" y="1417319"/>
            <a:ext cx="11041441" cy="4598469"/>
          </a:xfrm>
        </p:spPr>
        <p:txBody>
          <a:bodyPr/>
          <a:lstStyle/>
          <a:p>
            <a:r>
              <a:rPr lang="en-US" sz="3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We prepared this education as a tool to assist the provider community. Medicare rules change often and are part of relevant laws, regulations and rulings found on the Centers for Medicare &amp; Medicaid Services (CMS) website. We will provide responses to questions based on the facts given, but the Medicare rules will determine final coverage. CMS prohibits recording of the presentation for profit-making purposes.</a:t>
            </a:r>
          </a:p>
          <a:p>
            <a:pPr marL="0" indent="0">
              <a:buNone/>
            </a:pPr>
            <a:endParaRPr lang="en-US" dirty="0"/>
          </a:p>
        </p:txBody>
      </p:sp>
    </p:spTree>
    <p:extLst>
      <p:ext uri="{BB962C8B-B14F-4D97-AF65-F5344CB8AC3E}">
        <p14:creationId xmlns:p14="http://schemas.microsoft.com/office/powerpoint/2010/main" val="36331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8DBBD7-A9B3-B82C-7D0D-6EE46EAF5AE6}"/>
              </a:ext>
            </a:extLst>
          </p:cNvPr>
          <p:cNvSpPr>
            <a:spLocks noGrp="1"/>
          </p:cNvSpPr>
          <p:nvPr>
            <p:ph type="title" idx="4294967295"/>
          </p:nvPr>
        </p:nvSpPr>
        <p:spPr>
          <a:xfrm>
            <a:off x="4965431" y="629268"/>
            <a:ext cx="5515880"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fontAlgn="auto">
              <a:spcAft>
                <a:spcPts val="0"/>
              </a:spcAft>
              <a:buClrTx/>
              <a:buSzTx/>
              <a:tabLst/>
              <a:defRPr/>
            </a:pPr>
            <a:r>
              <a:rPr kumimoji="0" lang="en-US" b="1" i="0" u="none" strike="noStrike" cap="none" spc="0" normalizeH="0" baseline="0" noProof="0" dirty="0">
                <a:ln>
                  <a:noFill/>
                </a:ln>
                <a:effectLst/>
                <a:uLnTx/>
                <a:uFillTx/>
                <a:latin typeface="Trebuchet MS" panose="020B0603020202020204" pitchFamily="34" charset="0"/>
              </a:rPr>
              <a:t>Course Completion </a:t>
            </a:r>
          </a:p>
        </p:txBody>
      </p:sp>
      <p:sp>
        <p:nvSpPr>
          <p:cNvPr id="6" name="TextBox 5">
            <a:extLst>
              <a:ext uri="{FF2B5EF4-FFF2-40B4-BE49-F238E27FC236}">
                <a16:creationId xmlns:a16="http://schemas.microsoft.com/office/drawing/2014/main" id="{6738ECEE-3ABD-5623-AD15-648FA8FB5F5E}"/>
              </a:ext>
            </a:extLst>
          </p:cNvPr>
          <p:cNvSpPr txBox="1"/>
          <p:nvPr/>
        </p:nvSpPr>
        <p:spPr>
          <a:xfrm>
            <a:off x="1300855" y="3095225"/>
            <a:ext cx="2779295" cy="830997"/>
          </a:xfrm>
          <a:prstGeom prst="rect">
            <a:avLst/>
          </a:prstGeom>
          <a:noFill/>
        </p:spPr>
        <p:txBody>
          <a:bodyPr wrap="square" rtlCol="0">
            <a:spAutoFit/>
          </a:bodyPr>
          <a:lstStyle/>
          <a:p>
            <a:r>
              <a:rPr lang="en-US" sz="4800" dirty="0">
                <a:hlinkClick r:id="rId3"/>
              </a:rPr>
              <a:t>Survey</a:t>
            </a:r>
            <a:r>
              <a:rPr lang="en-US" sz="4800" dirty="0">
                <a:hlinkClick r:id="rId4"/>
              </a:rPr>
              <a:t> </a:t>
            </a:r>
            <a:endParaRPr lang="en-US" sz="4800" dirty="0"/>
          </a:p>
        </p:txBody>
      </p:sp>
      <p:sp>
        <p:nvSpPr>
          <p:cNvPr id="2" name="Content Placeholder 1">
            <a:extLst>
              <a:ext uri="{FF2B5EF4-FFF2-40B4-BE49-F238E27FC236}">
                <a16:creationId xmlns:a16="http://schemas.microsoft.com/office/drawing/2014/main" id="{DB7BBE9B-54D4-D241-D20E-EABFDD8BC2E6}"/>
              </a:ext>
            </a:extLst>
          </p:cNvPr>
          <p:cNvSpPr>
            <a:spLocks noGrp="1"/>
          </p:cNvSpPr>
          <p:nvPr>
            <p:ph sz="half" idx="16"/>
          </p:nvPr>
        </p:nvSpPr>
        <p:spPr>
          <a:xfrm>
            <a:off x="4942369" y="2115117"/>
            <a:ext cx="6586489" cy="3785419"/>
          </a:xfrm>
        </p:spPr>
        <p:txBody>
          <a:bodyPr vert="horz" lIns="91440" tIns="45720" rIns="91440" bIns="45720" rtlCol="0">
            <a:normAutofit/>
          </a:bodyPr>
          <a:lstStyle/>
          <a:p>
            <a:pPr marL="0" indent="0">
              <a:spcAft>
                <a:spcPts val="600"/>
              </a:spcAft>
              <a:buNone/>
            </a:pPr>
            <a:endParaRPr lang="en-US" sz="2000" dirty="0">
              <a:solidFill>
                <a:schemeClr val="tx1"/>
              </a:solidFill>
              <a:latin typeface="+mn-lt"/>
            </a:endParaRPr>
          </a:p>
          <a:p>
            <a:r>
              <a:rPr lang="en-US" sz="2800" dirty="0">
                <a:solidFill>
                  <a:schemeClr val="tx1"/>
                </a:solidFill>
                <a:latin typeface="Trebuchet MS" panose="020B0603020202020204" pitchFamily="34" charset="0"/>
              </a:rPr>
              <a:t>Take our survey!</a:t>
            </a:r>
          </a:p>
          <a:p>
            <a:r>
              <a:rPr lang="en-US" sz="2800" dirty="0">
                <a:solidFill>
                  <a:schemeClr val="tx1"/>
                </a:solidFill>
                <a:latin typeface="Trebuchet MS" panose="020B0603020202020204" pitchFamily="34" charset="0"/>
              </a:rPr>
              <a:t>Certificate of Achievement</a:t>
            </a:r>
          </a:p>
          <a:p>
            <a:pPr lvl="1"/>
            <a:r>
              <a:rPr lang="en-US" sz="2800" dirty="0">
                <a:solidFill>
                  <a:schemeClr val="tx1"/>
                </a:solidFill>
                <a:latin typeface="Trebuchet MS" panose="020B0603020202020204" pitchFamily="34" charset="0"/>
              </a:rPr>
              <a:t>If needed for Continuing Education Units (CEUs)</a:t>
            </a:r>
          </a:p>
          <a:p>
            <a:pPr lvl="1"/>
            <a:r>
              <a:rPr lang="en-US" sz="2800" dirty="0">
                <a:solidFill>
                  <a:schemeClr val="tx1"/>
                </a:solidFill>
                <a:latin typeface="Trebuchet MS" panose="020B0603020202020204" pitchFamily="34" charset="0"/>
              </a:rPr>
              <a:t>Use the email following today's presentation for certificate of achievement </a:t>
            </a:r>
          </a:p>
          <a:p>
            <a:pPr lvl="1"/>
            <a:endParaRPr lang="en-US" sz="2000" dirty="0">
              <a:solidFill>
                <a:schemeClr val="tx1"/>
              </a:solidFill>
              <a:latin typeface="+mn-lt"/>
            </a:endParaRPr>
          </a:p>
          <a:p>
            <a:pPr lvl="1"/>
            <a:endParaRPr lang="en-US" sz="2000" dirty="0">
              <a:solidFill>
                <a:schemeClr val="tx1"/>
              </a:solidFill>
              <a:latin typeface="+mn-lt"/>
            </a:endParaRPr>
          </a:p>
        </p:txBody>
      </p:sp>
    </p:spTree>
    <p:extLst>
      <p:ext uri="{BB962C8B-B14F-4D97-AF65-F5344CB8AC3E}">
        <p14:creationId xmlns:p14="http://schemas.microsoft.com/office/powerpoint/2010/main" val="191641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249FA5-5066-EC83-4B7F-E89C10011B29}"/>
              </a:ext>
            </a:extLst>
          </p:cNvPr>
          <p:cNvSpPr>
            <a:spLocks noGrp="1"/>
          </p:cNvSpPr>
          <p:nvPr>
            <p:ph type="title" idx="4294967295"/>
          </p:nvPr>
        </p:nvSpPr>
        <p:spPr>
          <a:xfrm>
            <a:off x="547584" y="392113"/>
            <a:ext cx="9144000"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Objectives</a:t>
            </a:r>
          </a:p>
        </p:txBody>
      </p:sp>
      <p:sp>
        <p:nvSpPr>
          <p:cNvPr id="2" name="Content Placeholder 1">
            <a:extLst>
              <a:ext uri="{FF2B5EF4-FFF2-40B4-BE49-F238E27FC236}">
                <a16:creationId xmlns:a16="http://schemas.microsoft.com/office/drawing/2014/main" id="{AE8469D5-B729-D2C6-B9DB-45F61AEC1FA0}"/>
              </a:ext>
            </a:extLst>
          </p:cNvPr>
          <p:cNvSpPr>
            <a:spLocks noGrp="1"/>
          </p:cNvSpPr>
          <p:nvPr>
            <p:ph sz="half" idx="16"/>
          </p:nvPr>
        </p:nvSpPr>
        <p:spPr>
          <a:xfrm>
            <a:off x="267806" y="1233410"/>
            <a:ext cx="6542068" cy="4410308"/>
          </a:xfrm>
        </p:spPr>
        <p:txBody>
          <a:bodyPr/>
          <a:lstStyle/>
          <a:p>
            <a:pPr marR="0">
              <a:lnSpc>
                <a:spcPct val="107000"/>
              </a:lnSpc>
              <a:spcBef>
                <a:spcPts val="0"/>
              </a:spcBef>
              <a:spcAft>
                <a:spcPts val="800"/>
              </a:spcAft>
              <a:buFont typeface="Wingdings" panose="05000000000000000000" pitchFamily="2" charset="2"/>
              <a:buChar char="§"/>
            </a:pPr>
            <a:r>
              <a:rPr lang="en-US" sz="36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To </a:t>
            </a:r>
            <a:r>
              <a:rPr lang="en-US" sz="3600"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review Medicare specific requirements for split or shared evaluation and management (E/M) services.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1C2A674-9C43-5199-8B8F-869527018A0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69286" y="392113"/>
            <a:ext cx="4833260" cy="5010066"/>
          </a:xfrm>
          <a:prstGeom prst="rect">
            <a:avLst/>
          </a:prstGeom>
        </p:spPr>
      </p:pic>
    </p:spTree>
    <p:extLst>
      <p:ext uri="{BB962C8B-B14F-4D97-AF65-F5344CB8AC3E}">
        <p14:creationId xmlns:p14="http://schemas.microsoft.com/office/powerpoint/2010/main" val="16473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397C31-E3BA-5ED7-3A62-8198FC702E30}"/>
              </a:ext>
            </a:extLst>
          </p:cNvPr>
          <p:cNvSpPr>
            <a:spLocks noGrp="1"/>
          </p:cNvSpPr>
          <p:nvPr>
            <p:ph type="title" idx="4294967295"/>
          </p:nvPr>
        </p:nvSpPr>
        <p:spPr>
          <a:xfrm>
            <a:off x="547585" y="391319"/>
            <a:ext cx="7137070" cy="9895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Agenda </a:t>
            </a:r>
          </a:p>
        </p:txBody>
      </p:sp>
      <p:sp>
        <p:nvSpPr>
          <p:cNvPr id="2" name="Content Placeholder 1">
            <a:extLst>
              <a:ext uri="{FF2B5EF4-FFF2-40B4-BE49-F238E27FC236}">
                <a16:creationId xmlns:a16="http://schemas.microsoft.com/office/drawing/2014/main" id="{90E94AD4-DCC5-41DE-E492-ED4922450944}"/>
              </a:ext>
            </a:extLst>
          </p:cNvPr>
          <p:cNvSpPr>
            <a:spLocks noGrp="1"/>
          </p:cNvSpPr>
          <p:nvPr>
            <p:ph sz="half" idx="16"/>
          </p:nvPr>
        </p:nvSpPr>
        <p:spPr>
          <a:xfrm>
            <a:off x="547585" y="1380897"/>
            <a:ext cx="7333099" cy="4394261"/>
          </a:xfrm>
        </p:spPr>
        <p:txBody>
          <a:bodyPr/>
          <a:lstStyle/>
          <a:p>
            <a:r>
              <a:rPr lang="en-US" sz="4000" dirty="0"/>
              <a:t>We will: </a:t>
            </a:r>
          </a:p>
          <a:p>
            <a:pPr lvl="1"/>
            <a:r>
              <a:rPr lang="en-US" sz="3200" dirty="0"/>
              <a:t>Define split/shared services</a:t>
            </a:r>
          </a:p>
          <a:p>
            <a:pPr lvl="1"/>
            <a:r>
              <a:rPr lang="en-US" sz="3200" dirty="0"/>
              <a:t>Define group for split/shared services  </a:t>
            </a:r>
          </a:p>
          <a:p>
            <a:pPr lvl="1"/>
            <a:r>
              <a:rPr lang="en-US" sz="3200" dirty="0"/>
              <a:t>Review how to determine the billing provider</a:t>
            </a:r>
          </a:p>
          <a:p>
            <a:pPr lvl="1"/>
            <a:r>
              <a:rPr lang="en-US" sz="3200" dirty="0"/>
              <a:t>Review using the elements of the service for 2023</a:t>
            </a:r>
          </a:p>
          <a:p>
            <a:pPr lvl="1"/>
            <a:r>
              <a:rPr lang="en-US" sz="3200" dirty="0"/>
              <a:t>Review use of modifier FS </a:t>
            </a:r>
          </a:p>
          <a:p>
            <a:endParaRPr lang="en-US" dirty="0"/>
          </a:p>
        </p:txBody>
      </p:sp>
      <p:pic>
        <p:nvPicPr>
          <p:cNvPr id="7" name="Picture Placeholder 6">
            <a:extLst>
              <a:ext uri="{FF2B5EF4-FFF2-40B4-BE49-F238E27FC236}">
                <a16:creationId xmlns:a16="http://schemas.microsoft.com/office/drawing/2014/main" id="{59C9FBF8-AC1C-9FE2-97CA-8821DEB9E2B6}"/>
              </a:ext>
              <a:ext uri="{C183D7F6-B498-43B3-948B-1728B52AA6E4}">
                <adec:decorative xmlns:adec="http://schemas.microsoft.com/office/drawing/2017/decorative" val="1"/>
              </a:ext>
            </a:extLst>
          </p:cNvPr>
          <p:cNvPicPr>
            <a:picLocks noGrp="1" noChangeAspect="1"/>
          </p:cNvPicPr>
          <p:nvPr>
            <p:ph type="pic" idx="17"/>
          </p:nvPr>
        </p:nvPicPr>
        <p:blipFill>
          <a:blip r:embed="rId2" cstate="screen">
            <a:extLst>
              <a:ext uri="{28A0092B-C50C-407E-A947-70E740481C1C}">
                <a14:useLocalDpi xmlns:a14="http://schemas.microsoft.com/office/drawing/2010/main"/>
              </a:ext>
            </a:extLst>
          </a:blip>
          <a:srcRect/>
          <a:stretch/>
        </p:blipFill>
        <p:spPr>
          <a:xfrm>
            <a:off x="7684655" y="391319"/>
            <a:ext cx="3763731" cy="5383839"/>
          </a:xfrm>
        </p:spPr>
      </p:pic>
    </p:spTree>
    <p:extLst>
      <p:ext uri="{BB962C8B-B14F-4D97-AF65-F5344CB8AC3E}">
        <p14:creationId xmlns:p14="http://schemas.microsoft.com/office/powerpoint/2010/main" val="104987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6EB73-11C4-C4C6-91C7-BBA1F6F75DDE}"/>
              </a:ext>
            </a:extLst>
          </p:cNvPr>
          <p:cNvSpPr>
            <a:spLocks noGrp="1"/>
          </p:cNvSpPr>
          <p:nvPr>
            <p:ph type="title" idx="4294967295"/>
          </p:nvPr>
        </p:nvSpPr>
        <p:spPr>
          <a:xfrm>
            <a:off x="2227074" y="3612501"/>
            <a:ext cx="9964686" cy="152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Split/ Shared Services Overview </a:t>
            </a:r>
          </a:p>
        </p:txBody>
      </p:sp>
      <p:pic>
        <p:nvPicPr>
          <p:cNvPr id="9" name="Picture Placeholder 8">
            <a:extLst>
              <a:ext uri="{FF2B5EF4-FFF2-40B4-BE49-F238E27FC236}">
                <a16:creationId xmlns:a16="http://schemas.microsoft.com/office/drawing/2014/main" id="{345D1C9F-F2B9-DE17-67F1-27A30767EDF0}"/>
              </a:ext>
              <a:ext uri="{C183D7F6-B498-43B3-948B-1728B52AA6E4}">
                <adec:decorative xmlns:adec="http://schemas.microsoft.com/office/drawing/2017/decorative" val="1"/>
              </a:ext>
            </a:extLst>
          </p:cNvPr>
          <p:cNvPicPr>
            <a:picLocks noGrp="1" noChangeAspect="1"/>
          </p:cNvPicPr>
          <p:nvPr>
            <p:ph type="pic" idx="17"/>
          </p:nvPr>
        </p:nvPicPr>
        <p:blipFill>
          <a:blip r:embed="rId3" cstate="screen">
            <a:extLst>
              <a:ext uri="{28A0092B-C50C-407E-A947-70E740481C1C}">
                <a14:useLocalDpi xmlns:a14="http://schemas.microsoft.com/office/drawing/2010/main"/>
              </a:ext>
            </a:extLst>
          </a:blip>
          <a:srcRect/>
          <a:stretch/>
        </p:blipFill>
        <p:spPr>
          <a:xfrm>
            <a:off x="-240" y="2"/>
            <a:ext cx="12192240" cy="3452573"/>
          </a:xfrm>
        </p:spPr>
      </p:pic>
      <p:pic>
        <p:nvPicPr>
          <p:cNvPr id="4" name="Picture 3">
            <a:extLst>
              <a:ext uri="{FF2B5EF4-FFF2-40B4-BE49-F238E27FC236}">
                <a16:creationId xmlns:a16="http://schemas.microsoft.com/office/drawing/2014/main" id="{7EC71FA6-3E70-3147-A686-657E732A1D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40" y="2981739"/>
            <a:ext cx="3270310" cy="3876262"/>
          </a:xfrm>
          <a:prstGeom prst="rect">
            <a:avLst/>
          </a:prstGeom>
        </p:spPr>
      </p:pic>
    </p:spTree>
    <p:extLst>
      <p:ext uri="{BB962C8B-B14F-4D97-AF65-F5344CB8AC3E}">
        <p14:creationId xmlns:p14="http://schemas.microsoft.com/office/powerpoint/2010/main" val="301735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988D19-186E-7D42-283F-77C51B4F3FD3}"/>
              </a:ext>
            </a:extLst>
          </p:cNvPr>
          <p:cNvSpPr>
            <a:spLocks noGrp="1"/>
          </p:cNvSpPr>
          <p:nvPr>
            <p:ph type="title" idx="4294967295"/>
          </p:nvPr>
        </p:nvSpPr>
        <p:spPr>
          <a:xfrm>
            <a:off x="547585" y="391319"/>
            <a:ext cx="9835668" cy="718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What?  </a:t>
            </a:r>
            <a:endParaRPr kumimoji="0" lang="en-US" b="1" i="0" u="none" strike="noStrike" kern="1200" cap="none" spc="0" normalizeH="0" baseline="0" noProof="0" dirty="0">
              <a:ln>
                <a:noFill/>
              </a:ln>
              <a:solidFill>
                <a:schemeClr val="tx1"/>
              </a:solidFill>
              <a:effectLst/>
              <a:uLnTx/>
              <a:uFillTx/>
              <a:latin typeface="Trebuchet MS" panose="020B0703020202090204" pitchFamily="34" charset="0"/>
              <a:ea typeface="+mn-ea"/>
              <a:cs typeface="+mn-cs"/>
            </a:endParaRPr>
          </a:p>
        </p:txBody>
      </p:sp>
      <p:pic>
        <p:nvPicPr>
          <p:cNvPr id="10" name="Picture Placeholder 9">
            <a:extLst>
              <a:ext uri="{FF2B5EF4-FFF2-40B4-BE49-F238E27FC236}">
                <a16:creationId xmlns:a16="http://schemas.microsoft.com/office/drawing/2014/main" id="{C12D1556-F5E8-1CD8-A262-64A5B7C379A4}"/>
              </a:ext>
              <a:ext uri="{C183D7F6-B498-43B3-948B-1728B52AA6E4}">
                <adec:decorative xmlns:adec="http://schemas.microsoft.com/office/drawing/2017/decorative" val="1"/>
              </a:ext>
            </a:extLst>
          </p:cNvPr>
          <p:cNvPicPr>
            <a:picLocks noGrp="1" noChangeAspect="1"/>
          </p:cNvPicPr>
          <p:nvPr>
            <p:ph type="pic" idx="18"/>
          </p:nvPr>
        </p:nvPicPr>
        <p:blipFill>
          <a:blip r:embed="rId3" cstate="screen">
            <a:extLst>
              <a:ext uri="{28A0092B-C50C-407E-A947-70E740481C1C}">
                <a14:useLocalDpi xmlns:a14="http://schemas.microsoft.com/office/drawing/2010/main"/>
              </a:ext>
            </a:extLst>
          </a:blip>
          <a:srcRect/>
          <a:stretch/>
        </p:blipFill>
        <p:spPr>
          <a:xfrm>
            <a:off x="-1" y="1768642"/>
            <a:ext cx="4427621" cy="5089358"/>
          </a:xfrm>
        </p:spPr>
      </p:pic>
      <p:sp>
        <p:nvSpPr>
          <p:cNvPr id="2" name="Content Placeholder 1">
            <a:extLst>
              <a:ext uri="{FF2B5EF4-FFF2-40B4-BE49-F238E27FC236}">
                <a16:creationId xmlns:a16="http://schemas.microsoft.com/office/drawing/2014/main" id="{AE8469D5-B729-D2C6-B9DB-45F61AEC1FA0}"/>
              </a:ext>
            </a:extLst>
          </p:cNvPr>
          <p:cNvSpPr>
            <a:spLocks noGrp="1"/>
          </p:cNvSpPr>
          <p:nvPr>
            <p:ph sz="half" idx="16"/>
          </p:nvPr>
        </p:nvSpPr>
        <p:spPr>
          <a:xfrm>
            <a:off x="4759486" y="2147323"/>
            <a:ext cx="7137071" cy="3621625"/>
          </a:xfrm>
        </p:spPr>
        <p:txBody>
          <a:bodyPr/>
          <a:lstStyle/>
          <a:p>
            <a:r>
              <a:rPr lang="en-US" sz="4400" dirty="0">
                <a:solidFill>
                  <a:schemeClr val="tx1"/>
                </a:solidFill>
              </a:rPr>
              <a:t>E/M visit in the facility setting where both a physician and non physician practitioner (NPP) perform a portion of the visit</a:t>
            </a:r>
            <a:endParaRPr lang="en-US" sz="2800" dirty="0"/>
          </a:p>
        </p:txBody>
      </p:sp>
      <p:sp>
        <p:nvSpPr>
          <p:cNvPr id="7" name="TextBox 6">
            <a:extLst>
              <a:ext uri="{FF2B5EF4-FFF2-40B4-BE49-F238E27FC236}">
                <a16:creationId xmlns:a16="http://schemas.microsoft.com/office/drawing/2014/main" id="{0A2329F8-1460-1374-68E6-B1BF4BEDCE0E}"/>
              </a:ext>
            </a:extLst>
          </p:cNvPr>
          <p:cNvSpPr txBox="1"/>
          <p:nvPr/>
        </p:nvSpPr>
        <p:spPr>
          <a:xfrm>
            <a:off x="547585" y="1028894"/>
            <a:ext cx="7862489" cy="646331"/>
          </a:xfrm>
          <a:prstGeom prst="rect">
            <a:avLst/>
          </a:prstGeom>
          <a:noFill/>
        </p:spPr>
        <p:txBody>
          <a:bodyPr wrap="square">
            <a:spAutoFit/>
          </a:bodyPr>
          <a:lstStyle/>
          <a:p>
            <a:r>
              <a:rPr lang="en-US" sz="3600" b="1" dirty="0">
                <a:latin typeface="Trebuchet MS" panose="020B0603020202020204" pitchFamily="34" charset="0"/>
              </a:rPr>
              <a:t>What are split/shared services?</a:t>
            </a:r>
          </a:p>
        </p:txBody>
      </p:sp>
    </p:spTree>
    <p:extLst>
      <p:ext uri="{BB962C8B-B14F-4D97-AF65-F5344CB8AC3E}">
        <p14:creationId xmlns:p14="http://schemas.microsoft.com/office/powerpoint/2010/main" val="273082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AB21A-2CB3-D8D2-096C-FD7F7E21C0D2}"/>
              </a:ext>
            </a:extLst>
          </p:cNvPr>
          <p:cNvSpPr>
            <a:spLocks noGrp="1"/>
          </p:cNvSpPr>
          <p:nvPr>
            <p:ph type="title" idx="4294967295"/>
          </p:nvPr>
        </p:nvSpPr>
        <p:spPr>
          <a:xfrm>
            <a:off x="252663" y="287840"/>
            <a:ext cx="10593388" cy="581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Who? </a:t>
            </a:r>
          </a:p>
        </p:txBody>
      </p:sp>
      <p:sp>
        <p:nvSpPr>
          <p:cNvPr id="4" name="Text Placeholder 3">
            <a:extLst>
              <a:ext uri="{FF2B5EF4-FFF2-40B4-BE49-F238E27FC236}">
                <a16:creationId xmlns:a16="http://schemas.microsoft.com/office/drawing/2014/main" id="{DC12AD17-FBB4-BB75-CE4B-87E8AC9A11E7}"/>
              </a:ext>
            </a:extLst>
          </p:cNvPr>
          <p:cNvSpPr>
            <a:spLocks noGrp="1"/>
          </p:cNvSpPr>
          <p:nvPr>
            <p:ph type="body" idx="15"/>
          </p:nvPr>
        </p:nvSpPr>
        <p:spPr>
          <a:xfrm>
            <a:off x="252663" y="1032713"/>
            <a:ext cx="9244628" cy="480485"/>
          </a:xfrm>
        </p:spPr>
        <p:txBody>
          <a:bodyPr/>
          <a:lstStyle/>
          <a:p>
            <a:r>
              <a:rPr kumimoji="0" lang="en-US" sz="3600" b="1" i="0" u="none" strike="noStrike" kern="1200" cap="none" spc="0" normalizeH="0" baseline="0" noProof="0" dirty="0">
                <a:ln>
                  <a:noFill/>
                </a:ln>
                <a:solidFill>
                  <a:schemeClr val="tx1"/>
                </a:solidFill>
                <a:effectLst/>
                <a:uLnTx/>
                <a:uFillTx/>
                <a:latin typeface="Trebuchet MS" panose="020B0703020202090204" pitchFamily="34" charset="0"/>
                <a:ea typeface="+mn-ea"/>
                <a:cs typeface="+mn-cs"/>
              </a:rPr>
              <a:t>Who can provide split/shared services?</a:t>
            </a:r>
            <a:endParaRPr lang="en-US" sz="3600" dirty="0">
              <a:solidFill>
                <a:schemeClr val="tx1"/>
              </a:solidFill>
            </a:endParaRPr>
          </a:p>
        </p:txBody>
      </p:sp>
      <p:sp>
        <p:nvSpPr>
          <p:cNvPr id="5" name="Content Placeholder 4">
            <a:extLst>
              <a:ext uri="{FF2B5EF4-FFF2-40B4-BE49-F238E27FC236}">
                <a16:creationId xmlns:a16="http://schemas.microsoft.com/office/drawing/2014/main" id="{E753E0CD-0052-C0D7-C865-8954FBBD71D5}"/>
              </a:ext>
            </a:extLst>
          </p:cNvPr>
          <p:cNvSpPr>
            <a:spLocks noGrp="1"/>
          </p:cNvSpPr>
          <p:nvPr>
            <p:ph sz="half" idx="16"/>
          </p:nvPr>
        </p:nvSpPr>
        <p:spPr>
          <a:xfrm>
            <a:off x="232384" y="2025446"/>
            <a:ext cx="5863616" cy="3621625"/>
          </a:xfrm>
        </p:spPr>
        <p:txBody>
          <a:bodyPr/>
          <a:lstStyle/>
          <a:p>
            <a:r>
              <a:rPr lang="en-US" sz="3600" dirty="0"/>
              <a:t>Physician or NPP in the same group</a:t>
            </a:r>
          </a:p>
          <a:p>
            <a:r>
              <a:rPr lang="en-US" sz="3600" dirty="0"/>
              <a:t>Both parties must be able to perform and submit for the E/M if provided alone</a:t>
            </a:r>
          </a:p>
        </p:txBody>
      </p:sp>
      <p:pic>
        <p:nvPicPr>
          <p:cNvPr id="12" name="Picture 11">
            <a:extLst>
              <a:ext uri="{FF2B5EF4-FFF2-40B4-BE49-F238E27FC236}">
                <a16:creationId xmlns:a16="http://schemas.microsoft.com/office/drawing/2014/main" id="{7C29D285-C70B-6086-CEBC-95B8C2A36C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2704" y="1589252"/>
            <a:ext cx="1529801" cy="4494011"/>
          </a:xfrm>
          <a:prstGeom prst="rect">
            <a:avLst/>
          </a:prstGeom>
        </p:spPr>
      </p:pic>
      <p:pic>
        <p:nvPicPr>
          <p:cNvPr id="16" name="Picture 15">
            <a:extLst>
              <a:ext uri="{FF2B5EF4-FFF2-40B4-BE49-F238E27FC236}">
                <a16:creationId xmlns:a16="http://schemas.microsoft.com/office/drawing/2014/main" id="{C2AC1A7A-14F6-A252-79F5-AB8DB2663DF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8346" y="1563901"/>
            <a:ext cx="1687533" cy="4380866"/>
          </a:xfrm>
          <a:prstGeom prst="rect">
            <a:avLst/>
          </a:prstGeom>
        </p:spPr>
      </p:pic>
      <p:pic>
        <p:nvPicPr>
          <p:cNvPr id="14" name="Picture 13">
            <a:extLst>
              <a:ext uri="{FF2B5EF4-FFF2-40B4-BE49-F238E27FC236}">
                <a16:creationId xmlns:a16="http://schemas.microsoft.com/office/drawing/2014/main" id="{EC677428-16BF-F328-94B6-8074A39E43A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7206" y="1400053"/>
            <a:ext cx="1557689" cy="4544714"/>
          </a:xfrm>
          <a:prstGeom prst="rect">
            <a:avLst/>
          </a:prstGeom>
        </p:spPr>
      </p:pic>
    </p:spTree>
    <p:extLst>
      <p:ext uri="{BB962C8B-B14F-4D97-AF65-F5344CB8AC3E}">
        <p14:creationId xmlns:p14="http://schemas.microsoft.com/office/powerpoint/2010/main" val="119585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249FA5-5066-EC83-4B7F-E89C10011B29}"/>
              </a:ext>
            </a:extLst>
          </p:cNvPr>
          <p:cNvSpPr>
            <a:spLocks noGrp="1"/>
          </p:cNvSpPr>
          <p:nvPr>
            <p:ph type="title" idx="4294967295"/>
          </p:nvPr>
        </p:nvSpPr>
        <p:spPr>
          <a:xfrm>
            <a:off x="241955" y="392113"/>
            <a:ext cx="6865938" cy="620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Where? </a:t>
            </a:r>
          </a:p>
        </p:txBody>
      </p:sp>
      <p:sp>
        <p:nvSpPr>
          <p:cNvPr id="4" name="Text Placeholder 3">
            <a:extLst>
              <a:ext uri="{FF2B5EF4-FFF2-40B4-BE49-F238E27FC236}">
                <a16:creationId xmlns:a16="http://schemas.microsoft.com/office/drawing/2014/main" id="{15988D19-186E-7D42-283F-77C51B4F3FD3}"/>
              </a:ext>
            </a:extLst>
          </p:cNvPr>
          <p:cNvSpPr>
            <a:spLocks noGrp="1"/>
          </p:cNvSpPr>
          <p:nvPr>
            <p:ph type="body" idx="14"/>
          </p:nvPr>
        </p:nvSpPr>
        <p:spPr>
          <a:xfrm>
            <a:off x="241955" y="1107658"/>
            <a:ext cx="9144000" cy="458787"/>
          </a:xfrm>
          <a:prstGeom prst="rect">
            <a:avLst/>
          </a:prstGeom>
        </p:spPr>
        <p:txBody>
          <a:bodyPr/>
          <a:lstStyle/>
          <a:p>
            <a:r>
              <a:rPr lang="en-US" sz="2800" dirty="0">
                <a:solidFill>
                  <a:schemeClr val="tx1"/>
                </a:solidFill>
              </a:rPr>
              <a:t>What are the payable locations?</a:t>
            </a:r>
          </a:p>
          <a:p>
            <a:endParaRPr lang="en-US" sz="2800" dirty="0">
              <a:solidFill>
                <a:schemeClr val="tx1"/>
              </a:solidFill>
            </a:endParaRPr>
          </a:p>
        </p:txBody>
      </p:sp>
      <p:sp>
        <p:nvSpPr>
          <p:cNvPr id="7" name="Text Placeholder 6">
            <a:extLst>
              <a:ext uri="{FF2B5EF4-FFF2-40B4-BE49-F238E27FC236}">
                <a16:creationId xmlns:a16="http://schemas.microsoft.com/office/drawing/2014/main" id="{2EAD08FC-EC53-46B6-9F3C-E5F3C5FBF977}"/>
              </a:ext>
            </a:extLst>
          </p:cNvPr>
          <p:cNvSpPr>
            <a:spLocks noGrp="1"/>
          </p:cNvSpPr>
          <p:nvPr>
            <p:ph type="body" idx="16"/>
          </p:nvPr>
        </p:nvSpPr>
        <p:spPr>
          <a:xfrm>
            <a:off x="241955" y="2157283"/>
            <a:ext cx="4281473" cy="458787"/>
          </a:xfrm>
        </p:spPr>
        <p:txBody>
          <a:bodyPr/>
          <a:lstStyle/>
          <a:p>
            <a:r>
              <a:rPr lang="en-US" sz="4000" dirty="0"/>
              <a:t>Facility setting </a:t>
            </a:r>
          </a:p>
          <a:p>
            <a:endParaRPr lang="en-US" dirty="0"/>
          </a:p>
        </p:txBody>
      </p:sp>
      <p:sp>
        <p:nvSpPr>
          <p:cNvPr id="2" name="Content Placeholder 1">
            <a:extLst>
              <a:ext uri="{FF2B5EF4-FFF2-40B4-BE49-F238E27FC236}">
                <a16:creationId xmlns:a16="http://schemas.microsoft.com/office/drawing/2014/main" id="{AE8469D5-B729-D2C6-B9DB-45F61AEC1FA0}"/>
              </a:ext>
            </a:extLst>
          </p:cNvPr>
          <p:cNvSpPr>
            <a:spLocks noGrp="1"/>
          </p:cNvSpPr>
          <p:nvPr>
            <p:ph sz="half" idx="13"/>
          </p:nvPr>
        </p:nvSpPr>
        <p:spPr>
          <a:xfrm>
            <a:off x="241955" y="2745481"/>
            <a:ext cx="4486456" cy="3004861"/>
          </a:xfrm>
        </p:spPr>
        <p:txBody>
          <a:bodyPr anchor="t">
            <a:normAutofit/>
          </a:bodyPr>
          <a:lstStyle/>
          <a:p>
            <a:r>
              <a:rPr lang="en-US" sz="3200" dirty="0">
                <a:solidFill>
                  <a:schemeClr val="tx1"/>
                </a:solidFill>
              </a:rPr>
              <a:t>Institutional setting where Medicare prohibits payment for services/supplies furnished incident to professional services</a:t>
            </a:r>
            <a:endParaRPr lang="en-US" sz="3200" dirty="0"/>
          </a:p>
          <a:p>
            <a:pPr marL="457200" lvl="1" indent="0">
              <a:buNone/>
            </a:pPr>
            <a:endParaRPr lang="en-US" sz="2800" dirty="0"/>
          </a:p>
        </p:txBody>
      </p:sp>
      <p:sp>
        <p:nvSpPr>
          <p:cNvPr id="8" name="Text Placeholder 7">
            <a:extLst>
              <a:ext uri="{FF2B5EF4-FFF2-40B4-BE49-F238E27FC236}">
                <a16:creationId xmlns:a16="http://schemas.microsoft.com/office/drawing/2014/main" id="{F08B0631-477F-D705-BC0B-11B41748309E}"/>
              </a:ext>
            </a:extLst>
          </p:cNvPr>
          <p:cNvSpPr>
            <a:spLocks noGrp="1"/>
          </p:cNvSpPr>
          <p:nvPr>
            <p:ph type="body" idx="18"/>
          </p:nvPr>
        </p:nvSpPr>
        <p:spPr>
          <a:xfrm>
            <a:off x="5408172" y="2174875"/>
            <a:ext cx="4722417" cy="458787"/>
          </a:xfrm>
        </p:spPr>
        <p:txBody>
          <a:bodyPr/>
          <a:lstStyle/>
          <a:p>
            <a:r>
              <a:rPr lang="en-US" sz="4000" dirty="0"/>
              <a:t>Examples include </a:t>
            </a:r>
          </a:p>
        </p:txBody>
      </p:sp>
      <p:sp>
        <p:nvSpPr>
          <p:cNvPr id="11" name="Content Placeholder 10">
            <a:extLst>
              <a:ext uri="{FF2B5EF4-FFF2-40B4-BE49-F238E27FC236}">
                <a16:creationId xmlns:a16="http://schemas.microsoft.com/office/drawing/2014/main" id="{08A3D857-1FBD-957E-283B-B445D2A69273}"/>
              </a:ext>
            </a:extLst>
          </p:cNvPr>
          <p:cNvSpPr>
            <a:spLocks noGrp="1"/>
          </p:cNvSpPr>
          <p:nvPr>
            <p:ph sz="half" idx="17"/>
          </p:nvPr>
        </p:nvSpPr>
        <p:spPr>
          <a:xfrm>
            <a:off x="5408172" y="2728495"/>
            <a:ext cx="4854765" cy="3239168"/>
          </a:xfrm>
        </p:spPr>
        <p:txBody>
          <a:bodyPr>
            <a:normAutofit lnSpcReduction="10000"/>
          </a:bodyPr>
          <a:lstStyle/>
          <a:p>
            <a:r>
              <a:rPr lang="en-US" sz="3200" dirty="0"/>
              <a:t>Hospital </a:t>
            </a:r>
          </a:p>
          <a:p>
            <a:pPr lvl="1"/>
            <a:r>
              <a:rPr lang="en-US" sz="2800" dirty="0"/>
              <a:t>Inpatient</a:t>
            </a:r>
          </a:p>
          <a:p>
            <a:pPr lvl="1"/>
            <a:r>
              <a:rPr lang="en-US" sz="2800" dirty="0"/>
              <a:t>Outpatient</a:t>
            </a:r>
          </a:p>
          <a:p>
            <a:pPr lvl="1"/>
            <a:r>
              <a:rPr lang="en-US" sz="2800" dirty="0"/>
              <a:t>Emergency Room </a:t>
            </a:r>
          </a:p>
          <a:p>
            <a:pPr lvl="1"/>
            <a:r>
              <a:rPr lang="en-US" sz="2800" dirty="0"/>
              <a:t>Observation </a:t>
            </a:r>
          </a:p>
          <a:p>
            <a:pPr lvl="1"/>
            <a:r>
              <a:rPr lang="en-US" sz="2800" dirty="0"/>
              <a:t>Critical Care </a:t>
            </a:r>
          </a:p>
          <a:p>
            <a:r>
              <a:rPr lang="en-US" sz="3200" dirty="0"/>
              <a:t>Skilled Nursing Facility </a:t>
            </a:r>
          </a:p>
        </p:txBody>
      </p:sp>
    </p:spTree>
    <p:extLst>
      <p:ext uri="{BB962C8B-B14F-4D97-AF65-F5344CB8AC3E}">
        <p14:creationId xmlns:p14="http://schemas.microsoft.com/office/powerpoint/2010/main" val="331709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4F72F-F8A0-DC41-AF4D-89FB6B4B8448}"/>
              </a:ext>
            </a:extLst>
          </p:cNvPr>
          <p:cNvSpPr>
            <a:spLocks noGrp="1"/>
          </p:cNvSpPr>
          <p:nvPr>
            <p:ph type="title" idx="4294967295"/>
          </p:nvPr>
        </p:nvSpPr>
        <p:spPr>
          <a:xfrm>
            <a:off x="547585" y="391319"/>
            <a:ext cx="9144000" cy="458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17DB4"/>
                </a:solidFill>
                <a:effectLst/>
                <a:uLnTx/>
                <a:uFillTx/>
                <a:latin typeface="Trebuchet MS" panose="020B0703020202090204" pitchFamily="34" charset="0"/>
                <a:ea typeface="+mn-ea"/>
                <a:cs typeface="+mn-cs"/>
              </a:rPr>
              <a:t>CMS Definition of Group </a:t>
            </a:r>
          </a:p>
        </p:txBody>
      </p:sp>
      <p:sp>
        <p:nvSpPr>
          <p:cNvPr id="2" name="Content Placeholder 1">
            <a:extLst>
              <a:ext uri="{FF2B5EF4-FFF2-40B4-BE49-F238E27FC236}">
                <a16:creationId xmlns:a16="http://schemas.microsoft.com/office/drawing/2014/main" id="{CB6EA1A7-D9D3-FAF2-33C2-57FD3B2AEB2F}"/>
              </a:ext>
            </a:extLst>
          </p:cNvPr>
          <p:cNvSpPr>
            <a:spLocks noGrp="1"/>
          </p:cNvSpPr>
          <p:nvPr>
            <p:ph sz="half" idx="16"/>
          </p:nvPr>
        </p:nvSpPr>
        <p:spPr>
          <a:xfrm>
            <a:off x="547584" y="1106129"/>
            <a:ext cx="11041441" cy="4350455"/>
          </a:xfrm>
        </p:spPr>
        <p:txBody>
          <a:bodyPr/>
          <a:lstStyle/>
          <a:p>
            <a:r>
              <a:rPr lang="en-US" sz="2800" dirty="0">
                <a:solidFill>
                  <a:schemeClr val="tx1"/>
                </a:solidFill>
              </a:rPr>
              <a:t>CMS does not define group </a:t>
            </a:r>
          </a:p>
          <a:p>
            <a:r>
              <a:rPr lang="en-US" sz="2800" dirty="0">
                <a:solidFill>
                  <a:schemeClr val="tx1"/>
                </a:solidFill>
              </a:rPr>
              <a:t>You define group for split services </a:t>
            </a:r>
          </a:p>
          <a:p>
            <a:r>
              <a:rPr lang="en-US" sz="2800" dirty="0">
                <a:solidFill>
                  <a:schemeClr val="tx1"/>
                </a:solidFill>
              </a:rPr>
              <a:t>Examples: </a:t>
            </a:r>
          </a:p>
          <a:p>
            <a:pPr lvl="1"/>
            <a:r>
              <a:rPr lang="en-US" sz="2400" dirty="0">
                <a:solidFill>
                  <a:schemeClr val="tx1"/>
                </a:solidFill>
              </a:rPr>
              <a:t>Under the same Tax ID</a:t>
            </a:r>
          </a:p>
          <a:p>
            <a:pPr lvl="1"/>
            <a:r>
              <a:rPr lang="en-US" sz="2400" dirty="0">
                <a:solidFill>
                  <a:schemeClr val="tx1"/>
                </a:solidFill>
              </a:rPr>
              <a:t>Same specialty practice </a:t>
            </a:r>
          </a:p>
          <a:p>
            <a:pPr lvl="1"/>
            <a:r>
              <a:rPr lang="en-US" sz="2400" dirty="0">
                <a:solidFill>
                  <a:schemeClr val="tx1"/>
                </a:solidFill>
              </a:rPr>
              <a:t>Contracts</a:t>
            </a:r>
          </a:p>
          <a:p>
            <a:pPr lvl="1"/>
            <a:r>
              <a:rPr lang="en-US" sz="2400" dirty="0">
                <a:solidFill>
                  <a:schemeClr val="tx1"/>
                </a:solidFill>
              </a:rPr>
              <a:t>Collaboration agreements </a:t>
            </a:r>
          </a:p>
          <a:p>
            <a:r>
              <a:rPr lang="en-US" sz="2800" dirty="0">
                <a:solidFill>
                  <a:schemeClr val="tx1"/>
                </a:solidFill>
              </a:rPr>
              <a:t>Parties determine reimbursement  </a:t>
            </a:r>
          </a:p>
          <a:p>
            <a:pPr lvl="1"/>
            <a:endParaRPr lang="en-US" sz="2400" dirty="0">
              <a:solidFill>
                <a:schemeClr val="tx1"/>
              </a:solidFill>
            </a:endParaRPr>
          </a:p>
        </p:txBody>
      </p:sp>
      <p:pic>
        <p:nvPicPr>
          <p:cNvPr id="8" name="Picture 7">
            <a:extLst>
              <a:ext uri="{FF2B5EF4-FFF2-40B4-BE49-F238E27FC236}">
                <a16:creationId xmlns:a16="http://schemas.microsoft.com/office/drawing/2014/main" id="{430C5340-F025-72F5-8875-9C137190AEB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585" y="1622162"/>
            <a:ext cx="3513202" cy="2344994"/>
          </a:xfrm>
          <a:prstGeom prst="rect">
            <a:avLst/>
          </a:prstGeom>
        </p:spPr>
      </p:pic>
    </p:spTree>
    <p:extLst>
      <p:ext uri="{BB962C8B-B14F-4D97-AF65-F5344CB8AC3E}">
        <p14:creationId xmlns:p14="http://schemas.microsoft.com/office/powerpoint/2010/main" val="40052037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992F553C971B438F45B524134F94FD" ma:contentTypeVersion="3" ma:contentTypeDescription="Create a new document." ma:contentTypeScope="" ma:versionID="93538a62341a22be022311f1b9fa23c6">
  <xsd:schema xmlns:xsd="http://www.w3.org/2001/XMLSchema" xmlns:xs="http://www.w3.org/2001/XMLSchema" xmlns:p="http://schemas.microsoft.com/office/2006/metadata/properties" xmlns:ns1="http://schemas.microsoft.com/sharepoint/v3" xmlns:ns2="8355842b-0f94-4484-b435-d1438e6c52f3" targetNamespace="http://schemas.microsoft.com/office/2006/metadata/properties" ma:root="true" ma:fieldsID="a0d4fbc018ba71d404340433da920e4b" ns1:_="" ns2:_="">
    <xsd:import namespace="http://schemas.microsoft.com/sharepoint/v3"/>
    <xsd:import namespace="8355842b-0f94-4484-b435-d1438e6c52f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55842b-0f94-4484-b435-d1438e6c52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2FB9D8-F8F8-4EF6-B559-530C96CE0EE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928FB8A-9D94-4323-972C-E797BB448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55842b-0f94-4484-b435-d1438e6c5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CE5B3A-CBCA-4312-BCC8-7889F8D103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2480</TotalTime>
  <Words>693</Words>
  <Application>Microsoft Office PowerPoint</Application>
  <PresentationFormat>Widescreen</PresentationFormat>
  <Paragraphs>126</Paragraphs>
  <Slides>20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Trebuchet MS</vt:lpstr>
      <vt:lpstr>Wingdings</vt:lpstr>
      <vt:lpstr>Custom Design</vt:lpstr>
      <vt:lpstr>1_Custom Design</vt:lpstr>
      <vt:lpstr>Understanding Split/Shared Services   Presented: July 12, 2023</vt:lpstr>
      <vt:lpstr>Disclaimer</vt:lpstr>
      <vt:lpstr>Objectives</vt:lpstr>
      <vt:lpstr>Agenda </vt:lpstr>
      <vt:lpstr>Split/ Shared Services Overview </vt:lpstr>
      <vt:lpstr>What?  </vt:lpstr>
      <vt:lpstr>Who? </vt:lpstr>
      <vt:lpstr>Where? </vt:lpstr>
      <vt:lpstr>CMS Definition of Group </vt:lpstr>
      <vt:lpstr>Determine the Billing Provider</vt:lpstr>
      <vt:lpstr>Qualifying Activities </vt:lpstr>
      <vt:lpstr>Elements of Service </vt:lpstr>
      <vt:lpstr>Billing Provider versus Level of Service  </vt:lpstr>
      <vt:lpstr>Prolonged Care </vt:lpstr>
      <vt:lpstr>Critical Care </vt:lpstr>
      <vt:lpstr>Emergency Department </vt:lpstr>
      <vt:lpstr>Documentation </vt:lpstr>
      <vt:lpstr>Modifier FS </vt:lpstr>
      <vt:lpstr>Resources </vt:lpstr>
      <vt:lpstr>Course Completion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Rasmussen, Benjamin - Corp Comm</dc:creator>
  <cp:lastModifiedBy>Ryan, Thom</cp:lastModifiedBy>
  <cp:revision>73</cp:revision>
  <dcterms:created xsi:type="dcterms:W3CDTF">2020-11-15T21:40:28Z</dcterms:created>
  <dcterms:modified xsi:type="dcterms:W3CDTF">2023-07-27T16:43:01Z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0x010100A8992F553C971B438F45B524134F94FD</vt:lpwstr>
  </property>
</Properties>
</file>