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9"/>
  </p:notesMasterIdLst>
  <p:handoutMasterIdLst>
    <p:handoutMasterId r:id="rId30"/>
  </p:handoutMasterIdLst>
  <p:sldIdLst>
    <p:sldId id="280" r:id="rId2"/>
    <p:sldId id="270" r:id="rId3"/>
    <p:sldId id="431" r:id="rId4"/>
    <p:sldId id="434" r:id="rId5"/>
    <p:sldId id="433" r:id="rId6"/>
    <p:sldId id="443" r:id="rId7"/>
    <p:sldId id="426" r:id="rId8"/>
    <p:sldId id="435" r:id="rId9"/>
    <p:sldId id="288" r:id="rId10"/>
    <p:sldId id="287" r:id="rId11"/>
    <p:sldId id="444" r:id="rId12"/>
    <p:sldId id="447" r:id="rId13"/>
    <p:sldId id="449" r:id="rId14"/>
    <p:sldId id="436" r:id="rId15"/>
    <p:sldId id="438" r:id="rId16"/>
    <p:sldId id="441" r:id="rId17"/>
    <p:sldId id="442" r:id="rId18"/>
    <p:sldId id="437" r:id="rId19"/>
    <p:sldId id="439" r:id="rId20"/>
    <p:sldId id="440" r:id="rId21"/>
    <p:sldId id="445" r:id="rId22"/>
    <p:sldId id="446" r:id="rId23"/>
    <p:sldId id="450" r:id="rId24"/>
    <p:sldId id="451" r:id="rId25"/>
    <p:sldId id="452" r:id="rId26"/>
    <p:sldId id="432" r:id="rId27"/>
    <p:sldId id="4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10" autoAdjust="0"/>
  </p:normalViewPr>
  <p:slideViewPr>
    <p:cSldViewPr snapToGrid="0" snapToObjects="1">
      <p:cViewPr varScale="1">
        <p:scale>
          <a:sx n="52" d="100"/>
          <a:sy n="52" d="100"/>
        </p:scale>
        <p:origin x="492" y="114"/>
      </p:cViewPr>
      <p:guideLst/>
    </p:cSldViewPr>
  </p:slideViewPr>
  <p:outlineViewPr>
    <p:cViewPr>
      <p:scale>
        <a:sx n="33" d="100"/>
        <a:sy n="33" d="100"/>
      </p:scale>
      <p:origin x="0" y="-11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10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3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3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8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F8911B"/>
              </a:buClr>
              <a:buFont typeface="Trebuchet MS" panose="020B0603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029200" cy="4453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10528" y="1281631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35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125"/>
            <a:ext cx="1090453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358384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1272483"/>
            <a:ext cx="5357179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6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1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AB3D9230-FE66-B12D-29E8-BD86F1B69C2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B3246397-6336-CD52-9AF5-EDB5B25FBA8D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474C06A0-A451-D78C-C155-5C92BCE653F3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9749A465-BC0B-F090-A9DB-B1D2D4BB245A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E7A790AE-E751-F8F5-9867-2C672B19088F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2667FF22-53DB-8DC2-691C-D6BBCF7AA90E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E87B621-74BD-D2B8-C4A3-D337C59EE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7BAF458-F8D8-F61C-E2F7-F6597B38A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8046284-C518-74D5-4B8E-15ED698EC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677A-0832-848F-0FBE-D3593644E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1280160"/>
            <a:ext cx="928052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Insert sub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029395"/>
            <a:ext cx="11071258" cy="367566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874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2400" dirty="0"/>
              <a:t>Third bullet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7577" cy="68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63476" y="5081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2" name="Picture 1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56B6D8D6-4BB9-0A88-8259-E26B62A48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8736"/>
            <a:ext cx="739739" cy="90926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280160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28016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5029200"/>
            <a:ext cx="11479399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65760" y="54864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8CB3B79-4104-F884-7BE5-18350C89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760"/>
            <a:ext cx="10986463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98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  <p:sldLayoutId id="2147483693" r:id="rId9"/>
    <p:sldLayoutId id="2147483694" r:id="rId10"/>
    <p:sldLayoutId id="2147483690" r:id="rId11"/>
    <p:sldLayoutId id="2147483681" r:id="rId12"/>
    <p:sldLayoutId id="2147483685" r:id="rId13"/>
    <p:sldLayoutId id="2147483683" r:id="rId14"/>
    <p:sldLayoutId id="2147483686" r:id="rId15"/>
    <p:sldLayoutId id="2147483682" r:id="rId16"/>
    <p:sldLayoutId id="2147483684" r:id="rId17"/>
    <p:sldLayoutId id="2147483687" r:id="rId18"/>
    <p:sldLayoutId id="2147483688" r:id="rId19"/>
    <p:sldLayoutId id="2147483673" r:id="rId20"/>
    <p:sldLayoutId id="214748369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gulations-and-guidance/guidance/manuals/downloads/clm104c03.pdf" TargetMode="External"/><Relationship Id="rId2" Type="http://schemas.openxmlformats.org/officeDocument/2006/relationships/hyperlink" Target="https://www.cms.gov/regulations-and-guidance/guidance/manuals/downloads/bp102c03pdf.pdf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Periods: Getting Started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9CC244-873C-AEA8-C270-BF0467C07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23, 2023</a:t>
            </a:r>
          </a:p>
        </p:txBody>
      </p:sp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5809-C95A-2254-E5FB-17415A6C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SNF Benefit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A08F-31AF-6FD2-5479-09BDCE1B3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to understanding:</a:t>
            </a:r>
          </a:p>
          <a:p>
            <a:r>
              <a:rPr lang="en-US" dirty="0"/>
              <a:t>Applies to SNF and swing bed stays</a:t>
            </a:r>
          </a:p>
          <a:p>
            <a:r>
              <a:rPr lang="en-US" dirty="0"/>
              <a:t>Medicare covers up to 100 inpatient days	</a:t>
            </a:r>
          </a:p>
          <a:p>
            <a:pPr lvl="1"/>
            <a:r>
              <a:rPr lang="en-US" dirty="0"/>
              <a:t>20 days for which covers all expense</a:t>
            </a:r>
          </a:p>
          <a:p>
            <a:pPr lvl="1"/>
            <a:r>
              <a:rPr lang="en-US" dirty="0"/>
              <a:t>80 days for which the patient has a copay</a:t>
            </a:r>
          </a:p>
          <a:p>
            <a:r>
              <a:rPr lang="en-US" dirty="0"/>
              <a:t>Day 101 or more of the medical necessary the patient is liable for all expenses</a:t>
            </a:r>
          </a:p>
        </p:txBody>
      </p:sp>
    </p:spTree>
    <p:extLst>
      <p:ext uri="{BB962C8B-B14F-4D97-AF65-F5344CB8AC3E}">
        <p14:creationId xmlns:p14="http://schemas.microsoft.com/office/powerpoint/2010/main" val="146981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A54D-7B1D-471B-3C23-C3A27128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SNF Medically Necessary Stays</a:t>
            </a:r>
          </a:p>
        </p:txBody>
      </p:sp>
      <p:pic>
        <p:nvPicPr>
          <p:cNvPr id="5" name="Picture Placeholder 4" descr="A man asking &quot;If a patient remains in a SNF but is not at the Medicare covered level of care, does the benefit period end?&quot; A second man answers &quot;The 60-day counts begins, but it does not automatically end the benefit period.&quot;">
            <a:extLst>
              <a:ext uri="{FF2B5EF4-FFF2-40B4-BE49-F238E27FC236}">
                <a16:creationId xmlns:a16="http://schemas.microsoft.com/office/drawing/2014/main" id="{ACB2CA43-3AFE-57D6-3FC5-FD317C3922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80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1123-45FE-6BC9-401A-A47177FA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-1847133"/>
            <a:ext cx="9279906" cy="723011"/>
          </a:xfrm>
        </p:spPr>
        <p:txBody>
          <a:bodyPr/>
          <a:lstStyle/>
          <a:p>
            <a:r>
              <a:rPr lang="en-US" dirty="0"/>
              <a:t>Benefit Period Chart</a:t>
            </a:r>
          </a:p>
        </p:txBody>
      </p:sp>
      <p:pic>
        <p:nvPicPr>
          <p:cNvPr id="11" name="Picture 10" descr="Diagram of a benefit period. The starting point is an inpatient admission. It diagrams shows the benefit period continues through Part A and B stays, and outpatient days. It shows the benefit period ends with 60 days of outpatient care. ">
            <a:extLst>
              <a:ext uri="{FF2B5EF4-FFF2-40B4-BE49-F238E27FC236}">
                <a16:creationId xmlns:a16="http://schemas.microsoft.com/office/drawing/2014/main" id="{A6AE7D5B-2F20-2083-3336-8F3549A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6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639B-DA99-A042-63A4-4C13728E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Days</a:t>
            </a:r>
          </a:p>
        </p:txBody>
      </p:sp>
      <p:pic>
        <p:nvPicPr>
          <p:cNvPr id="9" name="Picture Placeholder 8" descr="A man asking &quot;Is a Medicare benefit day the same as a benefit period day?&quot; A second man answers &quot;No, benefit periods contains Medicare benefit days and Medicare non-benefit days.&quot;">
            <a:extLst>
              <a:ext uri="{FF2B5EF4-FFF2-40B4-BE49-F238E27FC236}">
                <a16:creationId xmlns:a16="http://schemas.microsoft.com/office/drawing/2014/main" id="{0C51B50C-42F8-B75E-956B-1CF8C6C00B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3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05BB-822D-A130-90B7-28659D26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Affects on Providers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7F4CCA4-1764-64BD-3977-0CA4FDF36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950" y="163110"/>
            <a:ext cx="4053016" cy="4866090"/>
          </a:xfrm>
        </p:spPr>
      </p:pic>
    </p:spTree>
    <p:extLst>
      <p:ext uri="{BB962C8B-B14F-4D97-AF65-F5344CB8AC3E}">
        <p14:creationId xmlns:p14="http://schemas.microsoft.com/office/powerpoint/2010/main" val="428391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0CD3-A457-A9A7-7871-1C0ABF78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5A59-BDD1-B683-DBE8-119D0AAEA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the inpatient Medicare payable days, bill the hospital or SNF</a:t>
            </a:r>
          </a:p>
          <a:p>
            <a:r>
              <a:rPr lang="en-US" dirty="0"/>
              <a:t>SNS consolidated billing</a:t>
            </a:r>
          </a:p>
          <a:p>
            <a:r>
              <a:rPr lang="en-US" dirty="0"/>
              <a:t>Hospital bundling </a:t>
            </a:r>
          </a:p>
        </p:txBody>
      </p:sp>
    </p:spTree>
    <p:extLst>
      <p:ext uri="{BB962C8B-B14F-4D97-AF65-F5344CB8AC3E}">
        <p14:creationId xmlns:p14="http://schemas.microsoft.com/office/powerpoint/2010/main" val="295630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25D-3F5A-2775-60E0-BAE2EE1A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Billing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8B06-71E8-90B4-476C-C60603E1C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A covered stay 3-day to 1-day payment window</a:t>
            </a:r>
          </a:p>
          <a:p>
            <a:r>
              <a:rPr lang="en-US" dirty="0"/>
              <a:t>Profession to Medicare</a:t>
            </a:r>
          </a:p>
          <a:p>
            <a:r>
              <a:rPr lang="en-US" dirty="0"/>
              <a:t>Technical to inpatient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33EEC-6F91-A08E-BD6E-32AA8CD3E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208" y="2425892"/>
            <a:ext cx="6086572" cy="34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8FD5-53E1-1332-0D03-74E4061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Care</a:t>
            </a:r>
          </a:p>
        </p:txBody>
      </p:sp>
      <p:pic>
        <p:nvPicPr>
          <p:cNvPr id="15" name="Picture 14" descr="A man asking &quot;Is being admitted to observation care the same as an inpatient admission? &quot; A second man answers &quot;No, observation care is an outpatient service.&quot;">
            <a:extLst>
              <a:ext uri="{FF2B5EF4-FFF2-40B4-BE49-F238E27FC236}">
                <a16:creationId xmlns:a16="http://schemas.microsoft.com/office/drawing/2014/main" id="{CA217312-FB1F-2BB2-ED1C-81ABA0B1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7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C946-AA7E-4450-383A-54E95D86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 Benefit Period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F01C585-8109-695C-8419-DC4BA57A8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1" y="696921"/>
            <a:ext cx="8123332" cy="3928675"/>
          </a:xfrm>
        </p:spPr>
      </p:pic>
    </p:spTree>
    <p:extLst>
      <p:ext uri="{BB962C8B-B14F-4D97-AF65-F5344CB8AC3E}">
        <p14:creationId xmlns:p14="http://schemas.microsoft.com/office/powerpoint/2010/main" val="271000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8A3E-3B03-2136-2495-D3084B6C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8B2E-146A-5C26-563B-20B24DABA5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John admits to the hospital through the emergency room after a suicide attempt</a:t>
            </a:r>
          </a:p>
          <a:p>
            <a:r>
              <a:rPr lang="en-US" dirty="0"/>
              <a:t>Remain in acute care hospital for 10 days for medically necessary treatment</a:t>
            </a:r>
          </a:p>
          <a:p>
            <a:r>
              <a:rPr lang="en-US" dirty="0"/>
              <a:t>Transfer to an Inpatient Psychiatric facility for 30 days</a:t>
            </a:r>
          </a:p>
          <a:p>
            <a:r>
              <a:rPr lang="en-US" dirty="0"/>
              <a:t>Discharged home on day 31</a:t>
            </a:r>
          </a:p>
          <a:p>
            <a:pPr marL="0" indent="0">
              <a:buNone/>
            </a:pPr>
            <a:r>
              <a:rPr lang="en-US" dirty="0"/>
              <a:t>Admits to a hospital 49 days later following a car accident. </a:t>
            </a:r>
          </a:p>
          <a:p>
            <a:r>
              <a:rPr lang="en-US" dirty="0"/>
              <a:t>Remains in the acute care hospital for 23 days</a:t>
            </a:r>
          </a:p>
          <a:p>
            <a:r>
              <a:rPr lang="en-US" dirty="0"/>
              <a:t>Discharges to home health on day 24</a:t>
            </a:r>
          </a:p>
        </p:txBody>
      </p:sp>
    </p:spTree>
    <p:extLst>
      <p:ext uri="{BB962C8B-B14F-4D97-AF65-F5344CB8AC3E}">
        <p14:creationId xmlns:p14="http://schemas.microsoft.com/office/powerpoint/2010/main" val="3269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provide responses to questions based on the facts given, but the Medicare rules will determine final coverage. 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F1CE-9B4B-C9B9-00C2-C6B0BFA1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88A4-248F-47F3-9AE0-3742E7F68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60-day lapse, so count as 1 benefit period. Days used:</a:t>
            </a:r>
          </a:p>
          <a:p>
            <a:r>
              <a:rPr lang="en-US" dirty="0"/>
              <a:t>10 acute care days</a:t>
            </a:r>
          </a:p>
          <a:p>
            <a:r>
              <a:rPr lang="en-US" dirty="0"/>
              <a:t>30 inpatient psychiatric facility days</a:t>
            </a:r>
          </a:p>
          <a:p>
            <a:r>
              <a:rPr lang="en-US" dirty="0"/>
              <a:t>23 acute care days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63 total hospital days</a:t>
            </a:r>
          </a:p>
        </p:txBody>
      </p:sp>
    </p:spTree>
    <p:extLst>
      <p:ext uri="{BB962C8B-B14F-4D97-AF65-F5344CB8AC3E}">
        <p14:creationId xmlns:p14="http://schemas.microsoft.com/office/powerpoint/2010/main" val="337979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ED7B-4855-2441-9854-05C58563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2023-6538-4131-9F8C-38D4C6CD99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Judy resides a nursing home. She has a right hip replacement.</a:t>
            </a:r>
          </a:p>
          <a:p>
            <a:r>
              <a:rPr lang="en-US" dirty="0"/>
              <a:t>She remains in the hospital for 12 days following the procedure due to an infection</a:t>
            </a:r>
          </a:p>
          <a:p>
            <a:r>
              <a:rPr lang="en-US" dirty="0"/>
              <a:t>After hospital discharge, she returns to the nursing facility where she lives for medically necessary skilled care</a:t>
            </a:r>
          </a:p>
          <a:p>
            <a:r>
              <a:rPr lang="en-US" dirty="0"/>
              <a:t>She is discharged from skilled care after 63 days and remains in at the nursing home as a residence.</a:t>
            </a:r>
          </a:p>
          <a:p>
            <a:pPr marL="0" indent="0">
              <a:buNone/>
            </a:pPr>
            <a:r>
              <a:rPr lang="en-US" dirty="0"/>
              <a:t>After 63 days, she is admitted to the hospital for the left hip replacement. </a:t>
            </a:r>
          </a:p>
        </p:txBody>
      </p:sp>
    </p:spTree>
    <p:extLst>
      <p:ext uri="{BB962C8B-B14F-4D97-AF65-F5344CB8AC3E}">
        <p14:creationId xmlns:p14="http://schemas.microsoft.com/office/powerpoint/2010/main" val="240832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CDCD-08F5-0D82-FE3B-86375BA0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Example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33A4-3779-B878-E013-FFD1894AFD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there a 60-day lapse in medically necessary care?</a:t>
            </a:r>
          </a:p>
          <a:p>
            <a:r>
              <a:rPr lang="en-US" dirty="0"/>
              <a:t>Yes, she moves to a non-skilled level of care for 63 days </a:t>
            </a:r>
          </a:p>
          <a:p>
            <a:r>
              <a:rPr lang="en-US" dirty="0"/>
              <a:t>She remains in the same facility </a:t>
            </a:r>
          </a:p>
        </p:txBody>
      </p:sp>
    </p:spTree>
    <p:extLst>
      <p:ext uri="{BB962C8B-B14F-4D97-AF65-F5344CB8AC3E}">
        <p14:creationId xmlns:p14="http://schemas.microsoft.com/office/powerpoint/2010/main" val="320281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E7D1-FD72-6FCC-D5BC-096C83D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379D-A19D-28E9-77AC-ED645FE12C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April 12</a:t>
            </a:r>
            <a:r>
              <a:rPr lang="en-US" baseline="30000" dirty="0"/>
              <a:t>th</a:t>
            </a:r>
            <a:r>
              <a:rPr lang="en-US" dirty="0"/>
              <a:t>, Jake as a car accident</a:t>
            </a:r>
          </a:p>
          <a:p>
            <a:r>
              <a:rPr lang="en-US" dirty="0"/>
              <a:t>He admits to observation following an ER visit</a:t>
            </a:r>
          </a:p>
          <a:p>
            <a:r>
              <a:rPr lang="en-US" dirty="0"/>
              <a:t>April 14</a:t>
            </a:r>
            <a:r>
              <a:rPr lang="en-US" baseline="30000" dirty="0"/>
              <a:t>th</a:t>
            </a:r>
            <a:r>
              <a:rPr lang="en-US" dirty="0"/>
              <a:t>, a hospital admission occurs due to complications</a:t>
            </a:r>
          </a:p>
          <a:p>
            <a:r>
              <a:rPr lang="en-US" dirty="0"/>
              <a:t>May 23</a:t>
            </a:r>
            <a:r>
              <a:rPr lang="en-US" baseline="30000" dirty="0"/>
              <a:t>rd</a:t>
            </a:r>
            <a:r>
              <a:rPr lang="en-US" dirty="0"/>
              <a:t>, hospital discharge and SNF admission occur</a:t>
            </a:r>
          </a:p>
          <a:p>
            <a:r>
              <a:rPr lang="en-US" dirty="0"/>
              <a:t>July 17</a:t>
            </a:r>
            <a:r>
              <a:rPr lang="en-US" baseline="30000" dirty="0"/>
              <a:t>th</a:t>
            </a:r>
            <a:r>
              <a:rPr lang="en-US" dirty="0"/>
              <a:t>, SNF discharges to home health care</a:t>
            </a:r>
          </a:p>
          <a:p>
            <a:r>
              <a:rPr lang="en-US" dirty="0"/>
              <a:t>September 8</a:t>
            </a:r>
            <a:r>
              <a:rPr lang="en-US" baseline="30000" dirty="0"/>
              <a:t>th</a:t>
            </a:r>
            <a:r>
              <a:rPr lang="en-US" dirty="0"/>
              <a:t>, hospital admission for a medically necessary surgical procedure due to the car accident</a:t>
            </a:r>
          </a:p>
          <a:p>
            <a:r>
              <a:rPr lang="en-US" dirty="0"/>
              <a:t>September 15</a:t>
            </a:r>
            <a:r>
              <a:rPr lang="en-US" baseline="30000" dirty="0"/>
              <a:t>th</a:t>
            </a:r>
            <a:r>
              <a:rPr lang="en-US" dirty="0"/>
              <a:t>, hospital discharges him home </a:t>
            </a:r>
          </a:p>
        </p:txBody>
      </p:sp>
    </p:spTree>
    <p:extLst>
      <p:ext uri="{BB962C8B-B14F-4D97-AF65-F5344CB8AC3E}">
        <p14:creationId xmlns:p14="http://schemas.microsoft.com/office/powerpoint/2010/main" val="145777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17D1-61E7-D99A-E288-E3164FC1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1969-C052-EF26-0F67-A9080EEEC9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are the benefit period days:</a:t>
            </a:r>
          </a:p>
          <a:p>
            <a:r>
              <a:rPr lang="en-US" dirty="0"/>
              <a:t>One benefit period</a:t>
            </a:r>
          </a:p>
          <a:p>
            <a:pPr lvl="1"/>
            <a:r>
              <a:rPr lang="en-US" dirty="0"/>
              <a:t>Day 1: April 14 (hospital deductible and co-pay)</a:t>
            </a:r>
          </a:p>
          <a:p>
            <a:pPr lvl="1"/>
            <a:r>
              <a:rPr lang="en-US" dirty="0"/>
              <a:t>Day 25: discharge from hospital to SNF (SNF fully covered days)</a:t>
            </a:r>
          </a:p>
          <a:p>
            <a:pPr lvl="1"/>
            <a:r>
              <a:rPr lang="en-US" dirty="0"/>
              <a:t>Day 60: discharge to home health</a:t>
            </a:r>
          </a:p>
          <a:p>
            <a:pPr lvl="1"/>
            <a:r>
              <a:rPr lang="en-US" dirty="0"/>
              <a:t>Day 61: August 8 admission for surgery</a:t>
            </a:r>
          </a:p>
          <a:p>
            <a:pPr lvl="1"/>
            <a:r>
              <a:rPr lang="en-US" dirty="0"/>
              <a:t>Day 67: discharge home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July 17</a:t>
            </a:r>
            <a:r>
              <a:rPr lang="en-US" baseline="30000" dirty="0"/>
              <a:t>th</a:t>
            </a:r>
            <a:r>
              <a:rPr lang="en-US" dirty="0"/>
              <a:t> to September 8</a:t>
            </a:r>
            <a:r>
              <a:rPr lang="en-US" baseline="30000" dirty="0"/>
              <a:t>th</a:t>
            </a:r>
            <a:r>
              <a:rPr lang="en-US" dirty="0"/>
              <a:t> is not 60 days!</a:t>
            </a:r>
          </a:p>
        </p:txBody>
      </p:sp>
    </p:spTree>
    <p:extLst>
      <p:ext uri="{BB962C8B-B14F-4D97-AF65-F5344CB8AC3E}">
        <p14:creationId xmlns:p14="http://schemas.microsoft.com/office/powerpoint/2010/main" val="284716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AAC1-753D-D4C0-CA1D-0E514E66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429EBE-B701-46E6-86A4-E65811A6B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713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7D8-D8F1-F5A4-DE43-450D2CAC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33B1E-8F3D-9E97-D6A3-E7F74EB2B2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Medicare Benefit Policy Manual, </a:t>
            </a:r>
            <a:r>
              <a:rPr lang="en-US" dirty="0">
                <a:hlinkClick r:id="rId2"/>
              </a:rPr>
              <a:t>Chapter 3 - Duration of Covered Inpatient Services</a:t>
            </a:r>
            <a:endParaRPr lang="en-US" dirty="0"/>
          </a:p>
          <a:p>
            <a:r>
              <a:rPr lang="en-US" dirty="0"/>
              <a:t>Medicare Claims Processing Manual, </a:t>
            </a:r>
            <a:r>
              <a:rPr lang="en-US" dirty="0">
                <a:hlinkClick r:id="rId3"/>
              </a:rPr>
              <a:t>Chapter 3 - Inpatient Hospital Billing</a:t>
            </a:r>
            <a:r>
              <a:rPr lang="en-US" dirty="0"/>
              <a:t>, Section 40.3</a:t>
            </a:r>
          </a:p>
        </p:txBody>
      </p:sp>
    </p:spTree>
    <p:extLst>
      <p:ext uri="{BB962C8B-B14F-4D97-AF65-F5344CB8AC3E}">
        <p14:creationId xmlns:p14="http://schemas.microsoft.com/office/powerpoint/2010/main" val="154457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3F7D0-8D94-7940-612E-72E5C9B5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Success if Our Goal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428111-8E28-933D-C4F4-97703362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18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86A1-2A1F-EBDC-E979-9BEB1792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BDAE-E1CB-E122-7FA1-FF85A39D6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will:</a:t>
            </a:r>
          </a:p>
          <a:p>
            <a:r>
              <a:rPr lang="en-US" dirty="0"/>
              <a:t>Define a benefit period</a:t>
            </a:r>
          </a:p>
          <a:p>
            <a:r>
              <a:rPr lang="en-US" dirty="0"/>
              <a:t>Explain the affects on providers</a:t>
            </a:r>
          </a:p>
          <a:p>
            <a:r>
              <a:rPr lang="en-US" dirty="0"/>
              <a:t>Starting and stopping the benefit period</a:t>
            </a:r>
          </a:p>
          <a:p>
            <a:r>
              <a:rPr lang="en-US" dirty="0"/>
              <a:t>Calculate a benefit period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Today’s goal: understand a benefit period and how it affects different types of providers.</a:t>
            </a:r>
          </a:p>
        </p:txBody>
      </p:sp>
    </p:spTree>
    <p:extLst>
      <p:ext uri="{BB962C8B-B14F-4D97-AF65-F5344CB8AC3E}">
        <p14:creationId xmlns:p14="http://schemas.microsoft.com/office/powerpoint/2010/main" val="362295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F42A-2C4F-D7B1-61A9-64C504D0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B6A3C9B-C06B-D34A-966F-32B47165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548641"/>
            <a:ext cx="6793029" cy="3909568"/>
          </a:xfrm>
        </p:spPr>
      </p:pic>
    </p:spTree>
    <p:extLst>
      <p:ext uri="{BB962C8B-B14F-4D97-AF65-F5344CB8AC3E}">
        <p14:creationId xmlns:p14="http://schemas.microsoft.com/office/powerpoint/2010/main" val="393729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B9E1-6ACE-3D27-274D-F9CAC609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0D0B-DEA1-B97E-8F56-E53F00E939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Medicare measures the use of medically necessary hospital and Skilled Nursing Facility (SNF) services inpatient benefits</a:t>
            </a:r>
          </a:p>
          <a:p>
            <a:r>
              <a:rPr lang="en-US" dirty="0"/>
              <a:t>Medicare Part A coverage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Used to determine:</a:t>
            </a:r>
          </a:p>
          <a:p>
            <a:r>
              <a:rPr lang="en-US" dirty="0"/>
              <a:t>Inpatient deductible</a:t>
            </a:r>
          </a:p>
          <a:p>
            <a:r>
              <a:rPr lang="en-US" dirty="0"/>
              <a:t>Co pay</a:t>
            </a:r>
          </a:p>
          <a:p>
            <a:r>
              <a:rPr lang="en-US" dirty="0"/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73852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A06-A227-9872-35EC-7413639F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Defined</a:t>
            </a:r>
          </a:p>
        </p:txBody>
      </p:sp>
      <p:pic>
        <p:nvPicPr>
          <p:cNvPr id="5" name="Picture Placeholder 4" descr="A man asking &quot;Does a hospital mean an acute care or critical access hospital only?&quot; A second man answers &quot;No, CMS includes any type of hospital providing inpatient care.&quot;">
            <a:extLst>
              <a:ext uri="{FF2B5EF4-FFF2-40B4-BE49-F238E27FC236}">
                <a16:creationId xmlns:a16="http://schemas.microsoft.com/office/drawing/2014/main" id="{CCF8FAEB-560F-C178-E5E3-2AD310D09D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43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399A-FAC0-29C6-D47D-578F1F2E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and 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6EFB-40FA-39B2-8206-1C28FAFAE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Starts with an inpatient admission</a:t>
            </a:r>
          </a:p>
          <a:p>
            <a:r>
              <a:rPr lang="en-US" dirty="0"/>
              <a:t>Continues regardless of facility type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Ends with a 60-day inpatient care lapse</a:t>
            </a:r>
          </a:p>
          <a:p>
            <a:r>
              <a:rPr lang="en-US" dirty="0"/>
              <a:t>Consecutive days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Multiple benefit periods in a year</a:t>
            </a:r>
          </a:p>
        </p:txBody>
      </p:sp>
    </p:spTree>
    <p:extLst>
      <p:ext uri="{BB962C8B-B14F-4D97-AF65-F5344CB8AC3E}">
        <p14:creationId xmlns:p14="http://schemas.microsoft.com/office/powerpoint/2010/main" val="42807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AC66-5FF0-7F19-9DF5-F54A8DD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55686-9AD9-787D-573C-BD645C2E4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benefit period includes:</a:t>
            </a:r>
          </a:p>
          <a:p>
            <a:r>
              <a:rPr lang="en-US" dirty="0"/>
              <a:t>Part A deductible days</a:t>
            </a:r>
          </a:p>
          <a:p>
            <a:r>
              <a:rPr lang="en-US" dirty="0"/>
              <a:t>Medicare full pay days</a:t>
            </a:r>
          </a:p>
          <a:p>
            <a:r>
              <a:rPr lang="en-US" dirty="0"/>
              <a:t>Medicare co pay days</a:t>
            </a:r>
          </a:p>
          <a:p>
            <a:r>
              <a:rPr lang="en-US" dirty="0"/>
              <a:t>Benefits exhaust days</a:t>
            </a:r>
          </a:p>
        </p:txBody>
      </p:sp>
    </p:spTree>
    <p:extLst>
      <p:ext uri="{BB962C8B-B14F-4D97-AF65-F5344CB8AC3E}">
        <p14:creationId xmlns:p14="http://schemas.microsoft.com/office/powerpoint/2010/main" val="236190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33B2-3BEE-22A9-9D3F-3141863F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Benefit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19BAE-F69F-B187-24BB-DA15CAD249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to understanding:</a:t>
            </a:r>
          </a:p>
          <a:p>
            <a:r>
              <a:rPr lang="en-US" dirty="0"/>
              <a:t>Medicare covers 90 medically necessary days</a:t>
            </a:r>
          </a:p>
          <a:p>
            <a:pPr lvl="1"/>
            <a:r>
              <a:rPr lang="en-US" dirty="0"/>
              <a:t>Deductible days 60</a:t>
            </a:r>
          </a:p>
          <a:p>
            <a:pPr lvl="1"/>
            <a:r>
              <a:rPr lang="en-US" dirty="0"/>
              <a:t>Copay days 61 to 90</a:t>
            </a:r>
          </a:p>
          <a:p>
            <a:r>
              <a:rPr lang="en-US" dirty="0"/>
              <a:t>Optional use: lifetime reserve days 60</a:t>
            </a:r>
          </a:p>
          <a:p>
            <a:pPr lvl="1"/>
            <a:r>
              <a:rPr lang="en-US" dirty="0"/>
              <a:t>Higher copay </a:t>
            </a:r>
          </a:p>
          <a:p>
            <a:r>
              <a:rPr lang="en-US" dirty="0"/>
              <a:t>Day 91 or 151 patient pays all expenses</a:t>
            </a:r>
          </a:p>
        </p:txBody>
      </p:sp>
    </p:spTree>
    <p:extLst>
      <p:ext uri="{BB962C8B-B14F-4D97-AF65-F5344CB8AC3E}">
        <p14:creationId xmlns:p14="http://schemas.microsoft.com/office/powerpoint/2010/main" val="1480709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746</Words>
  <Application>Microsoft Office PowerPoint</Application>
  <PresentationFormat>Widescreen</PresentationFormat>
  <Paragraphs>114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Custom Design</vt:lpstr>
      <vt:lpstr>Benefit Periods: Getting Started</vt:lpstr>
      <vt:lpstr>Disclaimer</vt:lpstr>
      <vt:lpstr>Agenda</vt:lpstr>
      <vt:lpstr>Definition</vt:lpstr>
      <vt:lpstr>Define</vt:lpstr>
      <vt:lpstr>Hospitals Defined</vt:lpstr>
      <vt:lpstr>Beginning and Ending</vt:lpstr>
      <vt:lpstr>Includes</vt:lpstr>
      <vt:lpstr>Hospital Benefit Periods</vt:lpstr>
      <vt:lpstr>SNF Benefit Period</vt:lpstr>
      <vt:lpstr>SNF Medically Necessary Stays</vt:lpstr>
      <vt:lpstr>Benefit Period Chart</vt:lpstr>
      <vt:lpstr>Benefit Days</vt:lpstr>
      <vt:lpstr>Affects on Providers</vt:lpstr>
      <vt:lpstr>Bundling</vt:lpstr>
      <vt:lpstr>Split Billing</vt:lpstr>
      <vt:lpstr>Observation Care</vt:lpstr>
      <vt:lpstr>Calculating a Benefit Period</vt:lpstr>
      <vt:lpstr>Example 1</vt:lpstr>
      <vt:lpstr>Calculation Example 1</vt:lpstr>
      <vt:lpstr>Example 2</vt:lpstr>
      <vt:lpstr>Calculation Example 2 </vt:lpstr>
      <vt:lpstr>Example 3</vt:lpstr>
      <vt:lpstr>Calculation Example 3</vt:lpstr>
      <vt:lpstr>Final Questions</vt:lpstr>
      <vt:lpstr>Resources </vt:lpstr>
      <vt:lpstr>Your Success if Our 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Rasmussen, Benjamin - Corp Comm</dc:creator>
  <cp:lastModifiedBy>Diaz, Maria</cp:lastModifiedBy>
  <cp:revision>137</cp:revision>
  <dcterms:created xsi:type="dcterms:W3CDTF">2020-11-15T21:40:28Z</dcterms:created>
  <dcterms:modified xsi:type="dcterms:W3CDTF">2023-10-26T19:22:40Z</dcterms:modified>
</cp:coreProperties>
</file>