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66" r:id="rId6"/>
    <p:sldMasterId id="2147483672" r:id="rId7"/>
  </p:sldMasterIdLst>
  <p:notesMasterIdLst>
    <p:notesMasterId r:id="rId54"/>
  </p:notesMasterIdLst>
  <p:handoutMasterIdLst>
    <p:handoutMasterId r:id="rId55"/>
  </p:handoutMasterIdLst>
  <p:sldIdLst>
    <p:sldId id="284" r:id="rId8"/>
    <p:sldId id="270" r:id="rId9"/>
    <p:sldId id="434" r:id="rId10"/>
    <p:sldId id="349" r:id="rId11"/>
    <p:sldId id="292" r:id="rId12"/>
    <p:sldId id="268" r:id="rId13"/>
    <p:sldId id="309" r:id="rId14"/>
    <p:sldId id="307" r:id="rId15"/>
    <p:sldId id="310" r:id="rId16"/>
    <p:sldId id="308" r:id="rId17"/>
    <p:sldId id="311" r:id="rId18"/>
    <p:sldId id="314" r:id="rId19"/>
    <p:sldId id="312" r:id="rId20"/>
    <p:sldId id="315" r:id="rId21"/>
    <p:sldId id="316" r:id="rId22"/>
    <p:sldId id="317" r:id="rId23"/>
    <p:sldId id="318" r:id="rId24"/>
    <p:sldId id="319" r:id="rId25"/>
    <p:sldId id="320" r:id="rId26"/>
    <p:sldId id="321" r:id="rId27"/>
    <p:sldId id="322" r:id="rId28"/>
    <p:sldId id="323" r:id="rId29"/>
    <p:sldId id="324" r:id="rId30"/>
    <p:sldId id="325" r:id="rId31"/>
    <p:sldId id="313" r:id="rId32"/>
    <p:sldId id="326" r:id="rId33"/>
    <p:sldId id="327" r:id="rId34"/>
    <p:sldId id="328" r:id="rId35"/>
    <p:sldId id="329" r:id="rId36"/>
    <p:sldId id="297" r:id="rId37"/>
    <p:sldId id="298" r:id="rId38"/>
    <p:sldId id="301" r:id="rId39"/>
    <p:sldId id="300" r:id="rId40"/>
    <p:sldId id="299" r:id="rId41"/>
    <p:sldId id="302" r:id="rId42"/>
    <p:sldId id="264" r:id="rId43"/>
    <p:sldId id="430" r:id="rId44"/>
    <p:sldId id="431" r:id="rId45"/>
    <p:sldId id="432" r:id="rId46"/>
    <p:sldId id="330" r:id="rId47"/>
    <p:sldId id="331" r:id="rId48"/>
    <p:sldId id="345" r:id="rId49"/>
    <p:sldId id="351" r:id="rId50"/>
    <p:sldId id="427" r:id="rId51"/>
    <p:sldId id="341" r:id="rId52"/>
    <p:sldId id="34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7DB4"/>
    <a:srgbClr val="003A5D"/>
    <a:srgbClr val="F891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57" autoAdjust="0"/>
    <p:restoredTop sz="86385" autoAdjust="0"/>
  </p:normalViewPr>
  <p:slideViewPr>
    <p:cSldViewPr snapToGrid="0" snapToObjects="1">
      <p:cViewPr varScale="1">
        <p:scale>
          <a:sx n="79" d="100"/>
          <a:sy n="79" d="100"/>
        </p:scale>
        <p:origin x="120" y="516"/>
      </p:cViewPr>
      <p:guideLst/>
    </p:cSldViewPr>
  </p:slideViewPr>
  <p:outlineViewPr>
    <p:cViewPr>
      <p:scale>
        <a:sx n="33" d="100"/>
        <a:sy n="33" d="100"/>
      </p:scale>
      <p:origin x="0" y="-29844"/>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handoutMaster" Target="handoutMasters/handoutMaster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75B812-B55C-F963-0424-D66790B3450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A54C994-23A5-6DC3-722C-4FE3E5EE21C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B741E7-6599-410D-ACEB-6E45887D8C6A}" type="datetimeFigureOut">
              <a:rPr lang="en-US" smtClean="0"/>
              <a:t>8/15/2023</a:t>
            </a:fld>
            <a:endParaRPr lang="en-US" dirty="0"/>
          </a:p>
        </p:txBody>
      </p:sp>
      <p:sp>
        <p:nvSpPr>
          <p:cNvPr id="4" name="Footer Placeholder 3">
            <a:extLst>
              <a:ext uri="{FF2B5EF4-FFF2-40B4-BE49-F238E27FC236}">
                <a16:creationId xmlns:a16="http://schemas.microsoft.com/office/drawing/2014/main" id="{E627FEED-A9E0-77DB-08F1-2E9042512C8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713B5FD-EB69-CE14-53AF-6F1814E6C83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B2DBBE-78A7-4229-8B03-BD4C2BA33311}" type="slidenum">
              <a:rPr lang="en-US" smtClean="0"/>
              <a:t>‹#›</a:t>
            </a:fld>
            <a:endParaRPr lang="en-US" dirty="0"/>
          </a:p>
        </p:txBody>
      </p:sp>
    </p:spTree>
    <p:extLst>
      <p:ext uri="{BB962C8B-B14F-4D97-AF65-F5344CB8AC3E}">
        <p14:creationId xmlns:p14="http://schemas.microsoft.com/office/powerpoint/2010/main" val="519514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A38B04-4D7D-6148-8C3F-37CE9408ACEF}" type="datetimeFigureOut">
              <a:rPr lang="en-US" smtClean="0"/>
              <a:t>8/15/2023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ABEBA1-951B-0F4A-95D0-9F1CC3ADD46B}" type="slidenum">
              <a:rPr lang="en-US" smtClean="0"/>
              <a:t>‹#›</a:t>
            </a:fld>
            <a:endParaRPr lang="en-US" dirty="0"/>
          </a:p>
        </p:txBody>
      </p:sp>
    </p:spTree>
    <p:extLst>
      <p:ext uri="{BB962C8B-B14F-4D97-AF65-F5344CB8AC3E}">
        <p14:creationId xmlns:p14="http://schemas.microsoft.com/office/powerpoint/2010/main" val="348444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1</a:t>
            </a:fld>
            <a:endParaRPr lang="en-US" dirty="0"/>
          </a:p>
        </p:txBody>
      </p:sp>
    </p:spTree>
    <p:extLst>
      <p:ext uri="{BB962C8B-B14F-4D97-AF65-F5344CB8AC3E}">
        <p14:creationId xmlns:p14="http://schemas.microsoft.com/office/powerpoint/2010/main" val="1574357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10</a:t>
            </a:fld>
            <a:endParaRPr lang="en-US" dirty="0"/>
          </a:p>
        </p:txBody>
      </p:sp>
    </p:spTree>
    <p:extLst>
      <p:ext uri="{BB962C8B-B14F-4D97-AF65-F5344CB8AC3E}">
        <p14:creationId xmlns:p14="http://schemas.microsoft.com/office/powerpoint/2010/main" val="321257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95ABEBA1-951B-0F4A-95D0-9F1CC3ADD46B}" type="slidenum">
              <a:rPr lang="en-US" smtClean="0"/>
              <a:t>11</a:t>
            </a:fld>
            <a:endParaRPr lang="en-US" dirty="0"/>
          </a:p>
        </p:txBody>
      </p:sp>
    </p:spTree>
    <p:extLst>
      <p:ext uri="{BB962C8B-B14F-4D97-AF65-F5344CB8AC3E}">
        <p14:creationId xmlns:p14="http://schemas.microsoft.com/office/powerpoint/2010/main" val="2582664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12</a:t>
            </a:fld>
            <a:endParaRPr lang="en-US" dirty="0"/>
          </a:p>
        </p:txBody>
      </p:sp>
    </p:spTree>
    <p:extLst>
      <p:ext uri="{BB962C8B-B14F-4D97-AF65-F5344CB8AC3E}">
        <p14:creationId xmlns:p14="http://schemas.microsoft.com/office/powerpoint/2010/main" val="6491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13</a:t>
            </a:fld>
            <a:endParaRPr lang="en-US" dirty="0"/>
          </a:p>
        </p:txBody>
      </p:sp>
    </p:spTree>
    <p:extLst>
      <p:ext uri="{BB962C8B-B14F-4D97-AF65-F5344CB8AC3E}">
        <p14:creationId xmlns:p14="http://schemas.microsoft.com/office/powerpoint/2010/main" val="697977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14</a:t>
            </a:fld>
            <a:endParaRPr lang="en-US" dirty="0"/>
          </a:p>
        </p:txBody>
      </p:sp>
    </p:spTree>
    <p:extLst>
      <p:ext uri="{BB962C8B-B14F-4D97-AF65-F5344CB8AC3E}">
        <p14:creationId xmlns:p14="http://schemas.microsoft.com/office/powerpoint/2010/main" val="1549114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15</a:t>
            </a:fld>
            <a:endParaRPr lang="en-US" dirty="0"/>
          </a:p>
        </p:txBody>
      </p:sp>
    </p:spTree>
    <p:extLst>
      <p:ext uri="{BB962C8B-B14F-4D97-AF65-F5344CB8AC3E}">
        <p14:creationId xmlns:p14="http://schemas.microsoft.com/office/powerpoint/2010/main" val="371070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16</a:t>
            </a:fld>
            <a:endParaRPr lang="en-US" dirty="0"/>
          </a:p>
        </p:txBody>
      </p:sp>
    </p:spTree>
    <p:extLst>
      <p:ext uri="{BB962C8B-B14F-4D97-AF65-F5344CB8AC3E}">
        <p14:creationId xmlns:p14="http://schemas.microsoft.com/office/powerpoint/2010/main" val="77912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17</a:t>
            </a:fld>
            <a:endParaRPr lang="en-US" dirty="0"/>
          </a:p>
        </p:txBody>
      </p:sp>
    </p:spTree>
    <p:extLst>
      <p:ext uri="{BB962C8B-B14F-4D97-AF65-F5344CB8AC3E}">
        <p14:creationId xmlns:p14="http://schemas.microsoft.com/office/powerpoint/2010/main" val="4170907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18</a:t>
            </a:fld>
            <a:endParaRPr lang="en-US" dirty="0"/>
          </a:p>
        </p:txBody>
      </p:sp>
    </p:spTree>
    <p:extLst>
      <p:ext uri="{BB962C8B-B14F-4D97-AF65-F5344CB8AC3E}">
        <p14:creationId xmlns:p14="http://schemas.microsoft.com/office/powerpoint/2010/main" val="2912455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19</a:t>
            </a:fld>
            <a:endParaRPr lang="en-US" dirty="0"/>
          </a:p>
        </p:txBody>
      </p:sp>
    </p:spTree>
    <p:extLst>
      <p:ext uri="{BB962C8B-B14F-4D97-AF65-F5344CB8AC3E}">
        <p14:creationId xmlns:p14="http://schemas.microsoft.com/office/powerpoint/2010/main" val="2342234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2</a:t>
            </a:fld>
            <a:endParaRPr lang="en-US" dirty="0"/>
          </a:p>
        </p:txBody>
      </p:sp>
    </p:spTree>
    <p:extLst>
      <p:ext uri="{BB962C8B-B14F-4D97-AF65-F5344CB8AC3E}">
        <p14:creationId xmlns:p14="http://schemas.microsoft.com/office/powerpoint/2010/main" val="3826149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20</a:t>
            </a:fld>
            <a:endParaRPr lang="en-US" dirty="0"/>
          </a:p>
        </p:txBody>
      </p:sp>
    </p:spTree>
    <p:extLst>
      <p:ext uri="{BB962C8B-B14F-4D97-AF65-F5344CB8AC3E}">
        <p14:creationId xmlns:p14="http://schemas.microsoft.com/office/powerpoint/2010/main" val="3166503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21</a:t>
            </a:fld>
            <a:endParaRPr lang="en-US" dirty="0"/>
          </a:p>
        </p:txBody>
      </p:sp>
    </p:spTree>
    <p:extLst>
      <p:ext uri="{BB962C8B-B14F-4D97-AF65-F5344CB8AC3E}">
        <p14:creationId xmlns:p14="http://schemas.microsoft.com/office/powerpoint/2010/main" val="2949313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22</a:t>
            </a:fld>
            <a:endParaRPr lang="en-US" dirty="0"/>
          </a:p>
        </p:txBody>
      </p:sp>
    </p:spTree>
    <p:extLst>
      <p:ext uri="{BB962C8B-B14F-4D97-AF65-F5344CB8AC3E}">
        <p14:creationId xmlns:p14="http://schemas.microsoft.com/office/powerpoint/2010/main" val="1285169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23</a:t>
            </a:fld>
            <a:endParaRPr lang="en-US" dirty="0"/>
          </a:p>
        </p:txBody>
      </p:sp>
    </p:spTree>
    <p:extLst>
      <p:ext uri="{BB962C8B-B14F-4D97-AF65-F5344CB8AC3E}">
        <p14:creationId xmlns:p14="http://schemas.microsoft.com/office/powerpoint/2010/main" val="2495528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24</a:t>
            </a:fld>
            <a:endParaRPr lang="en-US" dirty="0"/>
          </a:p>
        </p:txBody>
      </p:sp>
    </p:spTree>
    <p:extLst>
      <p:ext uri="{BB962C8B-B14F-4D97-AF65-F5344CB8AC3E}">
        <p14:creationId xmlns:p14="http://schemas.microsoft.com/office/powerpoint/2010/main" val="2751185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25</a:t>
            </a:fld>
            <a:endParaRPr lang="en-US" dirty="0"/>
          </a:p>
        </p:txBody>
      </p:sp>
    </p:spTree>
    <p:extLst>
      <p:ext uri="{BB962C8B-B14F-4D97-AF65-F5344CB8AC3E}">
        <p14:creationId xmlns:p14="http://schemas.microsoft.com/office/powerpoint/2010/main" val="6825865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26</a:t>
            </a:fld>
            <a:endParaRPr lang="en-US" dirty="0"/>
          </a:p>
        </p:txBody>
      </p:sp>
    </p:spTree>
    <p:extLst>
      <p:ext uri="{BB962C8B-B14F-4D97-AF65-F5344CB8AC3E}">
        <p14:creationId xmlns:p14="http://schemas.microsoft.com/office/powerpoint/2010/main" val="31900466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27</a:t>
            </a:fld>
            <a:endParaRPr lang="en-US" dirty="0"/>
          </a:p>
        </p:txBody>
      </p:sp>
    </p:spTree>
    <p:extLst>
      <p:ext uri="{BB962C8B-B14F-4D97-AF65-F5344CB8AC3E}">
        <p14:creationId xmlns:p14="http://schemas.microsoft.com/office/powerpoint/2010/main" val="3278112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28</a:t>
            </a:fld>
            <a:endParaRPr lang="en-US" dirty="0"/>
          </a:p>
        </p:txBody>
      </p:sp>
    </p:spTree>
    <p:extLst>
      <p:ext uri="{BB962C8B-B14F-4D97-AF65-F5344CB8AC3E}">
        <p14:creationId xmlns:p14="http://schemas.microsoft.com/office/powerpoint/2010/main" val="11432466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29</a:t>
            </a:fld>
            <a:endParaRPr lang="en-US" dirty="0"/>
          </a:p>
        </p:txBody>
      </p:sp>
    </p:spTree>
    <p:extLst>
      <p:ext uri="{BB962C8B-B14F-4D97-AF65-F5344CB8AC3E}">
        <p14:creationId xmlns:p14="http://schemas.microsoft.com/office/powerpoint/2010/main" val="967556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3</a:t>
            </a:fld>
            <a:endParaRPr lang="en-US" dirty="0"/>
          </a:p>
        </p:txBody>
      </p:sp>
    </p:spTree>
    <p:extLst>
      <p:ext uri="{BB962C8B-B14F-4D97-AF65-F5344CB8AC3E}">
        <p14:creationId xmlns:p14="http://schemas.microsoft.com/office/powerpoint/2010/main" val="16782694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30</a:t>
            </a:fld>
            <a:endParaRPr lang="en-US" dirty="0"/>
          </a:p>
        </p:txBody>
      </p:sp>
    </p:spTree>
    <p:extLst>
      <p:ext uri="{BB962C8B-B14F-4D97-AF65-F5344CB8AC3E}">
        <p14:creationId xmlns:p14="http://schemas.microsoft.com/office/powerpoint/2010/main" val="13337799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31</a:t>
            </a:fld>
            <a:endParaRPr lang="en-US" dirty="0"/>
          </a:p>
        </p:txBody>
      </p:sp>
    </p:spTree>
    <p:extLst>
      <p:ext uri="{BB962C8B-B14F-4D97-AF65-F5344CB8AC3E}">
        <p14:creationId xmlns:p14="http://schemas.microsoft.com/office/powerpoint/2010/main" val="27539870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32</a:t>
            </a:fld>
            <a:endParaRPr lang="en-US" dirty="0"/>
          </a:p>
        </p:txBody>
      </p:sp>
    </p:spTree>
    <p:extLst>
      <p:ext uri="{BB962C8B-B14F-4D97-AF65-F5344CB8AC3E}">
        <p14:creationId xmlns:p14="http://schemas.microsoft.com/office/powerpoint/2010/main" val="26842769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Medicare Fraud Strike Force is comprised of OIG and DOJ analysts, investigators and prosecutors. They target emerging or migrating fraud schemes which includes fraud by criminals masquerading as health care providers or suppliers. </a:t>
            </a:r>
          </a:p>
        </p:txBody>
      </p:sp>
      <p:sp>
        <p:nvSpPr>
          <p:cNvPr id="4" name="Slide Number Placeholder 3"/>
          <p:cNvSpPr>
            <a:spLocks noGrp="1"/>
          </p:cNvSpPr>
          <p:nvPr>
            <p:ph type="sldNum" sz="quarter" idx="5"/>
          </p:nvPr>
        </p:nvSpPr>
        <p:spPr/>
        <p:txBody>
          <a:bodyPr/>
          <a:lstStyle/>
          <a:p>
            <a:fld id="{95ABEBA1-951B-0F4A-95D0-9F1CC3ADD46B}" type="slidenum">
              <a:rPr lang="en-US" smtClean="0"/>
              <a:t>33</a:t>
            </a:fld>
            <a:endParaRPr lang="en-US" dirty="0"/>
          </a:p>
        </p:txBody>
      </p:sp>
    </p:spTree>
    <p:extLst>
      <p:ext uri="{BB962C8B-B14F-4D97-AF65-F5344CB8AC3E}">
        <p14:creationId xmlns:p14="http://schemas.microsoft.com/office/powerpoint/2010/main" val="22912222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34</a:t>
            </a:fld>
            <a:endParaRPr lang="en-US" dirty="0"/>
          </a:p>
        </p:txBody>
      </p:sp>
    </p:spTree>
    <p:extLst>
      <p:ext uri="{BB962C8B-B14F-4D97-AF65-F5344CB8AC3E}">
        <p14:creationId xmlns:p14="http://schemas.microsoft.com/office/powerpoint/2010/main" val="28974788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35</a:t>
            </a:fld>
            <a:endParaRPr lang="en-US" dirty="0"/>
          </a:p>
        </p:txBody>
      </p:sp>
    </p:spTree>
    <p:extLst>
      <p:ext uri="{BB962C8B-B14F-4D97-AF65-F5344CB8AC3E}">
        <p14:creationId xmlns:p14="http://schemas.microsoft.com/office/powerpoint/2010/main" val="36719254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36</a:t>
            </a:fld>
            <a:endParaRPr lang="en-US" dirty="0"/>
          </a:p>
        </p:txBody>
      </p:sp>
    </p:spTree>
    <p:extLst>
      <p:ext uri="{BB962C8B-B14F-4D97-AF65-F5344CB8AC3E}">
        <p14:creationId xmlns:p14="http://schemas.microsoft.com/office/powerpoint/2010/main" val="23718266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37</a:t>
            </a:fld>
            <a:endParaRPr lang="en-US" dirty="0"/>
          </a:p>
        </p:txBody>
      </p:sp>
    </p:spTree>
    <p:extLst>
      <p:ext uri="{BB962C8B-B14F-4D97-AF65-F5344CB8AC3E}">
        <p14:creationId xmlns:p14="http://schemas.microsoft.com/office/powerpoint/2010/main" val="18131901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38</a:t>
            </a:fld>
            <a:endParaRPr lang="en-US" dirty="0"/>
          </a:p>
        </p:txBody>
      </p:sp>
    </p:spTree>
    <p:extLst>
      <p:ext uri="{BB962C8B-B14F-4D97-AF65-F5344CB8AC3E}">
        <p14:creationId xmlns:p14="http://schemas.microsoft.com/office/powerpoint/2010/main" val="39859641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40</a:t>
            </a:fld>
            <a:endParaRPr lang="en-US" dirty="0"/>
          </a:p>
        </p:txBody>
      </p:sp>
    </p:spTree>
    <p:extLst>
      <p:ext uri="{BB962C8B-B14F-4D97-AF65-F5344CB8AC3E}">
        <p14:creationId xmlns:p14="http://schemas.microsoft.com/office/powerpoint/2010/main" val="1632816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4</a:t>
            </a:fld>
            <a:endParaRPr lang="en-US" dirty="0"/>
          </a:p>
        </p:txBody>
      </p:sp>
    </p:spTree>
    <p:extLst>
      <p:ext uri="{BB962C8B-B14F-4D97-AF65-F5344CB8AC3E}">
        <p14:creationId xmlns:p14="http://schemas.microsoft.com/office/powerpoint/2010/main" val="30568102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41</a:t>
            </a:fld>
            <a:endParaRPr lang="en-US" dirty="0"/>
          </a:p>
        </p:txBody>
      </p:sp>
    </p:spTree>
    <p:extLst>
      <p:ext uri="{BB962C8B-B14F-4D97-AF65-F5344CB8AC3E}">
        <p14:creationId xmlns:p14="http://schemas.microsoft.com/office/powerpoint/2010/main" val="12883155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43</a:t>
            </a:fld>
            <a:endParaRPr lang="en-US" dirty="0"/>
          </a:p>
        </p:txBody>
      </p:sp>
    </p:spTree>
    <p:extLst>
      <p:ext uri="{BB962C8B-B14F-4D97-AF65-F5344CB8AC3E}">
        <p14:creationId xmlns:p14="http://schemas.microsoft.com/office/powerpoint/2010/main" val="13751941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5ABEBA1-951B-0F4A-95D0-9F1CC3ADD46B}" type="slidenum">
              <a:rPr lang="en-US" smtClean="0"/>
              <a:t>44</a:t>
            </a:fld>
            <a:endParaRPr lang="en-US" dirty="0"/>
          </a:p>
        </p:txBody>
      </p:sp>
    </p:spTree>
    <p:extLst>
      <p:ext uri="{BB962C8B-B14F-4D97-AF65-F5344CB8AC3E}">
        <p14:creationId xmlns:p14="http://schemas.microsoft.com/office/powerpoint/2010/main" val="18807844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45</a:t>
            </a:fld>
            <a:endParaRPr lang="en-US" dirty="0"/>
          </a:p>
        </p:txBody>
      </p:sp>
    </p:spTree>
    <p:extLst>
      <p:ext uri="{BB962C8B-B14F-4D97-AF65-F5344CB8AC3E}">
        <p14:creationId xmlns:p14="http://schemas.microsoft.com/office/powerpoint/2010/main" val="9187704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46</a:t>
            </a:fld>
            <a:endParaRPr lang="en-US" dirty="0"/>
          </a:p>
        </p:txBody>
      </p:sp>
    </p:spTree>
    <p:extLst>
      <p:ext uri="{BB962C8B-B14F-4D97-AF65-F5344CB8AC3E}">
        <p14:creationId xmlns:p14="http://schemas.microsoft.com/office/powerpoint/2010/main" val="2718837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5</a:t>
            </a:fld>
            <a:endParaRPr lang="en-US" dirty="0"/>
          </a:p>
        </p:txBody>
      </p:sp>
    </p:spTree>
    <p:extLst>
      <p:ext uri="{BB962C8B-B14F-4D97-AF65-F5344CB8AC3E}">
        <p14:creationId xmlns:p14="http://schemas.microsoft.com/office/powerpoint/2010/main" val="375077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6</a:t>
            </a:fld>
            <a:endParaRPr lang="en-US" dirty="0"/>
          </a:p>
        </p:txBody>
      </p:sp>
    </p:spTree>
    <p:extLst>
      <p:ext uri="{BB962C8B-B14F-4D97-AF65-F5344CB8AC3E}">
        <p14:creationId xmlns:p14="http://schemas.microsoft.com/office/powerpoint/2010/main" val="3200084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7</a:t>
            </a:fld>
            <a:endParaRPr lang="en-US" dirty="0"/>
          </a:p>
        </p:txBody>
      </p:sp>
    </p:spTree>
    <p:extLst>
      <p:ext uri="{BB962C8B-B14F-4D97-AF65-F5344CB8AC3E}">
        <p14:creationId xmlns:p14="http://schemas.microsoft.com/office/powerpoint/2010/main" val="1490695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8</a:t>
            </a:fld>
            <a:endParaRPr lang="en-US" dirty="0"/>
          </a:p>
        </p:txBody>
      </p:sp>
    </p:spTree>
    <p:extLst>
      <p:ext uri="{BB962C8B-B14F-4D97-AF65-F5344CB8AC3E}">
        <p14:creationId xmlns:p14="http://schemas.microsoft.com/office/powerpoint/2010/main" val="1343968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9</a:t>
            </a:fld>
            <a:endParaRPr lang="en-US" dirty="0"/>
          </a:p>
        </p:txBody>
      </p:sp>
    </p:spTree>
    <p:extLst>
      <p:ext uri="{BB962C8B-B14F-4D97-AF65-F5344CB8AC3E}">
        <p14:creationId xmlns:p14="http://schemas.microsoft.com/office/powerpoint/2010/main" val="754127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Subhead, Full Width Image">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FD23868-9EAA-1F40-94B7-14430EC84CE6}"/>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5" name="Title 4">
            <a:extLst>
              <a:ext uri="{FF2B5EF4-FFF2-40B4-BE49-F238E27FC236}">
                <a16:creationId xmlns:a16="http://schemas.microsoft.com/office/drawing/2014/main" id="{C050CE01-9624-9ABA-B519-84D327039670}"/>
              </a:ext>
            </a:extLst>
          </p:cNvPr>
          <p:cNvSpPr>
            <a:spLocks noGrp="1"/>
          </p:cNvSpPr>
          <p:nvPr>
            <p:ph type="title"/>
          </p:nvPr>
        </p:nvSpPr>
        <p:spPr>
          <a:xfrm>
            <a:off x="2139696" y="3625017"/>
            <a:ext cx="9500616" cy="800680"/>
          </a:xfrm>
          <a:prstGeom prst="rect">
            <a:avLst/>
          </a:prstGeom>
        </p:spPr>
        <p:txBody>
          <a:bodyPr anchor="ctr" anchorCtr="0"/>
          <a:lstStyle>
            <a:lvl1pPr>
              <a:defRPr b="1">
                <a:solidFill>
                  <a:srgbClr val="017DB4"/>
                </a:solidFill>
                <a:latin typeface="+mn-lt"/>
              </a:defRPr>
            </a:lvl1pPr>
          </a:lstStyle>
          <a:p>
            <a:r>
              <a:rPr lang="en-US" dirty="0"/>
              <a:t>Click to edit Master title style</a:t>
            </a:r>
          </a:p>
        </p:txBody>
      </p:sp>
      <p:sp>
        <p:nvSpPr>
          <p:cNvPr id="8" name="Text Placeholder 2">
            <a:extLst>
              <a:ext uri="{FF2B5EF4-FFF2-40B4-BE49-F238E27FC236}">
                <a16:creationId xmlns:a16="http://schemas.microsoft.com/office/drawing/2014/main" id="{20DADA2D-BB08-86BF-F372-70E73FD5314D}"/>
              </a:ext>
            </a:extLst>
          </p:cNvPr>
          <p:cNvSpPr>
            <a:spLocks noGrp="1"/>
          </p:cNvSpPr>
          <p:nvPr>
            <p:ph type="body" idx="15"/>
          </p:nvPr>
        </p:nvSpPr>
        <p:spPr>
          <a:xfrm>
            <a:off x="2139696" y="4563266"/>
            <a:ext cx="9144000" cy="621382"/>
          </a:xfrm>
          <a:prstGeom prst="rect">
            <a:avLst/>
          </a:prstGeom>
        </p:spPr>
        <p:txBody>
          <a:bodyPr anchor="t"/>
          <a:lstStyle>
            <a:lvl1pPr marL="0" indent="0">
              <a:buNone/>
              <a:defRPr sz="36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Picture Placeholder 3">
            <a:extLst>
              <a:ext uri="{FF2B5EF4-FFF2-40B4-BE49-F238E27FC236}">
                <a16:creationId xmlns:a16="http://schemas.microsoft.com/office/drawing/2014/main" id="{7F7139D6-B18D-E36D-DDD4-107506171A10}"/>
              </a:ext>
            </a:extLst>
          </p:cNvPr>
          <p:cNvSpPr>
            <a:spLocks noGrp="1"/>
          </p:cNvSpPr>
          <p:nvPr>
            <p:ph type="pic" sz="quarter" idx="10"/>
          </p:nvPr>
        </p:nvSpPr>
        <p:spPr>
          <a:xfrm>
            <a:off x="7908" y="0"/>
            <a:ext cx="12184091" cy="2926080"/>
          </a:xfrm>
          <a:prstGeom prst="rect">
            <a:avLst/>
          </a:prstGeom>
        </p:spPr>
        <p:txBody>
          <a:bodyPr/>
          <a:lstStyle/>
          <a:p>
            <a:endParaRPr lang="en-US" dirty="0"/>
          </a:p>
        </p:txBody>
      </p:sp>
    </p:spTree>
    <p:extLst>
      <p:ext uri="{BB962C8B-B14F-4D97-AF65-F5344CB8AC3E}">
        <p14:creationId xmlns:p14="http://schemas.microsoft.com/office/powerpoint/2010/main" val="18557429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head, Picture,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9FCB8C-B3AE-FB12-E15F-26E1FF806078}"/>
              </a:ext>
              <a:ext uri="{C183D7F6-B498-43B3-948B-1728B52AA6E4}">
                <adec:decorative xmlns:adec="http://schemas.microsoft.com/office/drawing/2017/decorative" val="1"/>
              </a:ext>
            </a:extLst>
          </p:cNvPr>
          <p:cNvSpPr/>
          <p:nvPr userDrawn="1"/>
        </p:nvSpPr>
        <p:spPr>
          <a:xfrm>
            <a:off x="0" y="2673458"/>
            <a:ext cx="3750590" cy="4184542"/>
          </a:xfrm>
          <a:prstGeom prst="rect">
            <a:avLst/>
          </a:prstGeom>
          <a:solidFill>
            <a:srgbClr val="0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7" name="Slide Number Placeholder 5">
            <a:extLst>
              <a:ext uri="{FF2B5EF4-FFF2-40B4-BE49-F238E27FC236}">
                <a16:creationId xmlns:a16="http://schemas.microsoft.com/office/drawing/2014/main" id="{0DA871A8-CDB7-FA47-8281-E16302FD8B72}"/>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6" name="Picture Placeholder 2">
            <a:extLst>
              <a:ext uri="{FF2B5EF4-FFF2-40B4-BE49-F238E27FC236}">
                <a16:creationId xmlns:a16="http://schemas.microsoft.com/office/drawing/2014/main" id="{86BBFB6E-EA6C-5CE1-7495-E893768C01B8}"/>
              </a:ext>
            </a:extLst>
          </p:cNvPr>
          <p:cNvSpPr>
            <a:spLocks noGrp="1"/>
          </p:cNvSpPr>
          <p:nvPr>
            <p:ph type="pic" idx="18"/>
          </p:nvPr>
        </p:nvSpPr>
        <p:spPr>
          <a:xfrm>
            <a:off x="307394" y="1783879"/>
            <a:ext cx="3135801" cy="4184542"/>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5" name="Title 1">
            <a:extLst>
              <a:ext uri="{FF2B5EF4-FFF2-40B4-BE49-F238E27FC236}">
                <a16:creationId xmlns:a16="http://schemas.microsoft.com/office/drawing/2014/main" id="{74E52E51-9882-7933-0B7C-2BC7551771BD}"/>
              </a:ext>
            </a:extLst>
          </p:cNvPr>
          <p:cNvSpPr>
            <a:spLocks noGrp="1"/>
          </p:cNvSpPr>
          <p:nvPr>
            <p:ph type="title"/>
          </p:nvPr>
        </p:nvSpPr>
        <p:spPr>
          <a:xfrm>
            <a:off x="547584" y="270109"/>
            <a:ext cx="9538525" cy="723011"/>
          </a:xfrm>
          <a:prstGeom prst="rect">
            <a:avLst/>
          </a:prstGeom>
        </p:spPr>
        <p:txBody>
          <a:bodyPr/>
          <a:lstStyle>
            <a:lvl1pPr>
              <a:defRPr>
                <a:solidFill>
                  <a:srgbClr val="017DB4"/>
                </a:solidFill>
              </a:defRPr>
            </a:lvl1pPr>
          </a:lstStyle>
          <a:p>
            <a:r>
              <a:rPr lang="en-US" dirty="0"/>
              <a:t>Click to edit Master title style</a:t>
            </a:r>
          </a:p>
        </p:txBody>
      </p:sp>
      <p:sp>
        <p:nvSpPr>
          <p:cNvPr id="8" name="Content Placeholder 3">
            <a:extLst>
              <a:ext uri="{FF2B5EF4-FFF2-40B4-BE49-F238E27FC236}">
                <a16:creationId xmlns:a16="http://schemas.microsoft.com/office/drawing/2014/main" id="{24751A4D-B120-2A8D-91AB-E561FED70654}"/>
              </a:ext>
            </a:extLst>
          </p:cNvPr>
          <p:cNvSpPr>
            <a:spLocks noGrp="1"/>
          </p:cNvSpPr>
          <p:nvPr>
            <p:ph sz="half" idx="2"/>
          </p:nvPr>
        </p:nvSpPr>
        <p:spPr>
          <a:xfrm>
            <a:off x="4256004" y="1280160"/>
            <a:ext cx="7416839" cy="4424901"/>
          </a:xfrm>
          <a:prstGeom prst="rect">
            <a:avLst/>
          </a:prstGeom>
        </p:spPr>
        <p:txBody>
          <a:bodyPr/>
          <a:lstStyle>
            <a:lvl1pPr>
              <a:buClr>
                <a:srgbClr val="F8911B"/>
              </a:buClr>
              <a:defRPr sz="3600">
                <a:solidFill>
                  <a:schemeClr val="tx1"/>
                </a:solidFill>
                <a:latin typeface="+mn-lt"/>
              </a:defRPr>
            </a:lvl1pPr>
            <a:lvl2pPr>
              <a:buClr>
                <a:srgbClr val="F8911B"/>
              </a:buClr>
              <a:defRPr sz="3200">
                <a:solidFill>
                  <a:schemeClr val="tx1"/>
                </a:solidFill>
                <a:latin typeface="+mn-lt"/>
              </a:defRPr>
            </a:lvl2pPr>
            <a:lvl3pPr>
              <a:defRPr>
                <a:latin typeface="Trebuchet MS" panose="020B070302020209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665436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head, Content, Column Picutr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DA871A8-CDB7-FA47-8281-E16302FD8B72}"/>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10" name="Picture Placeholder 2">
            <a:extLst>
              <a:ext uri="{FF2B5EF4-FFF2-40B4-BE49-F238E27FC236}">
                <a16:creationId xmlns:a16="http://schemas.microsoft.com/office/drawing/2014/main" id="{C38516C5-927B-5142-8C33-5461BC32AC27}"/>
              </a:ext>
            </a:extLst>
          </p:cNvPr>
          <p:cNvSpPr>
            <a:spLocks noGrp="1"/>
          </p:cNvSpPr>
          <p:nvPr>
            <p:ph type="pic" idx="17"/>
          </p:nvPr>
        </p:nvSpPr>
        <p:spPr>
          <a:xfrm>
            <a:off x="8183418" y="0"/>
            <a:ext cx="4024158" cy="5972783"/>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6" name="Title 1">
            <a:extLst>
              <a:ext uri="{FF2B5EF4-FFF2-40B4-BE49-F238E27FC236}">
                <a16:creationId xmlns:a16="http://schemas.microsoft.com/office/drawing/2014/main" id="{996296E4-8554-9DD1-67FF-F9156E81112A}"/>
              </a:ext>
            </a:extLst>
          </p:cNvPr>
          <p:cNvSpPr>
            <a:spLocks noGrp="1"/>
          </p:cNvSpPr>
          <p:nvPr>
            <p:ph type="title"/>
          </p:nvPr>
        </p:nvSpPr>
        <p:spPr>
          <a:xfrm>
            <a:off x="547582" y="234197"/>
            <a:ext cx="7635835" cy="723011"/>
          </a:xfrm>
          <a:prstGeom prst="rect">
            <a:avLst/>
          </a:prstGeom>
        </p:spPr>
        <p:txBody>
          <a:bodyPr/>
          <a:lstStyle>
            <a:lvl1pPr>
              <a:defRPr>
                <a:solidFill>
                  <a:srgbClr val="017DB4"/>
                </a:solidFill>
              </a:defRPr>
            </a:lvl1pPr>
          </a:lstStyle>
          <a:p>
            <a:r>
              <a:rPr lang="en-US" dirty="0"/>
              <a:t>Click to edit Master title style</a:t>
            </a:r>
          </a:p>
        </p:txBody>
      </p:sp>
      <p:sp>
        <p:nvSpPr>
          <p:cNvPr id="8" name="Content Placeholder 3">
            <a:extLst>
              <a:ext uri="{FF2B5EF4-FFF2-40B4-BE49-F238E27FC236}">
                <a16:creationId xmlns:a16="http://schemas.microsoft.com/office/drawing/2014/main" id="{9248637C-2E8E-6AD1-F5EF-0B8BF1C69DC1}"/>
              </a:ext>
            </a:extLst>
          </p:cNvPr>
          <p:cNvSpPr>
            <a:spLocks noGrp="1"/>
          </p:cNvSpPr>
          <p:nvPr>
            <p:ph sz="half" idx="2"/>
          </p:nvPr>
        </p:nvSpPr>
        <p:spPr>
          <a:xfrm>
            <a:off x="547583" y="1375495"/>
            <a:ext cx="7635835" cy="4980855"/>
          </a:xfrm>
          <a:prstGeom prst="rect">
            <a:avLst/>
          </a:prstGeom>
        </p:spPr>
        <p:txBody>
          <a:bodyPr/>
          <a:lstStyle>
            <a:lvl1pPr>
              <a:buClr>
                <a:srgbClr val="F8911B"/>
              </a:buClr>
              <a:defRPr sz="3600">
                <a:solidFill>
                  <a:schemeClr val="tx1"/>
                </a:solidFill>
                <a:latin typeface="+mn-lt"/>
              </a:defRPr>
            </a:lvl1pPr>
            <a:lvl2pPr>
              <a:buClr>
                <a:srgbClr val="F8911B"/>
              </a:buClr>
              <a:defRPr sz="3200">
                <a:solidFill>
                  <a:schemeClr val="tx1"/>
                </a:solidFill>
                <a:latin typeface="+mn-lt"/>
              </a:defRPr>
            </a:lvl2pPr>
            <a:lvl3pPr>
              <a:defRPr>
                <a:latin typeface="Trebuchet MS" panose="020B070302020209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622487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Large Imag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A3CDAD6A-1654-3246-83A7-878675A35BF5}"/>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10" name="Rectangle 9">
            <a:extLst>
              <a:ext uri="{FF2B5EF4-FFF2-40B4-BE49-F238E27FC236}">
                <a16:creationId xmlns:a16="http://schemas.microsoft.com/office/drawing/2014/main" id="{146A89BF-7CAD-E749-A249-A8820CF5CA56}"/>
              </a:ext>
            </a:extLst>
          </p:cNvPr>
          <p:cNvSpPr/>
          <p:nvPr userDrawn="1"/>
        </p:nvSpPr>
        <p:spPr>
          <a:xfrm>
            <a:off x="0" y="1378891"/>
            <a:ext cx="9992299" cy="2644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2">
            <a:extLst>
              <a:ext uri="{FF2B5EF4-FFF2-40B4-BE49-F238E27FC236}">
                <a16:creationId xmlns:a16="http://schemas.microsoft.com/office/drawing/2014/main" id="{F553387A-DC65-F34E-BAA5-3CC586A28290}"/>
              </a:ext>
            </a:extLst>
          </p:cNvPr>
          <p:cNvSpPr>
            <a:spLocks noGrp="1"/>
          </p:cNvSpPr>
          <p:nvPr>
            <p:ph type="pic" idx="17"/>
          </p:nvPr>
        </p:nvSpPr>
        <p:spPr>
          <a:xfrm>
            <a:off x="547585" y="1378891"/>
            <a:ext cx="9143999" cy="4422299"/>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2" name="Title 1">
            <a:extLst>
              <a:ext uri="{FF2B5EF4-FFF2-40B4-BE49-F238E27FC236}">
                <a16:creationId xmlns:a16="http://schemas.microsoft.com/office/drawing/2014/main" id="{16D9F91E-B22C-72F2-B991-2BB327C43806}"/>
              </a:ext>
            </a:extLst>
          </p:cNvPr>
          <p:cNvSpPr>
            <a:spLocks noGrp="1"/>
          </p:cNvSpPr>
          <p:nvPr>
            <p:ph type="title"/>
          </p:nvPr>
        </p:nvSpPr>
        <p:spPr>
          <a:xfrm>
            <a:off x="547585" y="365125"/>
            <a:ext cx="9143999" cy="723011"/>
          </a:xfrm>
          <a:prstGeom prst="rect">
            <a:avLst/>
          </a:prstGeom>
        </p:spPr>
        <p:txBody>
          <a:bodyPr/>
          <a:lstStyle>
            <a:lvl1pPr>
              <a:defRPr>
                <a:solidFill>
                  <a:srgbClr val="017DB4"/>
                </a:solidFill>
              </a:defRPr>
            </a:lvl1pPr>
          </a:lstStyle>
          <a:p>
            <a:r>
              <a:rPr lang="en-US" dirty="0"/>
              <a:t>Click to edit Master title style</a:t>
            </a:r>
          </a:p>
        </p:txBody>
      </p:sp>
    </p:spTree>
    <p:extLst>
      <p:ext uri="{BB962C8B-B14F-4D97-AF65-F5344CB8AC3E}">
        <p14:creationId xmlns:p14="http://schemas.microsoft.com/office/powerpoint/2010/main" val="516619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S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979FB-E96D-68F6-A87E-DCAD4EDF32F7}"/>
              </a:ext>
            </a:extLst>
          </p:cNvPr>
          <p:cNvSpPr>
            <a:spLocks noGrp="1"/>
          </p:cNvSpPr>
          <p:nvPr>
            <p:ph type="title"/>
          </p:nvPr>
        </p:nvSpPr>
        <p:spPr>
          <a:xfrm>
            <a:off x="481084" y="4945438"/>
            <a:ext cx="10515600" cy="906722"/>
          </a:xfrm>
          <a:prstGeom prst="rect">
            <a:avLst/>
          </a:prstGeom>
        </p:spPr>
        <p:txBody>
          <a:bodyPr/>
          <a:lstStyle>
            <a:lvl1pPr>
              <a:defRPr>
                <a:solidFill>
                  <a:srgbClr val="017DB4"/>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2689C146-4176-EED3-6D58-289E92DD3F55}"/>
              </a:ext>
            </a:extLst>
          </p:cNvPr>
          <p:cNvSpPr>
            <a:spLocks noGrp="1"/>
          </p:cNvSpPr>
          <p:nvPr>
            <p:ph type="pic" idx="17"/>
          </p:nvPr>
        </p:nvSpPr>
        <p:spPr>
          <a:xfrm>
            <a:off x="481084" y="364738"/>
            <a:ext cx="9143999" cy="4422299"/>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3234374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8141C5F-6843-2DBF-BA08-09AF682AE7A6}"/>
              </a:ext>
            </a:extLst>
          </p:cNvPr>
          <p:cNvSpPr>
            <a:spLocks noGrp="1"/>
          </p:cNvSpPr>
          <p:nvPr>
            <p:ph type="title"/>
          </p:nvPr>
        </p:nvSpPr>
        <p:spPr>
          <a:xfrm>
            <a:off x="547585" y="365125"/>
            <a:ext cx="9142060" cy="723011"/>
          </a:xfrm>
          <a:prstGeom prst="rect">
            <a:avLst/>
          </a:prstGeom>
        </p:spPr>
        <p:txBody>
          <a:bodyPr/>
          <a:lstStyle>
            <a:lvl1pPr>
              <a:defRPr>
                <a:solidFill>
                  <a:srgbClr val="017DB4"/>
                </a:solidFill>
              </a:defRPr>
            </a:lvl1pPr>
          </a:lstStyle>
          <a:p>
            <a:r>
              <a:rPr lang="en-US" dirty="0"/>
              <a:t>Click to edit Master title style</a:t>
            </a:r>
          </a:p>
        </p:txBody>
      </p:sp>
      <p:sp>
        <p:nvSpPr>
          <p:cNvPr id="14" name="Text Placeholder 2">
            <a:extLst>
              <a:ext uri="{FF2B5EF4-FFF2-40B4-BE49-F238E27FC236}">
                <a16:creationId xmlns:a16="http://schemas.microsoft.com/office/drawing/2014/main" id="{087B9459-7DD5-694F-BAED-2EC80632115F}"/>
              </a:ext>
            </a:extLst>
          </p:cNvPr>
          <p:cNvSpPr>
            <a:spLocks noGrp="1"/>
          </p:cNvSpPr>
          <p:nvPr>
            <p:ph type="body" idx="16" hasCustomPrompt="1"/>
          </p:nvPr>
        </p:nvSpPr>
        <p:spPr>
          <a:xfrm>
            <a:off x="1445117" y="1328868"/>
            <a:ext cx="4281473" cy="584558"/>
          </a:xfrm>
          <a:prstGeom prst="rect">
            <a:avLst/>
          </a:prstGeom>
        </p:spPr>
        <p:txBody>
          <a:bodyPr anchor="t"/>
          <a:lstStyle>
            <a:lvl1pPr marL="0" indent="0">
              <a:buNone/>
              <a:defRPr sz="4000" b="1">
                <a:solidFill>
                  <a:srgbClr val="017DB4"/>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Master text styles</a:t>
            </a:r>
          </a:p>
        </p:txBody>
      </p:sp>
      <p:sp>
        <p:nvSpPr>
          <p:cNvPr id="12" name="Content Placeholder 2">
            <a:extLst>
              <a:ext uri="{FF2B5EF4-FFF2-40B4-BE49-F238E27FC236}">
                <a16:creationId xmlns:a16="http://schemas.microsoft.com/office/drawing/2014/main" id="{3B1DC953-B3F2-2249-AD5E-3454E4DB5D0A}"/>
              </a:ext>
            </a:extLst>
          </p:cNvPr>
          <p:cNvSpPr>
            <a:spLocks noGrp="1"/>
          </p:cNvSpPr>
          <p:nvPr>
            <p:ph sz="half" idx="13" hasCustomPrompt="1"/>
          </p:nvPr>
        </p:nvSpPr>
        <p:spPr>
          <a:xfrm>
            <a:off x="1445117" y="2092409"/>
            <a:ext cx="4266370" cy="4400466"/>
          </a:xfrm>
          <a:prstGeom prst="rect">
            <a:avLst/>
          </a:prstGeom>
        </p:spPr>
        <p:txBody>
          <a:bodyPr>
            <a:normAutofit/>
          </a:bodyPr>
          <a:lstStyle>
            <a:lvl1pPr>
              <a:buClr>
                <a:srgbClr val="F8911B"/>
              </a:buClr>
              <a:defRPr sz="3600">
                <a:solidFill>
                  <a:schemeClr val="tx1">
                    <a:lumMod val="75000"/>
                    <a:lumOff val="25000"/>
                  </a:schemeClr>
                </a:solidFill>
                <a:latin typeface="Trebuchet MS" panose="020B0603020202020204" pitchFamily="34" charset="0"/>
              </a:defRPr>
            </a:lvl1pPr>
            <a:lvl2pPr>
              <a:buClr>
                <a:srgbClr val="F8911B"/>
              </a:buClr>
              <a:defRPr sz="3200">
                <a:solidFill>
                  <a:schemeClr val="tx1">
                    <a:lumMod val="75000"/>
                    <a:lumOff val="25000"/>
                  </a:schemeClr>
                </a:solidFill>
                <a:latin typeface="Trebuchet MS" panose="020B0603020202020204" pitchFamily="34" charset="0"/>
              </a:defRPr>
            </a:lvl2pPr>
            <a:lvl3pPr>
              <a:buClr>
                <a:srgbClr val="F8911B"/>
              </a:buClr>
              <a:defRPr sz="2800">
                <a:solidFill>
                  <a:schemeClr val="tx1">
                    <a:lumMod val="75000"/>
                    <a:lumOff val="25000"/>
                  </a:schemeClr>
                </a:solidFill>
                <a:latin typeface="Trebuchet MS" panose="020B0603020202020204" pitchFamily="34" charset="0"/>
              </a:defRPr>
            </a:lvl3pPr>
            <a:lvl4pPr>
              <a:buClr>
                <a:srgbClr val="F8911B"/>
              </a:buClr>
              <a:defRPr sz="1400">
                <a:solidFill>
                  <a:schemeClr val="tx1">
                    <a:lumMod val="75000"/>
                    <a:lumOff val="25000"/>
                  </a:schemeClr>
                </a:solidFill>
                <a:latin typeface="Trebuchet MS" panose="020B0603020202020204" pitchFamily="34" charset="0"/>
              </a:defRPr>
            </a:lvl4pPr>
            <a:lvl5pPr>
              <a:buClr>
                <a:srgbClr val="F8911B"/>
              </a:buClr>
              <a:defRPr sz="1400">
                <a:solidFill>
                  <a:schemeClr val="tx1">
                    <a:lumMod val="75000"/>
                    <a:lumOff val="25000"/>
                  </a:schemeClr>
                </a:solidFill>
                <a:latin typeface="Trebuchet MS" panose="020B0603020202020204" pitchFamily="34" charset="0"/>
              </a:defRPr>
            </a:lvl5pPr>
            <a:lvl6pPr>
              <a:defRPr sz="1800"/>
            </a:lvl6pPr>
            <a:lvl7pPr>
              <a:defRPr sz="1800"/>
            </a:lvl7pPr>
            <a:lvl8pPr>
              <a:defRPr sz="1800"/>
            </a:lvl8pPr>
            <a:lvl9pPr>
              <a:defRPr sz="1800"/>
            </a:lvl9pPr>
          </a:lstStyle>
          <a:p>
            <a:pPr lvl="0"/>
            <a:r>
              <a:rPr lang="en-US" dirty="0"/>
              <a:t>Bullet one</a:t>
            </a:r>
          </a:p>
          <a:p>
            <a:pPr lvl="1"/>
            <a:r>
              <a:rPr lang="en-US" dirty="0"/>
              <a:t>Second level</a:t>
            </a:r>
          </a:p>
          <a:p>
            <a:pPr lvl="2"/>
            <a:r>
              <a:rPr lang="en-US" dirty="0"/>
              <a:t>Third level</a:t>
            </a:r>
          </a:p>
        </p:txBody>
      </p:sp>
      <p:sp>
        <p:nvSpPr>
          <p:cNvPr id="16" name="Text Placeholder 2">
            <a:extLst>
              <a:ext uri="{FF2B5EF4-FFF2-40B4-BE49-F238E27FC236}">
                <a16:creationId xmlns:a16="http://schemas.microsoft.com/office/drawing/2014/main" id="{2F45C183-F939-3749-8CBA-E98362CF528A}"/>
              </a:ext>
            </a:extLst>
          </p:cNvPr>
          <p:cNvSpPr>
            <a:spLocks noGrp="1"/>
          </p:cNvSpPr>
          <p:nvPr>
            <p:ph type="body" idx="18" hasCustomPrompt="1"/>
          </p:nvPr>
        </p:nvSpPr>
        <p:spPr>
          <a:xfrm>
            <a:off x="6465411" y="1328868"/>
            <a:ext cx="4281473" cy="584558"/>
          </a:xfrm>
          <a:prstGeom prst="rect">
            <a:avLst/>
          </a:prstGeom>
        </p:spPr>
        <p:txBody>
          <a:bodyPr anchor="t"/>
          <a:lstStyle>
            <a:lvl1pPr marL="0" indent="0">
              <a:buNone/>
              <a:defRPr sz="4000" b="1">
                <a:solidFill>
                  <a:srgbClr val="017DB4"/>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Master text styles</a:t>
            </a:r>
          </a:p>
        </p:txBody>
      </p:sp>
      <p:sp>
        <p:nvSpPr>
          <p:cNvPr id="15" name="Content Placeholder 2">
            <a:extLst>
              <a:ext uri="{FF2B5EF4-FFF2-40B4-BE49-F238E27FC236}">
                <a16:creationId xmlns:a16="http://schemas.microsoft.com/office/drawing/2014/main" id="{717ED727-781B-C74C-B03C-1A717152C591}"/>
              </a:ext>
            </a:extLst>
          </p:cNvPr>
          <p:cNvSpPr>
            <a:spLocks noGrp="1"/>
          </p:cNvSpPr>
          <p:nvPr>
            <p:ph sz="half" idx="17" hasCustomPrompt="1"/>
          </p:nvPr>
        </p:nvSpPr>
        <p:spPr>
          <a:xfrm>
            <a:off x="6480514" y="2154158"/>
            <a:ext cx="4266370" cy="4345144"/>
          </a:xfrm>
          <a:prstGeom prst="rect">
            <a:avLst/>
          </a:prstGeom>
        </p:spPr>
        <p:txBody>
          <a:bodyPr>
            <a:normAutofit/>
          </a:bodyPr>
          <a:lstStyle>
            <a:lvl1pPr>
              <a:buClr>
                <a:srgbClr val="F8911B"/>
              </a:buClr>
              <a:defRPr sz="3600">
                <a:solidFill>
                  <a:schemeClr val="tx1">
                    <a:lumMod val="75000"/>
                    <a:lumOff val="25000"/>
                  </a:schemeClr>
                </a:solidFill>
                <a:latin typeface="Trebuchet MS" panose="020B0603020202020204" pitchFamily="34" charset="0"/>
              </a:defRPr>
            </a:lvl1pPr>
            <a:lvl2pPr>
              <a:buClr>
                <a:srgbClr val="F8911B"/>
              </a:buClr>
              <a:defRPr sz="3200">
                <a:solidFill>
                  <a:schemeClr val="tx1">
                    <a:lumMod val="75000"/>
                    <a:lumOff val="25000"/>
                  </a:schemeClr>
                </a:solidFill>
                <a:latin typeface="Trebuchet MS" panose="020B0603020202020204" pitchFamily="34" charset="0"/>
              </a:defRPr>
            </a:lvl2pPr>
            <a:lvl3pPr>
              <a:buClr>
                <a:srgbClr val="F8911B"/>
              </a:buClr>
              <a:defRPr sz="2800">
                <a:solidFill>
                  <a:schemeClr val="tx1">
                    <a:lumMod val="75000"/>
                    <a:lumOff val="25000"/>
                  </a:schemeClr>
                </a:solidFill>
                <a:latin typeface="Trebuchet MS" panose="020B0603020202020204" pitchFamily="34" charset="0"/>
              </a:defRPr>
            </a:lvl3pPr>
            <a:lvl4pPr>
              <a:buClr>
                <a:srgbClr val="F8911B"/>
              </a:buClr>
              <a:defRPr sz="1400">
                <a:solidFill>
                  <a:schemeClr val="tx1">
                    <a:lumMod val="75000"/>
                    <a:lumOff val="25000"/>
                  </a:schemeClr>
                </a:solidFill>
                <a:latin typeface="Trebuchet MS" panose="020B0603020202020204" pitchFamily="34" charset="0"/>
              </a:defRPr>
            </a:lvl4pPr>
            <a:lvl5pPr>
              <a:buClr>
                <a:srgbClr val="F8911B"/>
              </a:buClr>
              <a:defRPr sz="1400">
                <a:solidFill>
                  <a:schemeClr val="tx1">
                    <a:lumMod val="75000"/>
                    <a:lumOff val="25000"/>
                  </a:schemeClr>
                </a:solidFill>
                <a:latin typeface="Trebuchet MS" panose="020B0603020202020204" pitchFamily="34" charset="0"/>
              </a:defRPr>
            </a:lvl5pPr>
            <a:lvl6pPr>
              <a:defRPr sz="1800"/>
            </a:lvl6pPr>
            <a:lvl7pPr>
              <a:defRPr sz="1800"/>
            </a:lvl7pPr>
            <a:lvl8pPr>
              <a:defRPr sz="1800"/>
            </a:lvl8pPr>
            <a:lvl9pPr>
              <a:defRPr sz="1800"/>
            </a:lvl9pPr>
          </a:lstStyle>
          <a:p>
            <a:pPr lvl="0"/>
            <a:r>
              <a:rPr lang="en-US" dirty="0"/>
              <a:t>Bullet one</a:t>
            </a:r>
          </a:p>
          <a:p>
            <a:pPr lvl="1"/>
            <a:r>
              <a:rPr lang="en-US" dirty="0"/>
              <a:t>Second level</a:t>
            </a:r>
          </a:p>
          <a:p>
            <a:pPr lvl="2"/>
            <a:r>
              <a:rPr lang="en-US" dirty="0"/>
              <a:t>Third level</a:t>
            </a:r>
          </a:p>
        </p:txBody>
      </p:sp>
      <p:sp>
        <p:nvSpPr>
          <p:cNvPr id="11" name="Slide Number Placeholder 5">
            <a:extLst>
              <a:ext uri="{FF2B5EF4-FFF2-40B4-BE49-F238E27FC236}">
                <a16:creationId xmlns:a16="http://schemas.microsoft.com/office/drawing/2014/main" id="{71C472D9-9C3B-B046-894F-84EB5A708778}"/>
              </a:ext>
              <a:ext uri="{C183D7F6-B498-43B3-948B-1728B52AA6E4}">
                <adec:decorative xmlns:adec="http://schemas.microsoft.com/office/drawing/2017/decorative" val="1"/>
              </a:ext>
            </a:extLst>
          </p:cNvPr>
          <p:cNvSpPr txBox="1">
            <a:spLocks/>
          </p:cNvSpPr>
          <p:nvPr userDrawn="1"/>
        </p:nvSpPr>
        <p:spPr>
          <a:xfrm>
            <a:off x="8096596" y="5724583"/>
            <a:ext cx="3833674" cy="942224"/>
          </a:xfrm>
          <a:prstGeom prst="rect">
            <a:avLst/>
          </a:prstGeom>
          <a:solidFill>
            <a:schemeClr val="bg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Tree>
    <p:extLst>
      <p:ext uri="{BB962C8B-B14F-4D97-AF65-F5344CB8AC3E}">
        <p14:creationId xmlns:p14="http://schemas.microsoft.com/office/powerpoint/2010/main" val="167340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42CC0-3E64-84E0-A8A2-4395085550D0}"/>
              </a:ext>
            </a:extLst>
          </p:cNvPr>
          <p:cNvSpPr>
            <a:spLocks noGrp="1"/>
          </p:cNvSpPr>
          <p:nvPr>
            <p:ph type="title"/>
          </p:nvPr>
        </p:nvSpPr>
        <p:spPr>
          <a:xfrm>
            <a:off x="622300" y="-1692275"/>
            <a:ext cx="10515600" cy="1325563"/>
          </a:xfrm>
          <a:prstGeom prst="rect">
            <a:avLst/>
          </a:prstGeom>
        </p:spPr>
        <p:txBody>
          <a:bodyPr/>
          <a:lstStyle/>
          <a:p>
            <a:r>
              <a:rPr lang="en-US"/>
              <a:t>Click to edit Master title style</a:t>
            </a:r>
          </a:p>
        </p:txBody>
      </p:sp>
      <p:sp>
        <p:nvSpPr>
          <p:cNvPr id="3" name="Picture Placeholder 7">
            <a:extLst>
              <a:ext uri="{FF2B5EF4-FFF2-40B4-BE49-F238E27FC236}">
                <a16:creationId xmlns:a16="http://schemas.microsoft.com/office/drawing/2014/main" id="{A8EDBFB4-456D-B779-C7E2-03B4C5006511}"/>
              </a:ext>
            </a:extLst>
          </p:cNvPr>
          <p:cNvSpPr>
            <a:spLocks noGrp="1"/>
          </p:cNvSpPr>
          <p:nvPr>
            <p:ph type="pic" sz="quarter" idx="10"/>
          </p:nvPr>
        </p:nvSpPr>
        <p:spPr>
          <a:xfrm>
            <a:off x="0" y="0"/>
            <a:ext cx="12192000" cy="6858000"/>
          </a:xfrm>
          <a:prstGeom prst="rect">
            <a:avLst/>
          </a:prstGeom>
        </p:spPr>
        <p:txBody>
          <a:bodyPr/>
          <a:lstStyle/>
          <a:p>
            <a:endParaRPr lang="en-US" dirty="0"/>
          </a:p>
        </p:txBody>
      </p:sp>
    </p:spTree>
    <p:extLst>
      <p:ext uri="{BB962C8B-B14F-4D97-AF65-F5344CB8AC3E}">
        <p14:creationId xmlns:p14="http://schemas.microsoft.com/office/powerpoint/2010/main" val="2192971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Full Width Image">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FD23868-9EAA-1F40-94B7-14430EC84CE6}"/>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4" name="Title 4">
            <a:extLst>
              <a:ext uri="{FF2B5EF4-FFF2-40B4-BE49-F238E27FC236}">
                <a16:creationId xmlns:a16="http://schemas.microsoft.com/office/drawing/2014/main" id="{5210E393-07D0-AD9B-4693-5C58245AA515}"/>
              </a:ext>
            </a:extLst>
          </p:cNvPr>
          <p:cNvSpPr>
            <a:spLocks noGrp="1"/>
          </p:cNvSpPr>
          <p:nvPr>
            <p:ph type="title"/>
          </p:nvPr>
        </p:nvSpPr>
        <p:spPr>
          <a:xfrm>
            <a:off x="2139696" y="3831336"/>
            <a:ext cx="9500616" cy="1472183"/>
          </a:xfrm>
          <a:prstGeom prst="rect">
            <a:avLst/>
          </a:prstGeom>
        </p:spPr>
        <p:txBody>
          <a:bodyPr anchor="ctr" anchorCtr="0"/>
          <a:lstStyle>
            <a:lvl1pPr>
              <a:defRPr b="1">
                <a:solidFill>
                  <a:srgbClr val="017DB4"/>
                </a:solidFill>
                <a:latin typeface="+mn-lt"/>
              </a:defRPr>
            </a:lvl1pPr>
          </a:lstStyle>
          <a:p>
            <a:r>
              <a:rPr lang="en-US" dirty="0"/>
              <a:t>Click to edit Master title style</a:t>
            </a:r>
          </a:p>
        </p:txBody>
      </p:sp>
      <p:sp>
        <p:nvSpPr>
          <p:cNvPr id="2" name="Picture Placeholder 3">
            <a:extLst>
              <a:ext uri="{FF2B5EF4-FFF2-40B4-BE49-F238E27FC236}">
                <a16:creationId xmlns:a16="http://schemas.microsoft.com/office/drawing/2014/main" id="{7E4D7546-BD7C-D58C-859B-FC18E2ECE82B}"/>
              </a:ext>
            </a:extLst>
          </p:cNvPr>
          <p:cNvSpPr>
            <a:spLocks noGrp="1"/>
          </p:cNvSpPr>
          <p:nvPr>
            <p:ph type="pic" sz="quarter" idx="10"/>
          </p:nvPr>
        </p:nvSpPr>
        <p:spPr>
          <a:xfrm>
            <a:off x="7908" y="0"/>
            <a:ext cx="12184091" cy="2926080"/>
          </a:xfrm>
          <a:prstGeom prst="rect">
            <a:avLst/>
          </a:prstGeom>
        </p:spPr>
        <p:txBody>
          <a:bodyPr/>
          <a:lstStyle/>
          <a:p>
            <a:endParaRPr lang="en-US" dirty="0"/>
          </a:p>
        </p:txBody>
      </p:sp>
    </p:spTree>
    <p:extLst>
      <p:ext uri="{BB962C8B-B14F-4D97-AF65-F5344CB8AC3E}">
        <p14:creationId xmlns:p14="http://schemas.microsoft.com/office/powerpoint/2010/main" val="1210814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Subhead, Three Images">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FD23868-9EAA-1F40-94B7-14430EC84CE6}"/>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4" name="Title 4">
            <a:extLst>
              <a:ext uri="{FF2B5EF4-FFF2-40B4-BE49-F238E27FC236}">
                <a16:creationId xmlns:a16="http://schemas.microsoft.com/office/drawing/2014/main" id="{FDC90C48-F3D4-526A-CADA-C68070E99E78}"/>
              </a:ext>
            </a:extLst>
          </p:cNvPr>
          <p:cNvSpPr>
            <a:spLocks noGrp="1"/>
          </p:cNvSpPr>
          <p:nvPr>
            <p:ph type="title"/>
          </p:nvPr>
        </p:nvSpPr>
        <p:spPr>
          <a:xfrm>
            <a:off x="2139696" y="3625017"/>
            <a:ext cx="9500616" cy="800680"/>
          </a:xfrm>
          <a:prstGeom prst="rect">
            <a:avLst/>
          </a:prstGeom>
        </p:spPr>
        <p:txBody>
          <a:bodyPr anchor="ctr" anchorCtr="0"/>
          <a:lstStyle>
            <a:lvl1pPr>
              <a:defRPr b="1">
                <a:solidFill>
                  <a:srgbClr val="017DB4"/>
                </a:solidFill>
                <a:latin typeface="+mn-lt"/>
              </a:defRPr>
            </a:lvl1pPr>
          </a:lstStyle>
          <a:p>
            <a:r>
              <a:rPr lang="en-US" dirty="0"/>
              <a:t>Click to edit Master title style</a:t>
            </a:r>
          </a:p>
        </p:txBody>
      </p:sp>
      <p:sp>
        <p:nvSpPr>
          <p:cNvPr id="9" name="Text Placeholder 2">
            <a:extLst>
              <a:ext uri="{FF2B5EF4-FFF2-40B4-BE49-F238E27FC236}">
                <a16:creationId xmlns:a16="http://schemas.microsoft.com/office/drawing/2014/main" id="{175BD5A5-A76A-06C6-8CF6-36B4B08E5BBD}"/>
              </a:ext>
            </a:extLst>
          </p:cNvPr>
          <p:cNvSpPr>
            <a:spLocks noGrp="1"/>
          </p:cNvSpPr>
          <p:nvPr>
            <p:ph type="body" idx="15"/>
          </p:nvPr>
        </p:nvSpPr>
        <p:spPr>
          <a:xfrm>
            <a:off x="2139696" y="4563266"/>
            <a:ext cx="9144000" cy="621382"/>
          </a:xfrm>
          <a:prstGeom prst="rect">
            <a:avLst/>
          </a:prstGeom>
        </p:spPr>
        <p:txBody>
          <a:bodyPr anchor="t"/>
          <a:lstStyle>
            <a:lvl1pPr marL="0" indent="0">
              <a:buNone/>
              <a:defRPr sz="36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Picture Placeholder 3">
            <a:extLst>
              <a:ext uri="{FF2B5EF4-FFF2-40B4-BE49-F238E27FC236}">
                <a16:creationId xmlns:a16="http://schemas.microsoft.com/office/drawing/2014/main" id="{A3B907B9-C9BB-34FC-DF6C-06198528CA86}"/>
              </a:ext>
            </a:extLst>
          </p:cNvPr>
          <p:cNvSpPr>
            <a:spLocks noGrp="1"/>
          </p:cNvSpPr>
          <p:nvPr>
            <p:ph type="pic" sz="quarter" idx="10"/>
          </p:nvPr>
        </p:nvSpPr>
        <p:spPr>
          <a:xfrm>
            <a:off x="7909" y="0"/>
            <a:ext cx="4023360" cy="2926080"/>
          </a:xfrm>
          <a:prstGeom prst="rect">
            <a:avLst/>
          </a:prstGeom>
        </p:spPr>
        <p:txBody>
          <a:bodyPr/>
          <a:lstStyle/>
          <a:p>
            <a:endParaRPr lang="en-US" dirty="0"/>
          </a:p>
        </p:txBody>
      </p:sp>
      <p:sp>
        <p:nvSpPr>
          <p:cNvPr id="3" name="Picture Placeholder 5">
            <a:extLst>
              <a:ext uri="{FF2B5EF4-FFF2-40B4-BE49-F238E27FC236}">
                <a16:creationId xmlns:a16="http://schemas.microsoft.com/office/drawing/2014/main" id="{2B7804B2-9FF8-CCC9-6DA7-9871FA9885DA}"/>
              </a:ext>
            </a:extLst>
          </p:cNvPr>
          <p:cNvSpPr>
            <a:spLocks noGrp="1"/>
          </p:cNvSpPr>
          <p:nvPr>
            <p:ph type="pic" sz="quarter" idx="11"/>
          </p:nvPr>
        </p:nvSpPr>
        <p:spPr>
          <a:xfrm>
            <a:off x="4084320" y="-699"/>
            <a:ext cx="4023360" cy="2926080"/>
          </a:xfrm>
          <a:prstGeom prst="rect">
            <a:avLst/>
          </a:prstGeom>
        </p:spPr>
        <p:txBody>
          <a:bodyPr/>
          <a:lstStyle/>
          <a:p>
            <a:endParaRPr lang="en-US" dirty="0"/>
          </a:p>
        </p:txBody>
      </p:sp>
      <p:sp>
        <p:nvSpPr>
          <p:cNvPr id="5" name="Picture Placeholder 7">
            <a:extLst>
              <a:ext uri="{FF2B5EF4-FFF2-40B4-BE49-F238E27FC236}">
                <a16:creationId xmlns:a16="http://schemas.microsoft.com/office/drawing/2014/main" id="{B24A2F4B-4C75-19AC-3B5E-23067198823A}"/>
              </a:ext>
            </a:extLst>
          </p:cNvPr>
          <p:cNvSpPr>
            <a:spLocks noGrp="1"/>
          </p:cNvSpPr>
          <p:nvPr>
            <p:ph type="pic" sz="quarter" idx="12"/>
          </p:nvPr>
        </p:nvSpPr>
        <p:spPr>
          <a:xfrm>
            <a:off x="8160731" y="0"/>
            <a:ext cx="4023360" cy="2926080"/>
          </a:xfrm>
          <a:prstGeom prst="rect">
            <a:avLst/>
          </a:prstGeom>
        </p:spPr>
        <p:txBody>
          <a:bodyPr/>
          <a:lstStyle/>
          <a:p>
            <a:endParaRPr lang="en-US" dirty="0"/>
          </a:p>
        </p:txBody>
      </p:sp>
    </p:spTree>
    <p:extLst>
      <p:ext uri="{BB962C8B-B14F-4D97-AF65-F5344CB8AC3E}">
        <p14:creationId xmlns:p14="http://schemas.microsoft.com/office/powerpoint/2010/main" val="282823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Three Images">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FD23868-9EAA-1F40-94B7-14430EC84CE6}"/>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2" name="Title 4">
            <a:extLst>
              <a:ext uri="{FF2B5EF4-FFF2-40B4-BE49-F238E27FC236}">
                <a16:creationId xmlns:a16="http://schemas.microsoft.com/office/drawing/2014/main" id="{B18D2B09-D3FE-1F42-8989-14A4DDC832DF}"/>
              </a:ext>
            </a:extLst>
          </p:cNvPr>
          <p:cNvSpPr>
            <a:spLocks noGrp="1"/>
          </p:cNvSpPr>
          <p:nvPr>
            <p:ph type="title"/>
          </p:nvPr>
        </p:nvSpPr>
        <p:spPr>
          <a:xfrm>
            <a:off x="2139696" y="3831336"/>
            <a:ext cx="9500616" cy="1472183"/>
          </a:xfrm>
          <a:prstGeom prst="rect">
            <a:avLst/>
          </a:prstGeom>
        </p:spPr>
        <p:txBody>
          <a:bodyPr anchor="ctr" anchorCtr="0"/>
          <a:lstStyle>
            <a:lvl1pPr>
              <a:defRPr b="1">
                <a:solidFill>
                  <a:srgbClr val="017DB4"/>
                </a:solidFill>
                <a:latin typeface="+mn-lt"/>
              </a:defRPr>
            </a:lvl1pPr>
          </a:lstStyle>
          <a:p>
            <a:r>
              <a:rPr lang="en-US" dirty="0"/>
              <a:t>Click to edit Master title style</a:t>
            </a:r>
          </a:p>
        </p:txBody>
      </p:sp>
      <p:sp>
        <p:nvSpPr>
          <p:cNvPr id="4" name="Picture Placeholder 3">
            <a:extLst>
              <a:ext uri="{FF2B5EF4-FFF2-40B4-BE49-F238E27FC236}">
                <a16:creationId xmlns:a16="http://schemas.microsoft.com/office/drawing/2014/main" id="{B48FA765-4F8C-0ADE-FFAC-4EDADCB27496}"/>
              </a:ext>
            </a:extLst>
          </p:cNvPr>
          <p:cNvSpPr>
            <a:spLocks noGrp="1"/>
          </p:cNvSpPr>
          <p:nvPr>
            <p:ph type="pic" sz="quarter" idx="10"/>
          </p:nvPr>
        </p:nvSpPr>
        <p:spPr>
          <a:xfrm>
            <a:off x="7909" y="0"/>
            <a:ext cx="4023360" cy="2926080"/>
          </a:xfrm>
          <a:prstGeom prst="rect">
            <a:avLst/>
          </a:prstGeom>
        </p:spPr>
        <p:txBody>
          <a:bodyPr/>
          <a:lstStyle/>
          <a:p>
            <a:endParaRPr lang="en-US" dirty="0"/>
          </a:p>
        </p:txBody>
      </p:sp>
      <p:sp>
        <p:nvSpPr>
          <p:cNvPr id="6" name="Picture Placeholder 5">
            <a:extLst>
              <a:ext uri="{FF2B5EF4-FFF2-40B4-BE49-F238E27FC236}">
                <a16:creationId xmlns:a16="http://schemas.microsoft.com/office/drawing/2014/main" id="{0620E638-A921-0446-EBBF-38BC344F8847}"/>
              </a:ext>
            </a:extLst>
          </p:cNvPr>
          <p:cNvSpPr>
            <a:spLocks noGrp="1"/>
          </p:cNvSpPr>
          <p:nvPr>
            <p:ph type="pic" sz="quarter" idx="11"/>
          </p:nvPr>
        </p:nvSpPr>
        <p:spPr>
          <a:xfrm>
            <a:off x="4084320" y="-699"/>
            <a:ext cx="4023360" cy="2926080"/>
          </a:xfrm>
          <a:prstGeom prst="rect">
            <a:avLst/>
          </a:prstGeom>
        </p:spPr>
        <p:txBody>
          <a:bodyPr/>
          <a:lstStyle/>
          <a:p>
            <a:endParaRPr lang="en-US" dirty="0"/>
          </a:p>
        </p:txBody>
      </p:sp>
      <p:sp>
        <p:nvSpPr>
          <p:cNvPr id="8" name="Picture Placeholder 7">
            <a:extLst>
              <a:ext uri="{FF2B5EF4-FFF2-40B4-BE49-F238E27FC236}">
                <a16:creationId xmlns:a16="http://schemas.microsoft.com/office/drawing/2014/main" id="{953B945E-F4FB-17FF-0498-D2D951A57AEF}"/>
              </a:ext>
            </a:extLst>
          </p:cNvPr>
          <p:cNvSpPr>
            <a:spLocks noGrp="1"/>
          </p:cNvSpPr>
          <p:nvPr>
            <p:ph type="pic" sz="quarter" idx="12"/>
          </p:nvPr>
        </p:nvSpPr>
        <p:spPr>
          <a:xfrm>
            <a:off x="8160731" y="0"/>
            <a:ext cx="4023360" cy="2926080"/>
          </a:xfrm>
          <a:prstGeom prst="rect">
            <a:avLst/>
          </a:prstGeom>
        </p:spPr>
        <p:txBody>
          <a:bodyPr/>
          <a:lstStyle/>
          <a:p>
            <a:endParaRPr lang="en-US" dirty="0"/>
          </a:p>
        </p:txBody>
      </p:sp>
    </p:spTree>
    <p:extLst>
      <p:ext uri="{BB962C8B-B14F-4D97-AF65-F5344CB8AC3E}">
        <p14:creationId xmlns:p14="http://schemas.microsoft.com/office/powerpoint/2010/main" val="4246941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le Slide - no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0F48B-FA81-CBA2-FE03-3C578A5D9E2E}"/>
              </a:ext>
            </a:extLst>
          </p:cNvPr>
          <p:cNvSpPr>
            <a:spLocks noGrp="1"/>
          </p:cNvSpPr>
          <p:nvPr>
            <p:ph type="title"/>
          </p:nvPr>
        </p:nvSpPr>
        <p:spPr>
          <a:xfrm>
            <a:off x="838200" y="1724025"/>
            <a:ext cx="10515600" cy="1325563"/>
          </a:xfrm>
          <a:prstGeom prst="rect">
            <a:avLst/>
          </a:prstGeom>
        </p:spPr>
        <p:txBody>
          <a:bodyPr/>
          <a:lstStyle>
            <a:lvl1pPr>
              <a:defRPr>
                <a:solidFill>
                  <a:srgbClr val="017DB4"/>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AD405DBC-3841-0688-924E-7A595357856A}"/>
              </a:ext>
            </a:extLst>
          </p:cNvPr>
          <p:cNvSpPr>
            <a:spLocks noGrp="1"/>
          </p:cNvSpPr>
          <p:nvPr>
            <p:ph type="body" idx="15"/>
          </p:nvPr>
        </p:nvSpPr>
        <p:spPr>
          <a:xfrm>
            <a:off x="1758696" y="3644231"/>
            <a:ext cx="9595104" cy="621382"/>
          </a:xfrm>
          <a:prstGeom prst="rect">
            <a:avLst/>
          </a:prstGeom>
        </p:spPr>
        <p:txBody>
          <a:bodyPr anchor="t"/>
          <a:lstStyle>
            <a:lvl1pPr marL="0" indent="0">
              <a:buNone/>
              <a:defRPr sz="36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647324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79256AD4-C2F4-D040-A9A3-9CB8D0EE0FAA}"/>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5" name="Title 1">
            <a:extLst>
              <a:ext uri="{FF2B5EF4-FFF2-40B4-BE49-F238E27FC236}">
                <a16:creationId xmlns:a16="http://schemas.microsoft.com/office/drawing/2014/main" id="{EA82FE47-5023-BE9C-DC0C-2132CFD26822}"/>
              </a:ext>
            </a:extLst>
          </p:cNvPr>
          <p:cNvSpPr>
            <a:spLocks noGrp="1"/>
          </p:cNvSpPr>
          <p:nvPr>
            <p:ph type="title"/>
          </p:nvPr>
        </p:nvSpPr>
        <p:spPr>
          <a:xfrm>
            <a:off x="547585" y="365125"/>
            <a:ext cx="9279906" cy="723011"/>
          </a:xfrm>
          <a:prstGeom prst="rect">
            <a:avLst/>
          </a:prstGeom>
        </p:spPr>
        <p:txBody>
          <a:bodyPr/>
          <a:lstStyle>
            <a:lvl1pPr>
              <a:defRPr>
                <a:solidFill>
                  <a:srgbClr val="017DB4"/>
                </a:solidFill>
              </a:defRPr>
            </a:lvl1pPr>
          </a:lstStyle>
          <a:p>
            <a:r>
              <a:rPr lang="en-US" dirty="0"/>
              <a:t>Click to edit Master title style</a:t>
            </a:r>
          </a:p>
        </p:txBody>
      </p:sp>
      <p:sp>
        <p:nvSpPr>
          <p:cNvPr id="6" name="Content Placeholder 3">
            <a:extLst>
              <a:ext uri="{FF2B5EF4-FFF2-40B4-BE49-F238E27FC236}">
                <a16:creationId xmlns:a16="http://schemas.microsoft.com/office/drawing/2014/main" id="{D1CB09F8-023D-DCAB-CED1-55F2499F44EE}"/>
              </a:ext>
            </a:extLst>
          </p:cNvPr>
          <p:cNvSpPr>
            <a:spLocks noGrp="1"/>
          </p:cNvSpPr>
          <p:nvPr>
            <p:ph sz="half" idx="2"/>
          </p:nvPr>
        </p:nvSpPr>
        <p:spPr>
          <a:xfrm>
            <a:off x="547585" y="1280160"/>
            <a:ext cx="11071258" cy="4424901"/>
          </a:xfrm>
          <a:prstGeom prst="rect">
            <a:avLst/>
          </a:prstGeom>
        </p:spPr>
        <p:txBody>
          <a:bodyPr/>
          <a:lstStyle>
            <a:lvl1pPr>
              <a:buClr>
                <a:srgbClr val="F8911B"/>
              </a:buClr>
              <a:defRPr sz="3600">
                <a:solidFill>
                  <a:schemeClr val="tx1"/>
                </a:solidFill>
                <a:latin typeface="+mn-lt"/>
              </a:defRPr>
            </a:lvl1pPr>
            <a:lvl2pPr>
              <a:buClr>
                <a:srgbClr val="F8911B"/>
              </a:buClr>
              <a:defRPr sz="3200">
                <a:solidFill>
                  <a:schemeClr val="tx1"/>
                </a:solidFill>
                <a:latin typeface="+mn-lt"/>
              </a:defRPr>
            </a:lvl2pPr>
            <a:lvl3pPr>
              <a:buClr>
                <a:srgbClr val="F8911B"/>
              </a:buClr>
              <a:defRPr sz="2800">
                <a:latin typeface="+mn-lt"/>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51203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CCB58E32-7EC3-4C49-B802-6217EC0122B0}"/>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10" name="Content Placeholder 3">
            <a:extLst>
              <a:ext uri="{FF2B5EF4-FFF2-40B4-BE49-F238E27FC236}">
                <a16:creationId xmlns:a16="http://schemas.microsoft.com/office/drawing/2014/main" id="{E0117B41-E422-774B-A4E0-9DE9EBDF437D}"/>
              </a:ext>
            </a:extLst>
          </p:cNvPr>
          <p:cNvSpPr>
            <a:spLocks noGrp="1"/>
          </p:cNvSpPr>
          <p:nvPr>
            <p:ph sz="half" idx="2"/>
          </p:nvPr>
        </p:nvSpPr>
        <p:spPr>
          <a:xfrm>
            <a:off x="547585" y="1280160"/>
            <a:ext cx="11071258" cy="4424901"/>
          </a:xfrm>
          <a:prstGeom prst="rect">
            <a:avLst/>
          </a:prstGeom>
        </p:spPr>
        <p:txBody>
          <a:bodyPr/>
          <a:lstStyle>
            <a:lvl1pPr>
              <a:buClr>
                <a:srgbClr val="F8911B"/>
              </a:buClr>
              <a:defRPr sz="3600">
                <a:solidFill>
                  <a:schemeClr val="tx1"/>
                </a:solidFill>
                <a:latin typeface="+mn-lt"/>
              </a:defRPr>
            </a:lvl1pPr>
            <a:lvl2pPr>
              <a:buClr>
                <a:srgbClr val="F8911B"/>
              </a:buClr>
              <a:defRPr sz="3200">
                <a:solidFill>
                  <a:schemeClr val="tx1"/>
                </a:solidFill>
                <a:latin typeface="+mn-lt"/>
              </a:defRPr>
            </a:lvl2pPr>
            <a:lvl3pPr>
              <a:defRPr>
                <a:latin typeface="Trebuchet MS" panose="020B070302020209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edit Master text styles</a:t>
            </a:r>
          </a:p>
          <a:p>
            <a:pPr lvl="1"/>
            <a:r>
              <a:rPr lang="en-US" dirty="0"/>
              <a:t>Second level</a:t>
            </a:r>
          </a:p>
        </p:txBody>
      </p:sp>
      <p:sp>
        <p:nvSpPr>
          <p:cNvPr id="3" name="Title 1">
            <a:extLst>
              <a:ext uri="{FF2B5EF4-FFF2-40B4-BE49-F238E27FC236}">
                <a16:creationId xmlns:a16="http://schemas.microsoft.com/office/drawing/2014/main" id="{36B6CC8B-1FC5-4365-BC36-037B408F0B54}"/>
              </a:ext>
            </a:extLst>
          </p:cNvPr>
          <p:cNvSpPr>
            <a:spLocks noGrp="1"/>
          </p:cNvSpPr>
          <p:nvPr>
            <p:ph type="title"/>
          </p:nvPr>
        </p:nvSpPr>
        <p:spPr>
          <a:xfrm>
            <a:off x="547585" y="365125"/>
            <a:ext cx="9279906" cy="723011"/>
          </a:xfrm>
          <a:prstGeom prst="rect">
            <a:avLst/>
          </a:prstGeom>
        </p:spPr>
        <p:txBody>
          <a:bodyPr/>
          <a:lstStyle>
            <a:lvl1pPr>
              <a:defRPr>
                <a:solidFill>
                  <a:srgbClr val="017DB4"/>
                </a:solidFill>
              </a:defRPr>
            </a:lvl1pPr>
          </a:lstStyle>
          <a:p>
            <a:r>
              <a:rPr lang="en-US" dirty="0"/>
              <a:t>Click to edit Master title style</a:t>
            </a:r>
          </a:p>
        </p:txBody>
      </p:sp>
    </p:spTree>
    <p:extLst>
      <p:ext uri="{BB962C8B-B14F-4D97-AF65-F5344CB8AC3E}">
        <p14:creationId xmlns:p14="http://schemas.microsoft.com/office/powerpoint/2010/main" val="556514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79256AD4-C2F4-D040-A9A3-9CB8D0EE0FAA}"/>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5" name="Title 1">
            <a:extLst>
              <a:ext uri="{FF2B5EF4-FFF2-40B4-BE49-F238E27FC236}">
                <a16:creationId xmlns:a16="http://schemas.microsoft.com/office/drawing/2014/main" id="{EA82FE47-5023-BE9C-DC0C-2132CFD26822}"/>
              </a:ext>
            </a:extLst>
          </p:cNvPr>
          <p:cNvSpPr>
            <a:spLocks noGrp="1"/>
          </p:cNvSpPr>
          <p:nvPr>
            <p:ph type="title"/>
          </p:nvPr>
        </p:nvSpPr>
        <p:spPr>
          <a:xfrm>
            <a:off x="547585" y="365125"/>
            <a:ext cx="9279906" cy="723011"/>
          </a:xfrm>
          <a:prstGeom prst="rect">
            <a:avLst/>
          </a:prstGeom>
        </p:spPr>
        <p:txBody>
          <a:bodyPr/>
          <a:lstStyle>
            <a:lvl1pPr>
              <a:defRPr>
                <a:solidFill>
                  <a:srgbClr val="017DB4"/>
                </a:solidFill>
              </a:defRPr>
            </a:lvl1pPr>
          </a:lstStyle>
          <a:p>
            <a:r>
              <a:rPr lang="en-US" dirty="0"/>
              <a:t>Click to edit Master title style</a:t>
            </a:r>
          </a:p>
        </p:txBody>
      </p:sp>
      <p:sp>
        <p:nvSpPr>
          <p:cNvPr id="6" name="Content Placeholder 3">
            <a:extLst>
              <a:ext uri="{FF2B5EF4-FFF2-40B4-BE49-F238E27FC236}">
                <a16:creationId xmlns:a16="http://schemas.microsoft.com/office/drawing/2014/main" id="{D1CB09F8-023D-DCAB-CED1-55F2499F44EE}"/>
              </a:ext>
            </a:extLst>
          </p:cNvPr>
          <p:cNvSpPr>
            <a:spLocks noGrp="1"/>
          </p:cNvSpPr>
          <p:nvPr>
            <p:ph sz="half" idx="2"/>
          </p:nvPr>
        </p:nvSpPr>
        <p:spPr>
          <a:xfrm>
            <a:off x="547585" y="1280160"/>
            <a:ext cx="11071258" cy="4424901"/>
          </a:xfrm>
          <a:prstGeom prst="rect">
            <a:avLst/>
          </a:prstGeom>
        </p:spPr>
        <p:txBody>
          <a:bodyPr/>
          <a:lstStyle>
            <a:lvl1pPr>
              <a:buClr>
                <a:srgbClr val="F8911B"/>
              </a:buClr>
              <a:defRPr sz="3600">
                <a:solidFill>
                  <a:schemeClr val="tx1"/>
                </a:solidFill>
                <a:latin typeface="+mn-lt"/>
              </a:defRPr>
            </a:lvl1pPr>
            <a:lvl2pPr>
              <a:buClr>
                <a:srgbClr val="F8911B"/>
              </a:buClr>
              <a:defRPr sz="3200">
                <a:solidFill>
                  <a:schemeClr val="tx1"/>
                </a:solidFill>
                <a:latin typeface="+mn-lt"/>
              </a:defRPr>
            </a:lvl2pPr>
            <a:lvl3pPr>
              <a:defRPr>
                <a:latin typeface="Trebuchet MS" panose="020B070302020209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973521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head, Caption, Pictur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29756D4-AA60-C008-6AE9-2F30BF9D3BC9}"/>
              </a:ext>
            </a:extLst>
          </p:cNvPr>
          <p:cNvSpPr/>
          <p:nvPr userDrawn="1"/>
        </p:nvSpPr>
        <p:spPr>
          <a:xfrm>
            <a:off x="8901214" y="0"/>
            <a:ext cx="2477985" cy="1403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4" name="Rectangle 3">
            <a:extLst>
              <a:ext uri="{FF2B5EF4-FFF2-40B4-BE49-F238E27FC236}">
                <a16:creationId xmlns:a16="http://schemas.microsoft.com/office/drawing/2014/main" id="{E59FCB8C-B3AE-FB12-E15F-26E1FF806078}"/>
              </a:ext>
              <a:ext uri="{C183D7F6-B498-43B3-948B-1728B52AA6E4}">
                <adec:decorative xmlns:adec="http://schemas.microsoft.com/office/drawing/2017/decorative" val="1"/>
              </a:ext>
            </a:extLst>
          </p:cNvPr>
          <p:cNvSpPr/>
          <p:nvPr userDrawn="1"/>
        </p:nvSpPr>
        <p:spPr>
          <a:xfrm>
            <a:off x="10280073" y="0"/>
            <a:ext cx="1911927" cy="3408218"/>
          </a:xfrm>
          <a:prstGeom prst="rect">
            <a:avLst/>
          </a:prstGeom>
          <a:solidFill>
            <a:srgbClr val="017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a:extLst>
              <a:ext uri="{FF2B5EF4-FFF2-40B4-BE49-F238E27FC236}">
                <a16:creationId xmlns:a16="http://schemas.microsoft.com/office/drawing/2014/main" id="{0DA871A8-CDB7-FA47-8281-E16302FD8B72}"/>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10" name="Picture Placeholder 2">
            <a:extLst>
              <a:ext uri="{FF2B5EF4-FFF2-40B4-BE49-F238E27FC236}">
                <a16:creationId xmlns:a16="http://schemas.microsoft.com/office/drawing/2014/main" id="{C38516C5-927B-5142-8C33-5461BC32AC27}"/>
              </a:ext>
            </a:extLst>
          </p:cNvPr>
          <p:cNvSpPr>
            <a:spLocks noGrp="1"/>
          </p:cNvSpPr>
          <p:nvPr>
            <p:ph type="pic" idx="17"/>
          </p:nvPr>
        </p:nvSpPr>
        <p:spPr>
          <a:xfrm>
            <a:off x="8901215" y="508000"/>
            <a:ext cx="2743200" cy="5047974"/>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6" name="Title 1">
            <a:extLst>
              <a:ext uri="{FF2B5EF4-FFF2-40B4-BE49-F238E27FC236}">
                <a16:creationId xmlns:a16="http://schemas.microsoft.com/office/drawing/2014/main" id="{29633E8B-B27E-9777-C911-951974A35482}"/>
              </a:ext>
            </a:extLst>
          </p:cNvPr>
          <p:cNvSpPr>
            <a:spLocks noGrp="1"/>
          </p:cNvSpPr>
          <p:nvPr>
            <p:ph type="title"/>
          </p:nvPr>
        </p:nvSpPr>
        <p:spPr>
          <a:xfrm>
            <a:off x="547584" y="340457"/>
            <a:ext cx="7416840" cy="723011"/>
          </a:xfrm>
          <a:prstGeom prst="rect">
            <a:avLst/>
          </a:prstGeom>
        </p:spPr>
        <p:txBody>
          <a:bodyPr/>
          <a:lstStyle>
            <a:lvl1pPr>
              <a:defRPr>
                <a:solidFill>
                  <a:srgbClr val="017DB4"/>
                </a:solidFill>
              </a:defRPr>
            </a:lvl1pPr>
          </a:lstStyle>
          <a:p>
            <a:r>
              <a:rPr lang="en-US" dirty="0"/>
              <a:t>Click to edit Master title style</a:t>
            </a:r>
          </a:p>
        </p:txBody>
      </p:sp>
      <p:sp>
        <p:nvSpPr>
          <p:cNvPr id="8" name="Content Placeholder 3">
            <a:extLst>
              <a:ext uri="{FF2B5EF4-FFF2-40B4-BE49-F238E27FC236}">
                <a16:creationId xmlns:a16="http://schemas.microsoft.com/office/drawing/2014/main" id="{91A9533D-017E-BC60-E5FC-04D2B4DF5EAE}"/>
              </a:ext>
            </a:extLst>
          </p:cNvPr>
          <p:cNvSpPr>
            <a:spLocks noGrp="1"/>
          </p:cNvSpPr>
          <p:nvPr>
            <p:ph sz="half" idx="2"/>
          </p:nvPr>
        </p:nvSpPr>
        <p:spPr>
          <a:xfrm>
            <a:off x="547585" y="1280160"/>
            <a:ext cx="7416839" cy="5076190"/>
          </a:xfrm>
          <a:prstGeom prst="rect">
            <a:avLst/>
          </a:prstGeom>
        </p:spPr>
        <p:txBody>
          <a:bodyPr/>
          <a:lstStyle>
            <a:lvl1pPr>
              <a:buClr>
                <a:srgbClr val="F8911B"/>
              </a:buClr>
              <a:defRPr sz="3600">
                <a:solidFill>
                  <a:schemeClr val="tx1"/>
                </a:solidFill>
                <a:latin typeface="+mn-lt"/>
              </a:defRPr>
            </a:lvl1pPr>
            <a:lvl2pPr>
              <a:buClr>
                <a:srgbClr val="F8911B"/>
              </a:buClr>
              <a:defRPr sz="3200">
                <a:solidFill>
                  <a:schemeClr val="tx1"/>
                </a:solidFill>
                <a:latin typeface="+mn-lt"/>
              </a:defRPr>
            </a:lvl2pPr>
            <a:lvl3pPr>
              <a:defRPr>
                <a:latin typeface="Trebuchet MS" panose="020B070302020209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7041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2.jpeg"/><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Back ground image with WPS logo in the lower right corner and CMS logo to the left of the WPS logo.">
            <a:extLst>
              <a:ext uri="{FF2B5EF4-FFF2-40B4-BE49-F238E27FC236}">
                <a16:creationId xmlns:a16="http://schemas.microsoft.com/office/drawing/2014/main" id="{DE2358F0-A308-A8CF-97AA-08B7A83BD00B}"/>
              </a:ext>
              <a:ext uri="{C183D7F6-B498-43B3-948B-1728B52AA6E4}">
                <adec:decorative xmlns:adec="http://schemas.microsoft.com/office/drawing/2017/decorative" val="0"/>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847566927"/>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77" r:id="rId3"/>
    <p:sldLayoutId id="2147483678" r:id="rId4"/>
    <p:sldLayoutId id="2147483679" r:id="rId5"/>
    <p:sldLayoutId id="214748368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ack ground image with WPS logo in the lower right corner and CMS logo to the left of the WPS logo.">
            <a:extLst>
              <a:ext uri="{FF2B5EF4-FFF2-40B4-BE49-F238E27FC236}">
                <a16:creationId xmlns:a16="http://schemas.microsoft.com/office/drawing/2014/main" id="{FF47DA04-179C-4548-803A-773E6AED0096}"/>
              </a:ext>
              <a:ext uri="{C183D7F6-B498-43B3-948B-1728B52AA6E4}">
                <adec:decorative xmlns:adec="http://schemas.microsoft.com/office/drawing/2017/decorative" val="0"/>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92110884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5" r:id="rId4"/>
    <p:sldLayoutId id="2147483676" r:id="rId5"/>
    <p:sldLayoutId id="2147483670" r:id="rId6"/>
    <p:sldLayoutId id="2147483680" r:id="rId7"/>
    <p:sldLayoutId id="214748367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6558511"/>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hyperlink" Target="https://oig.hhs.gov/compliance/physician-education/fraud-abuse-law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www.cms.gov/"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hyperlink" Target="https://oig.hhs.gov/fraud/report-fraud/"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oig.hhs.gov/fraud/report-fraud/"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www.namfcu.net/" TargetMode="External"/><Relationship Id="rId2" Type="http://schemas.openxmlformats.org/officeDocument/2006/relationships/hyperlink" Target="https://oig.hhs.gov/fraud/report-fraud/"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hyperlink" Target="https://cmsmacfedramp.gov1.qualtrics.com/jfe/form/SV_8qQ1Igmkc0UPfMN?Title=Encore%3A%20Medicare%20Fraud%2C%20Abuse%20and%20Waste&amp;Presenter=Mary%20Sue%20Gardner%20" TargetMode="External"/><Relationship Id="rId2" Type="http://schemas.openxmlformats.org/officeDocument/2006/relationships/notesSlide" Target="../notesSlides/notesSlide41.xml"/><Relationship Id="rId1" Type="http://schemas.openxmlformats.org/officeDocument/2006/relationships/slideLayout" Target="../slideLayouts/slideLayout8.xml"/><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hyperlink" Target="mailto:wps.gha.education@wpsic.com"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hyperlink" Target="https://www.cms.gov/Outreach-and-Education/Medicare-Learning-Network-MLN/MLNProducts/MLN-Publications-Items/MLN4649244"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hyperlink" Target="https://oig.hhs.gov/fraud/" TargetMode="External"/><Relationship Id="rId4" Type="http://schemas.openxmlformats.org/officeDocument/2006/relationships/hyperlink" Target="https://oig.hhs.gov/about-oig/contact-us/"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wpsgha.com/wps/portal/mac/site/claims/guides-and-resources/fraud-abuse" TargetMode="External"/><Relationship Id="rId2" Type="http://schemas.openxmlformats.org/officeDocument/2006/relationships/notesSlide" Target="../notesSlides/notesSlide44.xml"/><Relationship Id="rId1" Type="http://schemas.openxmlformats.org/officeDocument/2006/relationships/slideLayout" Target="../slideLayouts/slideLayout8.xml"/><Relationship Id="rId5" Type="http://schemas.openxmlformats.org/officeDocument/2006/relationships/hyperlink" Target="https://www.wpsgha.com/wps/portal/mac/site/overpayments/forms/overpayment-notification-refund-form" TargetMode="External"/><Relationship Id="rId4" Type="http://schemas.openxmlformats.org/officeDocument/2006/relationships/hyperlink" Target="https://www.wpsgha.com/wps/portal/mac/site/claims/guides-and-resources/heat-taskforc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29FA24-26D4-F68A-5BF3-9E3369B95F2E}"/>
              </a:ext>
            </a:extLst>
          </p:cNvPr>
          <p:cNvSpPr>
            <a:spLocks noGrp="1"/>
          </p:cNvSpPr>
          <p:nvPr>
            <p:ph type="title"/>
          </p:nvPr>
        </p:nvSpPr>
        <p:spPr>
          <a:xfrm>
            <a:off x="1529013" y="3621059"/>
            <a:ext cx="10572750" cy="800680"/>
          </a:xfrm>
        </p:spPr>
        <p:txBody>
          <a:bodyPr/>
          <a:lstStyle/>
          <a:p>
            <a:r>
              <a:rPr lang="en-US" dirty="0"/>
              <a:t>Medicare Fraud, Abuse and Waste</a:t>
            </a:r>
          </a:p>
        </p:txBody>
      </p:sp>
      <p:pic>
        <p:nvPicPr>
          <p:cNvPr id="4" name="Picture Placeholder 5">
            <a:extLst>
              <a:ext uri="{FF2B5EF4-FFF2-40B4-BE49-F238E27FC236}">
                <a16:creationId xmlns:a16="http://schemas.microsoft.com/office/drawing/2014/main" id="{13DBC43A-9066-546D-7B91-4DE5BAB03FCE}"/>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2192000" cy="2926080"/>
          </a:xfrm>
          <a:prstGeom prst="rect">
            <a:avLst/>
          </a:prstGeom>
        </p:spPr>
      </p:pic>
    </p:spTree>
    <p:extLst>
      <p:ext uri="{BB962C8B-B14F-4D97-AF65-F5344CB8AC3E}">
        <p14:creationId xmlns:p14="http://schemas.microsoft.com/office/powerpoint/2010/main" val="1842040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104665-932E-42CA-D1E4-CF5C481C0BA3}"/>
              </a:ext>
            </a:extLst>
          </p:cNvPr>
          <p:cNvSpPr>
            <a:spLocks noGrp="1"/>
          </p:cNvSpPr>
          <p:nvPr>
            <p:ph type="title"/>
          </p:nvPr>
        </p:nvSpPr>
        <p:spPr/>
        <p:txBody>
          <a:bodyPr/>
          <a:lstStyle/>
          <a:p>
            <a:r>
              <a:rPr lang="en-US" dirty="0"/>
              <a:t>Waste</a:t>
            </a:r>
          </a:p>
        </p:txBody>
      </p:sp>
      <p:pic>
        <p:nvPicPr>
          <p:cNvPr id="6" name="Picture 5" descr="Picture of trash can spilling money that says Medicare Waste">
            <a:extLst>
              <a:ext uri="{FF2B5EF4-FFF2-40B4-BE49-F238E27FC236}">
                <a16:creationId xmlns:a16="http://schemas.microsoft.com/office/drawing/2014/main" id="{2F26DBEF-4700-0527-9F7B-8E200F72E1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8122" y="3365045"/>
            <a:ext cx="4037882" cy="2627056"/>
          </a:xfrm>
          <a:prstGeom prst="rect">
            <a:avLst/>
          </a:prstGeom>
        </p:spPr>
      </p:pic>
      <p:sp>
        <p:nvSpPr>
          <p:cNvPr id="4" name="Content Placeholder 3">
            <a:extLst>
              <a:ext uri="{FF2B5EF4-FFF2-40B4-BE49-F238E27FC236}">
                <a16:creationId xmlns:a16="http://schemas.microsoft.com/office/drawing/2014/main" id="{E22B9083-AA1E-1EC4-0B44-6993838D8420}"/>
              </a:ext>
            </a:extLst>
          </p:cNvPr>
          <p:cNvSpPr>
            <a:spLocks noGrp="1"/>
          </p:cNvSpPr>
          <p:nvPr>
            <p:ph sz="half" idx="2"/>
          </p:nvPr>
        </p:nvSpPr>
        <p:spPr>
          <a:xfrm>
            <a:off x="4256004" y="993120"/>
            <a:ext cx="7416839" cy="5206512"/>
          </a:xfrm>
        </p:spPr>
        <p:txBody>
          <a:bodyPr/>
          <a:lstStyle/>
          <a:p>
            <a:r>
              <a:rPr lang="en-US" sz="3200" dirty="0"/>
              <a:t>Practices directly or indirectly, resulting in unnecessary costs to the Medicare program, such as overusing services</a:t>
            </a:r>
          </a:p>
          <a:p>
            <a:pPr lvl="1"/>
            <a:r>
              <a:rPr lang="en-US" sz="2800" dirty="0"/>
              <a:t>Generally caused by payment error not criminally negligent actions</a:t>
            </a:r>
          </a:p>
          <a:p>
            <a:pPr lvl="1"/>
            <a:r>
              <a:rPr lang="en-US" sz="2800" dirty="0"/>
              <a:t>Referred to as improper payments or misuse of services</a:t>
            </a:r>
          </a:p>
          <a:p>
            <a:pPr lvl="1"/>
            <a:r>
              <a:rPr lang="en-US" sz="2800" dirty="0"/>
              <a:t>Deficient management, practices or controls can result in waste</a:t>
            </a:r>
          </a:p>
          <a:p>
            <a:pPr lvl="1"/>
            <a:r>
              <a:rPr lang="en-US" sz="2800" dirty="0"/>
              <a:t>Given the complexity of payment systems, waste is much more common than fraud and abuse</a:t>
            </a:r>
          </a:p>
        </p:txBody>
      </p:sp>
    </p:spTree>
    <p:extLst>
      <p:ext uri="{BB962C8B-B14F-4D97-AF65-F5344CB8AC3E}">
        <p14:creationId xmlns:p14="http://schemas.microsoft.com/office/powerpoint/2010/main" val="2048335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62729A-3576-69DC-1319-ED7E97B668B7}"/>
              </a:ext>
            </a:extLst>
          </p:cNvPr>
          <p:cNvSpPr>
            <a:spLocks noGrp="1"/>
          </p:cNvSpPr>
          <p:nvPr>
            <p:ph type="title"/>
          </p:nvPr>
        </p:nvSpPr>
        <p:spPr/>
        <p:txBody>
          <a:bodyPr/>
          <a:lstStyle/>
          <a:p>
            <a:r>
              <a:rPr lang="en-US" dirty="0"/>
              <a:t>Waste Examples</a:t>
            </a:r>
          </a:p>
        </p:txBody>
      </p:sp>
      <p:sp>
        <p:nvSpPr>
          <p:cNvPr id="4" name="Content Placeholder 3">
            <a:extLst>
              <a:ext uri="{FF2B5EF4-FFF2-40B4-BE49-F238E27FC236}">
                <a16:creationId xmlns:a16="http://schemas.microsoft.com/office/drawing/2014/main" id="{B3DBCEAF-E240-9DCA-5CAD-A3BC392FBC49}"/>
              </a:ext>
            </a:extLst>
          </p:cNvPr>
          <p:cNvSpPr>
            <a:spLocks noGrp="1"/>
          </p:cNvSpPr>
          <p:nvPr>
            <p:ph sz="half" idx="2"/>
          </p:nvPr>
        </p:nvSpPr>
        <p:spPr/>
        <p:txBody>
          <a:bodyPr/>
          <a:lstStyle/>
          <a:p>
            <a:r>
              <a:rPr lang="en-US" sz="3200" dirty="0"/>
              <a:t>Spending on services lacking evidence of producing better outcomes compared with less-expensive alternatives</a:t>
            </a:r>
          </a:p>
          <a:p>
            <a:r>
              <a:rPr lang="en-US" sz="3200" dirty="0"/>
              <a:t>Failures of care coordination resulting in:</a:t>
            </a:r>
          </a:p>
          <a:p>
            <a:pPr lvl="1"/>
            <a:r>
              <a:rPr lang="en-US" sz="2800" dirty="0">
                <a:latin typeface="+mn-lt"/>
              </a:rPr>
              <a:t>Unnecessary hospital readmissions</a:t>
            </a:r>
          </a:p>
          <a:p>
            <a:pPr lvl="1"/>
            <a:r>
              <a:rPr lang="en-US" sz="2800" dirty="0">
                <a:latin typeface="+mn-lt"/>
              </a:rPr>
              <a:t>Avoidable complications</a:t>
            </a:r>
          </a:p>
          <a:p>
            <a:pPr lvl="1"/>
            <a:r>
              <a:rPr lang="en-US" sz="2800" dirty="0">
                <a:latin typeface="+mn-lt"/>
              </a:rPr>
              <a:t>Declines in functional status</a:t>
            </a:r>
          </a:p>
          <a:p>
            <a:r>
              <a:rPr lang="en-US" sz="3200" dirty="0"/>
              <a:t>Ordering unnecessary tests to guard against liability in malpractice lawsuits</a:t>
            </a:r>
          </a:p>
        </p:txBody>
      </p:sp>
      <p:pic>
        <p:nvPicPr>
          <p:cNvPr id="3074" name="Picture 2" descr="Picture of money burning to depict waste">
            <a:extLst>
              <a:ext uri="{FF2B5EF4-FFF2-40B4-BE49-F238E27FC236}">
                <a16:creationId xmlns:a16="http://schemas.microsoft.com/office/drawing/2014/main" id="{71F88EA9-5796-1028-D747-B303196D17A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33688" y="1809750"/>
            <a:ext cx="4001292" cy="229030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395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F77292-61E5-3D97-DA33-49BD18E9AE84}"/>
              </a:ext>
            </a:extLst>
          </p:cNvPr>
          <p:cNvSpPr>
            <a:spLocks noGrp="1"/>
          </p:cNvSpPr>
          <p:nvPr>
            <p:ph type="title"/>
          </p:nvPr>
        </p:nvSpPr>
        <p:spPr/>
        <p:txBody>
          <a:bodyPr/>
          <a:lstStyle/>
          <a:p>
            <a:r>
              <a:rPr lang="en-US" dirty="0"/>
              <a:t>Federal Laws</a:t>
            </a:r>
          </a:p>
        </p:txBody>
      </p:sp>
      <p:pic>
        <p:nvPicPr>
          <p:cNvPr id="9" name="Content Placeholder 3" descr="Picture of 2 books with words Laws and Rules and a gavel">
            <a:extLst>
              <a:ext uri="{FF2B5EF4-FFF2-40B4-BE49-F238E27FC236}">
                <a16:creationId xmlns:a16="http://schemas.microsoft.com/office/drawing/2014/main" id="{AEEA03B5-E95D-111E-323B-A9EA74F9F2F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9157" y="2231741"/>
            <a:ext cx="3917129" cy="31113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Content Placeholder 3">
            <a:extLst>
              <a:ext uri="{FF2B5EF4-FFF2-40B4-BE49-F238E27FC236}">
                <a16:creationId xmlns:a16="http://schemas.microsoft.com/office/drawing/2014/main" id="{5322FCEC-29C7-5FF8-D1F9-B574268A19F0}"/>
              </a:ext>
            </a:extLst>
          </p:cNvPr>
          <p:cNvSpPr>
            <a:spLocks noGrp="1"/>
          </p:cNvSpPr>
          <p:nvPr>
            <p:ph sz="half" idx="2"/>
          </p:nvPr>
        </p:nvSpPr>
        <p:spPr>
          <a:xfrm>
            <a:off x="4256004" y="1037604"/>
            <a:ext cx="7416839" cy="4424901"/>
          </a:xfrm>
        </p:spPr>
        <p:txBody>
          <a:bodyPr/>
          <a:lstStyle/>
          <a:p>
            <a:r>
              <a:rPr lang="en-US" sz="3200" dirty="0">
                <a:hlinkClick r:id="rId4"/>
              </a:rPr>
              <a:t>Federal laws </a:t>
            </a:r>
            <a:r>
              <a:rPr lang="en-US" sz="3200" dirty="0"/>
              <a:t>governing Medicare fraud and abuse include: </a:t>
            </a:r>
          </a:p>
          <a:p>
            <a:pPr lvl="1"/>
            <a:r>
              <a:rPr lang="en-US" sz="2800" dirty="0"/>
              <a:t>False Claims Act (FCA)</a:t>
            </a:r>
          </a:p>
          <a:p>
            <a:pPr lvl="1"/>
            <a:r>
              <a:rPr lang="en-US" sz="2800" dirty="0"/>
              <a:t>Anti-Kickback Statute (AKS)</a:t>
            </a:r>
          </a:p>
          <a:p>
            <a:pPr lvl="1"/>
            <a:r>
              <a:rPr lang="en-US" sz="2800" dirty="0"/>
              <a:t>Physician Self-Referral Law (Stark Law)</a:t>
            </a:r>
          </a:p>
          <a:p>
            <a:pPr lvl="1"/>
            <a:r>
              <a:rPr lang="en-US" sz="2800" dirty="0"/>
              <a:t>Social Security Act (SSA) which includes Exclusion Statute and Civil Monetary Penalties Law (CMPL) </a:t>
            </a:r>
          </a:p>
          <a:p>
            <a:pPr lvl="1"/>
            <a:r>
              <a:rPr lang="en-US" sz="2800" dirty="0"/>
              <a:t>United States Criminal Code</a:t>
            </a:r>
          </a:p>
        </p:txBody>
      </p:sp>
    </p:spTree>
    <p:extLst>
      <p:ext uri="{BB962C8B-B14F-4D97-AF65-F5344CB8AC3E}">
        <p14:creationId xmlns:p14="http://schemas.microsoft.com/office/powerpoint/2010/main" val="3935673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43CD4D-62AB-EDCB-A46D-A3FC0D694B83}"/>
              </a:ext>
            </a:extLst>
          </p:cNvPr>
          <p:cNvSpPr>
            <a:spLocks noGrp="1"/>
          </p:cNvSpPr>
          <p:nvPr>
            <p:ph type="title"/>
          </p:nvPr>
        </p:nvSpPr>
        <p:spPr/>
        <p:txBody>
          <a:bodyPr/>
          <a:lstStyle/>
          <a:p>
            <a:r>
              <a:rPr lang="en-US" dirty="0"/>
              <a:t>These Laws Specify</a:t>
            </a:r>
          </a:p>
        </p:txBody>
      </p:sp>
      <p:sp>
        <p:nvSpPr>
          <p:cNvPr id="4" name="Content Placeholder 3">
            <a:extLst>
              <a:ext uri="{FF2B5EF4-FFF2-40B4-BE49-F238E27FC236}">
                <a16:creationId xmlns:a16="http://schemas.microsoft.com/office/drawing/2014/main" id="{8C7F76BD-36E2-D2B1-3C6C-71891CA65114}"/>
              </a:ext>
            </a:extLst>
          </p:cNvPr>
          <p:cNvSpPr>
            <a:spLocks noGrp="1"/>
          </p:cNvSpPr>
          <p:nvPr>
            <p:ph sz="half" idx="2"/>
          </p:nvPr>
        </p:nvSpPr>
        <p:spPr/>
        <p:txBody>
          <a:bodyPr/>
          <a:lstStyle/>
          <a:p>
            <a:r>
              <a:rPr lang="en-US" sz="3200" dirty="0"/>
              <a:t>The criminal, civil, and administrative remedies the government may impose on individuals or entities committing fraud and abuse against:</a:t>
            </a:r>
          </a:p>
          <a:p>
            <a:pPr lvl="1"/>
            <a:r>
              <a:rPr lang="en-US" sz="2800" dirty="0">
                <a:latin typeface="Calibri" panose="020F0502020204030204" pitchFamily="34" charset="0"/>
                <a:cs typeface="Calibri" panose="020F0502020204030204" pitchFamily="34" charset="0"/>
              </a:rPr>
              <a:t>Medicare Part A</a:t>
            </a:r>
          </a:p>
          <a:p>
            <a:pPr lvl="1"/>
            <a:r>
              <a:rPr lang="en-US" sz="2800" dirty="0">
                <a:latin typeface="Calibri" panose="020F0502020204030204" pitchFamily="34" charset="0"/>
                <a:cs typeface="Calibri" panose="020F0502020204030204" pitchFamily="34" charset="0"/>
              </a:rPr>
              <a:t>Medicare Part B</a:t>
            </a:r>
          </a:p>
          <a:p>
            <a:pPr lvl="1"/>
            <a:r>
              <a:rPr lang="en-US" sz="2800" dirty="0">
                <a:latin typeface="Calibri" panose="020F0502020204030204" pitchFamily="34" charset="0"/>
                <a:cs typeface="Calibri" panose="020F0502020204030204" pitchFamily="34" charset="0"/>
              </a:rPr>
              <a:t>Medicare Part C</a:t>
            </a:r>
          </a:p>
          <a:p>
            <a:pPr lvl="1"/>
            <a:r>
              <a:rPr lang="en-US" sz="2800" dirty="0">
                <a:latin typeface="Calibri" panose="020F0502020204030204" pitchFamily="34" charset="0"/>
                <a:cs typeface="Calibri" panose="020F0502020204030204" pitchFamily="34" charset="0"/>
              </a:rPr>
              <a:t>Medicare Part D</a:t>
            </a:r>
          </a:p>
          <a:p>
            <a:pPr lvl="1"/>
            <a:r>
              <a:rPr lang="en-US" sz="2800" dirty="0">
                <a:latin typeface="Calibri" panose="020F0502020204030204" pitchFamily="34" charset="0"/>
                <a:cs typeface="Calibri" panose="020F0502020204030204" pitchFamily="34" charset="0"/>
              </a:rPr>
              <a:t>Medicaid Program</a:t>
            </a:r>
          </a:p>
        </p:txBody>
      </p:sp>
      <p:pic>
        <p:nvPicPr>
          <p:cNvPr id="5" name="Picture Placeholder 4" descr="Picture of gold law scale with book">
            <a:extLst>
              <a:ext uri="{FF2B5EF4-FFF2-40B4-BE49-F238E27FC236}">
                <a16:creationId xmlns:a16="http://schemas.microsoft.com/office/drawing/2014/main" id="{756A5184-06D9-0ED5-1C61-39F2D38B159D}"/>
              </a:ext>
            </a:extLst>
          </p:cNvPr>
          <p:cNvPicPr>
            <a:picLocks noGrp="1" noChangeAspect="1"/>
          </p:cNvPicPr>
          <p:nvPr>
            <p:ph type="pic" idx="17"/>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1102094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5362B4-F7D1-7DF7-40C9-687B12742CB7}"/>
              </a:ext>
            </a:extLst>
          </p:cNvPr>
          <p:cNvSpPr>
            <a:spLocks noGrp="1"/>
          </p:cNvSpPr>
          <p:nvPr>
            <p:ph type="title"/>
          </p:nvPr>
        </p:nvSpPr>
        <p:spPr/>
        <p:txBody>
          <a:bodyPr/>
          <a:lstStyle/>
          <a:p>
            <a:r>
              <a:rPr lang="en-US" dirty="0"/>
              <a:t>False Claims Act</a:t>
            </a:r>
          </a:p>
        </p:txBody>
      </p:sp>
      <p:sp>
        <p:nvSpPr>
          <p:cNvPr id="4" name="Content Placeholder 3">
            <a:extLst>
              <a:ext uri="{FF2B5EF4-FFF2-40B4-BE49-F238E27FC236}">
                <a16:creationId xmlns:a16="http://schemas.microsoft.com/office/drawing/2014/main" id="{401D92A3-9C6A-47D2-1FD7-9C663B583844}"/>
              </a:ext>
            </a:extLst>
          </p:cNvPr>
          <p:cNvSpPr>
            <a:spLocks noGrp="1"/>
          </p:cNvSpPr>
          <p:nvPr>
            <p:ph sz="half" idx="2"/>
          </p:nvPr>
        </p:nvSpPr>
        <p:spPr/>
        <p:txBody>
          <a:bodyPr/>
          <a:lstStyle/>
          <a:p>
            <a:r>
              <a:rPr lang="en-US" sz="3200" dirty="0"/>
              <a:t>Imposes liability on any person who submits a claim to the federal government that they know is false</a:t>
            </a:r>
          </a:p>
          <a:p>
            <a:pPr lvl="1"/>
            <a:r>
              <a:rPr lang="en-US" sz="2800" dirty="0"/>
              <a:t>Examples: </a:t>
            </a:r>
          </a:p>
          <a:p>
            <a:pPr lvl="2">
              <a:buClr>
                <a:srgbClr val="F8911B"/>
              </a:buClr>
            </a:pPr>
            <a:r>
              <a:rPr lang="en-US" sz="2400" dirty="0">
                <a:latin typeface="Calibri" panose="020F0502020204030204" pitchFamily="34" charset="0"/>
                <a:cs typeface="Calibri" panose="020F0502020204030204" pitchFamily="34" charset="0"/>
              </a:rPr>
              <a:t>Submitting for services not provided</a:t>
            </a:r>
          </a:p>
          <a:p>
            <a:pPr lvl="2">
              <a:buClr>
                <a:srgbClr val="F8911B"/>
              </a:buClr>
            </a:pPr>
            <a:r>
              <a:rPr lang="en-US" sz="2400" dirty="0">
                <a:latin typeface="Calibri" panose="020F0502020204030204" pitchFamily="34" charset="0"/>
                <a:cs typeface="Calibri" panose="020F0502020204030204" pitchFamily="34" charset="0"/>
              </a:rPr>
              <a:t>Falsifying medical records</a:t>
            </a:r>
          </a:p>
          <a:p>
            <a:r>
              <a:rPr lang="en-US" sz="3200" dirty="0"/>
              <a:t>No specific intent to defraud is required, just “knowingly” committing</a:t>
            </a:r>
          </a:p>
          <a:p>
            <a:pPr lvl="1"/>
            <a:r>
              <a:rPr lang="en-US" sz="2800" dirty="0"/>
              <a:t>Knowledge of, deliberate ignorance or reckless disregard of the truth or falsity of information</a:t>
            </a:r>
          </a:p>
          <a:p>
            <a:pPr lvl="2">
              <a:buClr>
                <a:srgbClr val="F8911B"/>
              </a:buClr>
            </a:pPr>
            <a:r>
              <a:rPr lang="en-US" sz="2400" dirty="0">
                <a:latin typeface="+mn-lt"/>
              </a:rPr>
              <a:t>Ignoring bulletins and transmittals</a:t>
            </a:r>
          </a:p>
        </p:txBody>
      </p:sp>
      <p:pic>
        <p:nvPicPr>
          <p:cNvPr id="5" name="Picture Placeholder 4" descr="Picture of the word false printed over and over">
            <a:extLst>
              <a:ext uri="{FF2B5EF4-FFF2-40B4-BE49-F238E27FC236}">
                <a16:creationId xmlns:a16="http://schemas.microsoft.com/office/drawing/2014/main" id="{6C0EAE7E-05DC-C7AC-FCB9-39BF24D5599A}"/>
              </a:ext>
            </a:extLst>
          </p:cNvPr>
          <p:cNvPicPr>
            <a:picLocks noGrp="1" noChangeAspect="1"/>
          </p:cNvPicPr>
          <p:nvPr>
            <p:ph type="pic" idx="17"/>
          </p:nvPr>
        </p:nvPicPr>
        <p:blipFill>
          <a:blip r:embed="rId3" cstate="email">
            <a:extLst>
              <a:ext uri="{28A0092B-C50C-407E-A947-70E740481C1C}">
                <a14:useLocalDpi xmlns:a14="http://schemas.microsoft.com/office/drawing/2010/main"/>
              </a:ext>
            </a:extLst>
          </a:blip>
          <a:srcRect/>
          <a:stretch>
            <a:fillRect/>
          </a:stretch>
        </p:blipFill>
        <p:spPr>
          <a:xfrm>
            <a:off x="8663476" y="1"/>
            <a:ext cx="3528524" cy="5745892"/>
          </a:xfrm>
          <a:prstGeom prst="rect">
            <a:avLst/>
          </a:prstGeom>
        </p:spPr>
      </p:pic>
    </p:spTree>
    <p:extLst>
      <p:ext uri="{BB962C8B-B14F-4D97-AF65-F5344CB8AC3E}">
        <p14:creationId xmlns:p14="http://schemas.microsoft.com/office/powerpoint/2010/main" val="3030066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4223D8-406C-88F6-5A16-82A3753C350C}"/>
              </a:ext>
            </a:extLst>
          </p:cNvPr>
          <p:cNvSpPr>
            <a:spLocks noGrp="1"/>
          </p:cNvSpPr>
          <p:nvPr>
            <p:ph type="title"/>
          </p:nvPr>
        </p:nvSpPr>
        <p:spPr/>
        <p:txBody>
          <a:bodyPr/>
          <a:lstStyle/>
          <a:p>
            <a:r>
              <a:rPr lang="en-US" dirty="0"/>
              <a:t>Results of Filing False Claims</a:t>
            </a:r>
          </a:p>
        </p:txBody>
      </p:sp>
      <p:sp>
        <p:nvSpPr>
          <p:cNvPr id="6" name="Content Placeholder 5">
            <a:extLst>
              <a:ext uri="{FF2B5EF4-FFF2-40B4-BE49-F238E27FC236}">
                <a16:creationId xmlns:a16="http://schemas.microsoft.com/office/drawing/2014/main" id="{5CACA8A9-9FA6-6D2B-32B7-42611B14BB23}"/>
              </a:ext>
            </a:extLst>
          </p:cNvPr>
          <p:cNvSpPr>
            <a:spLocks noGrp="1"/>
          </p:cNvSpPr>
          <p:nvPr>
            <p:ph sz="half" idx="2"/>
          </p:nvPr>
        </p:nvSpPr>
        <p:spPr/>
        <p:txBody>
          <a:bodyPr/>
          <a:lstStyle/>
          <a:p>
            <a:r>
              <a:rPr lang="en-US" sz="3200" dirty="0"/>
              <a:t>Fines of up to 3 times the programs’ loss, plus $22,000 per claim filed</a:t>
            </a:r>
          </a:p>
          <a:p>
            <a:r>
              <a:rPr lang="en-US" sz="3200" dirty="0"/>
              <a:t>Includes whistle blower provision</a:t>
            </a:r>
          </a:p>
          <a:p>
            <a:r>
              <a:rPr lang="en-US" sz="3200" dirty="0"/>
              <a:t>Criminal penalties including:</a:t>
            </a:r>
          </a:p>
          <a:p>
            <a:pPr lvl="1"/>
            <a:r>
              <a:rPr lang="en-US" sz="2800" dirty="0"/>
              <a:t>Imprisonment </a:t>
            </a:r>
          </a:p>
          <a:p>
            <a:pPr lvl="1"/>
            <a:r>
              <a:rPr lang="en-US" sz="2800" dirty="0"/>
              <a:t>Fines</a:t>
            </a:r>
          </a:p>
        </p:txBody>
      </p:sp>
      <p:pic>
        <p:nvPicPr>
          <p:cNvPr id="5122" name="Picture 2" descr="Picture of 3X to depict fines can be up to 3 times the programs' loss">
            <a:extLst>
              <a:ext uri="{FF2B5EF4-FFF2-40B4-BE49-F238E27FC236}">
                <a16:creationId xmlns:a16="http://schemas.microsoft.com/office/drawing/2014/main" id="{7AF28EDC-AA30-4B54-52D2-C30B2406DE1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681884" y="1675130"/>
            <a:ext cx="3293653" cy="3293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915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B57FC3-C9B7-C9BD-17D6-6B1F093CAE0B}"/>
              </a:ext>
            </a:extLst>
          </p:cNvPr>
          <p:cNvSpPr>
            <a:spLocks noGrp="1"/>
          </p:cNvSpPr>
          <p:nvPr>
            <p:ph type="title"/>
          </p:nvPr>
        </p:nvSpPr>
        <p:spPr/>
        <p:txBody>
          <a:bodyPr/>
          <a:lstStyle/>
          <a:p>
            <a:r>
              <a:rPr lang="en-US" dirty="0"/>
              <a:t>Anti-Kickback Statute (AKS)</a:t>
            </a:r>
          </a:p>
        </p:txBody>
      </p:sp>
      <p:pic>
        <p:nvPicPr>
          <p:cNvPr id="6146" name="Picture 2" descr="Picture of money being put in physician pocket">
            <a:extLst>
              <a:ext uri="{FF2B5EF4-FFF2-40B4-BE49-F238E27FC236}">
                <a16:creationId xmlns:a16="http://schemas.microsoft.com/office/drawing/2014/main" id="{6983F8D0-3236-4931-BDE5-8E79F2BD05D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7394" y="2120976"/>
            <a:ext cx="3922112" cy="261604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8E5BF077-621F-B23A-F011-0EB1C33BBDBA}"/>
              </a:ext>
            </a:extLst>
          </p:cNvPr>
          <p:cNvSpPr>
            <a:spLocks noGrp="1"/>
          </p:cNvSpPr>
          <p:nvPr>
            <p:ph sz="half" idx="2"/>
          </p:nvPr>
        </p:nvSpPr>
        <p:spPr>
          <a:xfrm>
            <a:off x="4256004" y="1280160"/>
            <a:ext cx="7416839" cy="5307731"/>
          </a:xfrm>
        </p:spPr>
        <p:txBody>
          <a:bodyPr/>
          <a:lstStyle/>
          <a:p>
            <a:r>
              <a:rPr lang="en-US" sz="3200" dirty="0"/>
              <a:t>Prohibits from knowingly and willfully receiving payment in return for referring a patient to another provider for Medicare or Medicaid items or services</a:t>
            </a:r>
          </a:p>
          <a:p>
            <a:r>
              <a:rPr lang="en-US" sz="3200" dirty="0"/>
              <a:t>Examples:</a:t>
            </a:r>
          </a:p>
          <a:p>
            <a:pPr lvl="1"/>
            <a:r>
              <a:rPr lang="en-US" sz="2800" dirty="0"/>
              <a:t>Anything of value, such as: </a:t>
            </a:r>
          </a:p>
          <a:p>
            <a:pPr lvl="2">
              <a:buClr>
                <a:srgbClr val="F8911B"/>
              </a:buClr>
            </a:pPr>
            <a:r>
              <a:rPr lang="en-US" sz="2400" dirty="0">
                <a:latin typeface="+mn-lt"/>
              </a:rPr>
              <a:t>Cash for referrals</a:t>
            </a:r>
          </a:p>
          <a:p>
            <a:pPr lvl="2">
              <a:buClr>
                <a:srgbClr val="F8911B"/>
              </a:buClr>
            </a:pPr>
            <a:r>
              <a:rPr lang="en-US" sz="2400" dirty="0">
                <a:latin typeface="+mn-lt"/>
              </a:rPr>
              <a:t>Free rent for medical offices</a:t>
            </a:r>
          </a:p>
          <a:p>
            <a:pPr lvl="2">
              <a:buClr>
                <a:srgbClr val="F8911B"/>
              </a:buClr>
            </a:pPr>
            <a:r>
              <a:rPr lang="en-US" sz="2400" dirty="0">
                <a:latin typeface="+mn-lt"/>
              </a:rPr>
              <a:t>Expensive meals</a:t>
            </a:r>
          </a:p>
          <a:p>
            <a:pPr lvl="2">
              <a:buClr>
                <a:srgbClr val="F8911B"/>
              </a:buClr>
            </a:pPr>
            <a:r>
              <a:rPr lang="en-US" sz="2400" dirty="0">
                <a:latin typeface="+mn-lt"/>
              </a:rPr>
              <a:t>Tickets to shows</a:t>
            </a:r>
          </a:p>
        </p:txBody>
      </p:sp>
    </p:spTree>
    <p:extLst>
      <p:ext uri="{BB962C8B-B14F-4D97-AF65-F5344CB8AC3E}">
        <p14:creationId xmlns:p14="http://schemas.microsoft.com/office/powerpoint/2010/main" val="398619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Picture of gavel and money to depict civil penalties ">
            <a:extLst>
              <a:ext uri="{FF2B5EF4-FFF2-40B4-BE49-F238E27FC236}">
                <a16:creationId xmlns:a16="http://schemas.microsoft.com/office/drawing/2014/main" id="{695315EE-1A22-AB92-BE0C-5563FFEBB72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97429" y="912524"/>
            <a:ext cx="5145686" cy="330794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BBD27FE1-9FC4-0F46-B568-B42A2053CFC3}"/>
              </a:ext>
            </a:extLst>
          </p:cNvPr>
          <p:cNvSpPr>
            <a:spLocks noGrp="1"/>
          </p:cNvSpPr>
          <p:nvPr>
            <p:ph type="title"/>
          </p:nvPr>
        </p:nvSpPr>
        <p:spPr/>
        <p:txBody>
          <a:bodyPr/>
          <a:lstStyle/>
          <a:p>
            <a:r>
              <a:rPr lang="en-US" dirty="0"/>
              <a:t>Results of Violating AKS</a:t>
            </a:r>
          </a:p>
        </p:txBody>
      </p:sp>
      <p:sp>
        <p:nvSpPr>
          <p:cNvPr id="6" name="Content Placeholder 5">
            <a:extLst>
              <a:ext uri="{FF2B5EF4-FFF2-40B4-BE49-F238E27FC236}">
                <a16:creationId xmlns:a16="http://schemas.microsoft.com/office/drawing/2014/main" id="{ACA4B245-8440-3E3F-89D8-C169AF5DF745}"/>
              </a:ext>
            </a:extLst>
          </p:cNvPr>
          <p:cNvSpPr>
            <a:spLocks noGrp="1"/>
          </p:cNvSpPr>
          <p:nvPr>
            <p:ph sz="half" idx="2"/>
          </p:nvPr>
        </p:nvSpPr>
        <p:spPr>
          <a:xfrm>
            <a:off x="648885" y="1375495"/>
            <a:ext cx="7123516" cy="4980855"/>
          </a:xfrm>
        </p:spPr>
        <p:txBody>
          <a:bodyPr/>
          <a:lstStyle/>
          <a:p>
            <a:r>
              <a:rPr lang="en-US" dirty="0"/>
              <a:t>Criminal penalties and administrative sanctions</a:t>
            </a:r>
          </a:p>
          <a:p>
            <a:pPr lvl="1"/>
            <a:r>
              <a:rPr lang="en-US" sz="2800" dirty="0"/>
              <a:t>Fines</a:t>
            </a:r>
          </a:p>
          <a:p>
            <a:pPr lvl="1"/>
            <a:r>
              <a:rPr lang="en-US" sz="2800" dirty="0"/>
              <a:t>Imprisonment</a:t>
            </a:r>
          </a:p>
          <a:p>
            <a:pPr lvl="1"/>
            <a:r>
              <a:rPr lang="en-US" sz="2800" dirty="0"/>
              <a:t>Program exclusions </a:t>
            </a:r>
          </a:p>
          <a:p>
            <a:r>
              <a:rPr lang="en-US" sz="3200" dirty="0"/>
              <a:t>Civil penalties </a:t>
            </a:r>
          </a:p>
          <a:p>
            <a:pPr lvl="1"/>
            <a:r>
              <a:rPr lang="en-US" sz="2800" dirty="0"/>
              <a:t>Up to $50,000 per kickback</a:t>
            </a:r>
          </a:p>
          <a:p>
            <a:pPr lvl="1"/>
            <a:r>
              <a:rPr lang="en-US" sz="2800" dirty="0"/>
              <a:t>Three times the amount of remuneration</a:t>
            </a:r>
          </a:p>
        </p:txBody>
      </p:sp>
    </p:spTree>
    <p:extLst>
      <p:ext uri="{BB962C8B-B14F-4D97-AF65-F5344CB8AC3E}">
        <p14:creationId xmlns:p14="http://schemas.microsoft.com/office/powerpoint/2010/main" val="2877152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32D32E-ADA2-8E67-459E-C1461915400B}"/>
              </a:ext>
            </a:extLst>
          </p:cNvPr>
          <p:cNvSpPr>
            <a:spLocks noGrp="1"/>
          </p:cNvSpPr>
          <p:nvPr>
            <p:ph type="title"/>
          </p:nvPr>
        </p:nvSpPr>
        <p:spPr/>
        <p:txBody>
          <a:bodyPr/>
          <a:lstStyle/>
          <a:p>
            <a:r>
              <a:rPr lang="en-US" dirty="0"/>
              <a:t>Physician Self-Referral Law (Stark Law)</a:t>
            </a:r>
          </a:p>
        </p:txBody>
      </p:sp>
      <p:pic>
        <p:nvPicPr>
          <p:cNvPr id="6" name="Picture 5" descr="picture of gavel and paper with the words Stark Law">
            <a:extLst>
              <a:ext uri="{FF2B5EF4-FFF2-40B4-BE49-F238E27FC236}">
                <a16:creationId xmlns:a16="http://schemas.microsoft.com/office/drawing/2014/main" id="{FC7873EE-2D31-4157-C591-C05D970255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6319" y="1531374"/>
            <a:ext cx="2845550" cy="379525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4" name="Content Placeholder 3">
            <a:extLst>
              <a:ext uri="{FF2B5EF4-FFF2-40B4-BE49-F238E27FC236}">
                <a16:creationId xmlns:a16="http://schemas.microsoft.com/office/drawing/2014/main" id="{7048705A-102B-32E4-DDD3-794AA2B82841}"/>
              </a:ext>
            </a:extLst>
          </p:cNvPr>
          <p:cNvSpPr>
            <a:spLocks noGrp="1"/>
          </p:cNvSpPr>
          <p:nvPr>
            <p:ph sz="half" idx="2"/>
          </p:nvPr>
        </p:nvSpPr>
        <p:spPr>
          <a:xfrm>
            <a:off x="4256004" y="1111712"/>
            <a:ext cx="7416839" cy="4771730"/>
          </a:xfrm>
        </p:spPr>
        <p:txBody>
          <a:bodyPr/>
          <a:lstStyle/>
          <a:p>
            <a:r>
              <a:rPr lang="en-US" sz="3200" dirty="0"/>
              <a:t>Prohibits referral for certain designated health services, if physician or family member has direct financial relationship with entity </a:t>
            </a:r>
          </a:p>
          <a:p>
            <a:pPr lvl="1"/>
            <a:r>
              <a:rPr lang="en-US" sz="2800" dirty="0"/>
              <a:t>Ownership, investment interest, compensation arrangements</a:t>
            </a:r>
          </a:p>
          <a:p>
            <a:r>
              <a:rPr lang="en-US" sz="3200" dirty="0"/>
              <a:t>Prohibits the entity from billing those referred services</a:t>
            </a:r>
          </a:p>
          <a:p>
            <a:r>
              <a:rPr lang="en-US" sz="3200" dirty="0"/>
              <a:t>Establishes specific exemptions for relationships that do not pose risk</a:t>
            </a:r>
          </a:p>
        </p:txBody>
      </p:sp>
    </p:spTree>
    <p:extLst>
      <p:ext uri="{BB962C8B-B14F-4D97-AF65-F5344CB8AC3E}">
        <p14:creationId xmlns:p14="http://schemas.microsoft.com/office/powerpoint/2010/main" val="3887866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8C4237-A146-B1C0-3569-7A9E0159E5E6}"/>
              </a:ext>
            </a:extLst>
          </p:cNvPr>
          <p:cNvSpPr>
            <a:spLocks noGrp="1"/>
          </p:cNvSpPr>
          <p:nvPr>
            <p:ph type="title"/>
          </p:nvPr>
        </p:nvSpPr>
        <p:spPr/>
        <p:txBody>
          <a:bodyPr/>
          <a:lstStyle/>
          <a:p>
            <a:r>
              <a:rPr lang="en-US" dirty="0"/>
              <a:t>Results of Violating Stark Law</a:t>
            </a:r>
          </a:p>
        </p:txBody>
      </p:sp>
      <p:sp>
        <p:nvSpPr>
          <p:cNvPr id="6" name="Content Placeholder 5">
            <a:extLst>
              <a:ext uri="{FF2B5EF4-FFF2-40B4-BE49-F238E27FC236}">
                <a16:creationId xmlns:a16="http://schemas.microsoft.com/office/drawing/2014/main" id="{87C3C9CF-1507-CCB6-B9CC-870749815EB3}"/>
              </a:ext>
            </a:extLst>
          </p:cNvPr>
          <p:cNvSpPr>
            <a:spLocks noGrp="1"/>
          </p:cNvSpPr>
          <p:nvPr>
            <p:ph sz="half" idx="2"/>
          </p:nvPr>
        </p:nvSpPr>
        <p:spPr>
          <a:xfrm>
            <a:off x="547583" y="1375495"/>
            <a:ext cx="7224817" cy="4980855"/>
          </a:xfrm>
        </p:spPr>
        <p:txBody>
          <a:bodyPr/>
          <a:lstStyle/>
          <a:p>
            <a:r>
              <a:rPr lang="en-US" sz="3200" dirty="0"/>
              <a:t>Fines</a:t>
            </a:r>
          </a:p>
          <a:p>
            <a:pPr>
              <a:spcAft>
                <a:spcPts val="4800"/>
              </a:spcAft>
            </a:pPr>
            <a:r>
              <a:rPr lang="en-US" sz="3200" dirty="0"/>
              <a:t>Exclusion from participation in federal health care programs</a:t>
            </a:r>
            <a:endParaRPr lang="en-US" dirty="0"/>
          </a:p>
          <a:p>
            <a:pPr marL="0" indent="0" algn="ctr">
              <a:buNone/>
            </a:pPr>
            <a:r>
              <a:rPr lang="en-US" sz="3200" b="1" dirty="0"/>
              <a:t>No need to prove specific intent for law to be violated</a:t>
            </a:r>
          </a:p>
        </p:txBody>
      </p:sp>
      <p:pic>
        <p:nvPicPr>
          <p:cNvPr id="2050" name="Picture 2" descr="picture of hands in handcuffs holding money to depict results of violating stark law">
            <a:extLst>
              <a:ext uri="{FF2B5EF4-FFF2-40B4-BE49-F238E27FC236}">
                <a16:creationId xmlns:a16="http://schemas.microsoft.com/office/drawing/2014/main" id="{B1DBE72E-3436-AB82-7E75-900A3AD0522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88422" y="1233392"/>
            <a:ext cx="4081156" cy="272077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58076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A24A76-36F6-EA6A-705A-0B9361A21E8F}"/>
              </a:ext>
            </a:extLst>
          </p:cNvPr>
          <p:cNvSpPr>
            <a:spLocks noGrp="1"/>
          </p:cNvSpPr>
          <p:nvPr>
            <p:ph type="title"/>
          </p:nvPr>
        </p:nvSpPr>
        <p:spPr/>
        <p:txBody>
          <a:bodyPr/>
          <a:lstStyle/>
          <a:p>
            <a:r>
              <a:rPr lang="en-US" dirty="0"/>
              <a:t>Disclaimer</a:t>
            </a:r>
          </a:p>
        </p:txBody>
      </p:sp>
      <p:sp>
        <p:nvSpPr>
          <p:cNvPr id="6" name="Content Placeholder 5">
            <a:extLst>
              <a:ext uri="{FF2B5EF4-FFF2-40B4-BE49-F238E27FC236}">
                <a16:creationId xmlns:a16="http://schemas.microsoft.com/office/drawing/2014/main" id="{FFF7A49A-C83D-D64C-9687-E70ABE7990E1}"/>
              </a:ext>
            </a:extLst>
          </p:cNvPr>
          <p:cNvSpPr>
            <a:spLocks noGrp="1"/>
          </p:cNvSpPr>
          <p:nvPr>
            <p:ph sz="half" idx="2"/>
          </p:nvPr>
        </p:nvSpPr>
        <p:spPr/>
        <p:txBody>
          <a:bodyPr/>
          <a:lstStyle/>
          <a:p>
            <a:pPr marL="0" indent="0">
              <a:buNone/>
            </a:pPr>
            <a:r>
              <a:rPr lang="en-US" sz="3600" dirty="0"/>
              <a:t>We prepared this education as a tool to assist the provider community.  Medicare rules change often and are contained in the relevant laws, regulations and rulings which can be found on the Centers for Medicare &amp; Medicaid Services (CMS) website at </a:t>
            </a:r>
            <a:r>
              <a:rPr lang="en-US" sz="3600" u="sng" dirty="0">
                <a:hlinkClick r:id="rId3"/>
              </a:rPr>
              <a:t>www.cms.gov</a:t>
            </a:r>
            <a:r>
              <a:rPr lang="en-US" sz="3600" dirty="0"/>
              <a:t>.  We will provide responses to questions based on the facts given, but the Medicare rules will determine final coverage.  CMS prohibits recording of the presentation for profit-making purposes.</a:t>
            </a:r>
          </a:p>
        </p:txBody>
      </p:sp>
    </p:spTree>
    <p:extLst>
      <p:ext uri="{BB962C8B-B14F-4D97-AF65-F5344CB8AC3E}">
        <p14:creationId xmlns:p14="http://schemas.microsoft.com/office/powerpoint/2010/main" val="4005203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D10B13-85DE-50C7-A89C-C897F2436176}"/>
              </a:ext>
            </a:extLst>
          </p:cNvPr>
          <p:cNvSpPr>
            <a:spLocks noGrp="1"/>
          </p:cNvSpPr>
          <p:nvPr>
            <p:ph type="title"/>
          </p:nvPr>
        </p:nvSpPr>
        <p:spPr>
          <a:xfrm>
            <a:off x="547585" y="365126"/>
            <a:ext cx="11096830" cy="1290680"/>
          </a:xfrm>
        </p:spPr>
        <p:txBody>
          <a:bodyPr/>
          <a:lstStyle/>
          <a:p>
            <a:r>
              <a:rPr lang="en-US" dirty="0"/>
              <a:t>Social Security Act (SSA) Including Exclusion Statute</a:t>
            </a:r>
          </a:p>
        </p:txBody>
      </p:sp>
      <p:sp>
        <p:nvSpPr>
          <p:cNvPr id="8" name="Content Placeholder 7">
            <a:extLst>
              <a:ext uri="{FF2B5EF4-FFF2-40B4-BE49-F238E27FC236}">
                <a16:creationId xmlns:a16="http://schemas.microsoft.com/office/drawing/2014/main" id="{8022CF2C-CF5B-78A6-C781-4224F5BB4F02}"/>
              </a:ext>
            </a:extLst>
          </p:cNvPr>
          <p:cNvSpPr>
            <a:spLocks noGrp="1"/>
          </p:cNvSpPr>
          <p:nvPr>
            <p:ph sz="half" idx="2"/>
          </p:nvPr>
        </p:nvSpPr>
        <p:spPr>
          <a:xfrm>
            <a:off x="547585" y="1655806"/>
            <a:ext cx="11071258" cy="4213653"/>
          </a:xfrm>
        </p:spPr>
        <p:txBody>
          <a:bodyPr/>
          <a:lstStyle/>
          <a:p>
            <a:r>
              <a:rPr lang="en-US" sz="3200" dirty="0"/>
              <a:t>Criminal Health Care Fraud Statute</a:t>
            </a:r>
          </a:p>
          <a:p>
            <a:pPr lvl="1"/>
            <a:r>
              <a:rPr lang="en-US" sz="2800" dirty="0"/>
              <a:t>Prohibits knowingly and willfully executing scheme or lie</a:t>
            </a:r>
          </a:p>
          <a:p>
            <a:pPr lvl="2">
              <a:buClr>
                <a:srgbClr val="F8911B"/>
              </a:buClr>
            </a:pPr>
            <a:r>
              <a:rPr lang="en-US" sz="2400" dirty="0">
                <a:latin typeface="+mn-lt"/>
              </a:rPr>
              <a:t>Defraud any healthcare benefit program</a:t>
            </a:r>
          </a:p>
          <a:p>
            <a:pPr lvl="2">
              <a:buClr>
                <a:srgbClr val="F8911B"/>
              </a:buClr>
            </a:pPr>
            <a:r>
              <a:rPr lang="en-US" sz="2400" dirty="0">
                <a:latin typeface="+mn-lt"/>
              </a:rPr>
              <a:t>Obtain by false means money or property owned by any health care benefit program</a:t>
            </a:r>
          </a:p>
          <a:p>
            <a:r>
              <a:rPr lang="en-US" sz="3200" dirty="0"/>
              <a:t>Example: Several providers conspire a scheme to defraud Medicare by submitting claims for unnecessary power wheelchairs</a:t>
            </a:r>
          </a:p>
        </p:txBody>
      </p:sp>
    </p:spTree>
    <p:extLst>
      <p:ext uri="{BB962C8B-B14F-4D97-AF65-F5344CB8AC3E}">
        <p14:creationId xmlns:p14="http://schemas.microsoft.com/office/powerpoint/2010/main" val="2917583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1D729C-08B3-286C-D9A5-0B3C6004586E}"/>
              </a:ext>
            </a:extLst>
          </p:cNvPr>
          <p:cNvSpPr>
            <a:spLocks noGrp="1"/>
          </p:cNvSpPr>
          <p:nvPr>
            <p:ph type="title"/>
          </p:nvPr>
        </p:nvSpPr>
        <p:spPr/>
        <p:txBody>
          <a:bodyPr/>
          <a:lstStyle/>
          <a:p>
            <a:r>
              <a:rPr lang="en-US" dirty="0"/>
              <a:t>Results of Violating SSA Criminal Health Care Fraud Statute</a:t>
            </a:r>
          </a:p>
        </p:txBody>
      </p:sp>
      <p:sp>
        <p:nvSpPr>
          <p:cNvPr id="8" name="Content Placeholder 7">
            <a:extLst>
              <a:ext uri="{FF2B5EF4-FFF2-40B4-BE49-F238E27FC236}">
                <a16:creationId xmlns:a16="http://schemas.microsoft.com/office/drawing/2014/main" id="{F85F2B2F-B1A3-F5E5-75D5-7D53B70B91D4}"/>
              </a:ext>
            </a:extLst>
          </p:cNvPr>
          <p:cNvSpPr>
            <a:spLocks noGrp="1"/>
          </p:cNvSpPr>
          <p:nvPr>
            <p:ph sz="half" idx="2"/>
          </p:nvPr>
        </p:nvSpPr>
        <p:spPr>
          <a:xfrm>
            <a:off x="547584" y="1742302"/>
            <a:ext cx="7416839" cy="4614047"/>
          </a:xfrm>
        </p:spPr>
        <p:txBody>
          <a:bodyPr/>
          <a:lstStyle/>
          <a:p>
            <a:r>
              <a:rPr lang="en-US" sz="3200" dirty="0"/>
              <a:t>Fines</a:t>
            </a:r>
          </a:p>
          <a:p>
            <a:r>
              <a:rPr lang="en-US" sz="3200" dirty="0"/>
              <a:t>Imprisonment </a:t>
            </a:r>
          </a:p>
          <a:p>
            <a:r>
              <a:rPr lang="en-US" sz="3200" dirty="0"/>
              <a:t>Both</a:t>
            </a:r>
          </a:p>
        </p:txBody>
      </p:sp>
      <p:pic>
        <p:nvPicPr>
          <p:cNvPr id="3074" name="Picture 2" descr="Picture of money and handcuffs to depict result of violating statute">
            <a:extLst>
              <a:ext uri="{FF2B5EF4-FFF2-40B4-BE49-F238E27FC236}">
                <a16:creationId xmlns:a16="http://schemas.microsoft.com/office/drawing/2014/main" id="{385F3208-94CD-2DA5-28DF-0998B8BA927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94174" y="1878226"/>
            <a:ext cx="5115696" cy="339192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961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icture of paper people chain, with one being cut off to depict exclusion">
            <a:extLst>
              <a:ext uri="{FF2B5EF4-FFF2-40B4-BE49-F238E27FC236}">
                <a16:creationId xmlns:a16="http://schemas.microsoft.com/office/drawing/2014/main" id="{C587EA86-F073-E7F0-A05A-CF6B6955469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9607629">
            <a:off x="6571639" y="1371605"/>
            <a:ext cx="5593492" cy="3404827"/>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F8BFABF0-DA76-A180-3C05-6E524B1B956E}"/>
              </a:ext>
            </a:extLst>
          </p:cNvPr>
          <p:cNvSpPr>
            <a:spLocks noGrp="1"/>
          </p:cNvSpPr>
          <p:nvPr>
            <p:ph type="title"/>
          </p:nvPr>
        </p:nvSpPr>
        <p:spPr/>
        <p:txBody>
          <a:bodyPr/>
          <a:lstStyle/>
          <a:p>
            <a:r>
              <a:rPr lang="en-US" dirty="0"/>
              <a:t>Exclusion Statute</a:t>
            </a:r>
          </a:p>
        </p:txBody>
      </p:sp>
      <p:sp>
        <p:nvSpPr>
          <p:cNvPr id="6" name="Content Placeholder 5">
            <a:extLst>
              <a:ext uri="{FF2B5EF4-FFF2-40B4-BE49-F238E27FC236}">
                <a16:creationId xmlns:a16="http://schemas.microsoft.com/office/drawing/2014/main" id="{F1FCDBC2-65FD-BDE1-2EF7-A6B96F36BD36}"/>
              </a:ext>
            </a:extLst>
          </p:cNvPr>
          <p:cNvSpPr>
            <a:spLocks noGrp="1"/>
          </p:cNvSpPr>
          <p:nvPr>
            <p:ph sz="half" idx="2"/>
          </p:nvPr>
        </p:nvSpPr>
        <p:spPr>
          <a:xfrm>
            <a:off x="547582" y="1177787"/>
            <a:ext cx="7496666" cy="4980855"/>
          </a:xfrm>
        </p:spPr>
        <p:txBody>
          <a:bodyPr/>
          <a:lstStyle/>
          <a:p>
            <a:r>
              <a:rPr lang="en-US" sz="3200" dirty="0"/>
              <a:t>Requires OIG to exclude individuals and entities convicted of any of the following offenses from participation in all Federal heath care programs</a:t>
            </a:r>
          </a:p>
          <a:p>
            <a:pPr lvl="1"/>
            <a:r>
              <a:rPr lang="en-US" sz="2800" dirty="0"/>
              <a:t>Medicare or Medicaid fraud</a:t>
            </a:r>
          </a:p>
          <a:p>
            <a:pPr lvl="1"/>
            <a:r>
              <a:rPr lang="en-US" sz="2800" dirty="0"/>
              <a:t>Patient abuse or neglect</a:t>
            </a:r>
          </a:p>
          <a:p>
            <a:pPr lvl="1"/>
            <a:r>
              <a:rPr lang="en-US" sz="2800" dirty="0"/>
              <a:t>Felony convictions for other fraud/theft/financial misconduct</a:t>
            </a:r>
          </a:p>
          <a:p>
            <a:pPr lvl="1"/>
            <a:r>
              <a:rPr lang="en-US" sz="2800" dirty="0"/>
              <a:t>Felony convictions related to controlled substances</a:t>
            </a:r>
          </a:p>
        </p:txBody>
      </p:sp>
    </p:spTree>
    <p:extLst>
      <p:ext uri="{BB962C8B-B14F-4D97-AF65-F5344CB8AC3E}">
        <p14:creationId xmlns:p14="http://schemas.microsoft.com/office/powerpoint/2010/main" val="2596437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09D237-005C-E356-3788-848CB79D7B8E}"/>
              </a:ext>
            </a:extLst>
          </p:cNvPr>
          <p:cNvSpPr>
            <a:spLocks noGrp="1"/>
          </p:cNvSpPr>
          <p:nvPr>
            <p:ph type="title"/>
          </p:nvPr>
        </p:nvSpPr>
        <p:spPr/>
        <p:txBody>
          <a:bodyPr/>
          <a:lstStyle/>
          <a:p>
            <a:r>
              <a:rPr lang="en-US" dirty="0"/>
              <a:t>Civil Monetary Penalties Law (CMPL) </a:t>
            </a:r>
          </a:p>
        </p:txBody>
      </p:sp>
      <p:pic>
        <p:nvPicPr>
          <p:cNvPr id="1026" name="Picture 2" descr="Picture containing the word penalty on signs">
            <a:extLst>
              <a:ext uri="{FF2B5EF4-FFF2-40B4-BE49-F238E27FC236}">
                <a16:creationId xmlns:a16="http://schemas.microsoft.com/office/drawing/2014/main" id="{D2F89D03-1E49-A964-E9F4-AA2DC7C2670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7394" y="3887940"/>
            <a:ext cx="4057303" cy="26999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669480EF-CAC0-D37C-CA70-750D0027F78D}"/>
              </a:ext>
            </a:extLst>
          </p:cNvPr>
          <p:cNvSpPr>
            <a:spLocks noGrp="1"/>
          </p:cNvSpPr>
          <p:nvPr>
            <p:ph sz="half" idx="2"/>
          </p:nvPr>
        </p:nvSpPr>
        <p:spPr/>
        <p:txBody>
          <a:bodyPr/>
          <a:lstStyle/>
          <a:p>
            <a:r>
              <a:rPr lang="en-US" sz="3200" dirty="0"/>
              <a:t>Authorizes OIG to seek CMPs and exclusions for health care fraud violations</a:t>
            </a:r>
          </a:p>
          <a:p>
            <a:r>
              <a:rPr lang="en-US" sz="3200" dirty="0"/>
              <a:t>May include assessment of up to 3X the amount claimed for each service or up to 3X amount of remuneration</a:t>
            </a:r>
          </a:p>
        </p:txBody>
      </p:sp>
    </p:spTree>
    <p:extLst>
      <p:ext uri="{BB962C8B-B14F-4D97-AF65-F5344CB8AC3E}">
        <p14:creationId xmlns:p14="http://schemas.microsoft.com/office/powerpoint/2010/main" val="2707182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6F93FA-936B-774E-B6F5-9C7B2C3FFF08}"/>
              </a:ext>
            </a:extLst>
          </p:cNvPr>
          <p:cNvSpPr>
            <a:spLocks noGrp="1"/>
          </p:cNvSpPr>
          <p:nvPr>
            <p:ph type="title"/>
          </p:nvPr>
        </p:nvSpPr>
        <p:spPr>
          <a:xfrm>
            <a:off x="547583" y="340457"/>
            <a:ext cx="7607875" cy="723011"/>
          </a:xfrm>
        </p:spPr>
        <p:txBody>
          <a:bodyPr/>
          <a:lstStyle/>
          <a:p>
            <a:r>
              <a:rPr lang="en-US" dirty="0"/>
              <a:t>Violations That May Justify CMPs</a:t>
            </a:r>
          </a:p>
        </p:txBody>
      </p:sp>
      <p:sp>
        <p:nvSpPr>
          <p:cNvPr id="4" name="Content Placeholder 3">
            <a:extLst>
              <a:ext uri="{FF2B5EF4-FFF2-40B4-BE49-F238E27FC236}">
                <a16:creationId xmlns:a16="http://schemas.microsoft.com/office/drawing/2014/main" id="{5E9FA5B9-EAC7-AC7C-6F6A-79228370E14D}"/>
              </a:ext>
            </a:extLst>
          </p:cNvPr>
          <p:cNvSpPr>
            <a:spLocks noGrp="1"/>
          </p:cNvSpPr>
          <p:nvPr>
            <p:ph sz="half" idx="2"/>
          </p:nvPr>
        </p:nvSpPr>
        <p:spPr>
          <a:xfrm>
            <a:off x="547583" y="1280159"/>
            <a:ext cx="7416839" cy="5076190"/>
          </a:xfrm>
        </p:spPr>
        <p:txBody>
          <a:bodyPr/>
          <a:lstStyle/>
          <a:p>
            <a:r>
              <a:rPr lang="en-US" sz="3200" dirty="0"/>
              <a:t>Presenting a known claim for items or services not provided as claimed or that is false or fraud</a:t>
            </a:r>
          </a:p>
          <a:p>
            <a:r>
              <a:rPr lang="en-US" sz="3200" dirty="0"/>
              <a:t>Violating the AKS</a:t>
            </a:r>
          </a:p>
          <a:p>
            <a:r>
              <a:rPr lang="en-US" sz="3200" dirty="0"/>
              <a:t>Making false statements or misrepresentations on applications or contractors to participate in Federal programs</a:t>
            </a:r>
          </a:p>
        </p:txBody>
      </p:sp>
      <p:pic>
        <p:nvPicPr>
          <p:cNvPr id="2052" name="Picture 4" descr="picture of judge signing paper to show how CMPs may be imposed ">
            <a:extLst>
              <a:ext uri="{FF2B5EF4-FFF2-40B4-BE49-F238E27FC236}">
                <a16:creationId xmlns:a16="http://schemas.microsoft.com/office/drawing/2014/main" id="{48D0FA6B-F736-B866-9E3A-9D300BE3B74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64422" y="1280159"/>
            <a:ext cx="3993473" cy="265747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051771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A3136E-60D9-99F5-F59D-53050DBCE337}"/>
              </a:ext>
            </a:extLst>
          </p:cNvPr>
          <p:cNvSpPr>
            <a:spLocks noGrp="1"/>
          </p:cNvSpPr>
          <p:nvPr>
            <p:ph type="title"/>
          </p:nvPr>
        </p:nvSpPr>
        <p:spPr/>
        <p:txBody>
          <a:bodyPr/>
          <a:lstStyle/>
          <a:p>
            <a:r>
              <a:rPr lang="en-US" dirty="0"/>
              <a:t>Violating Any of the Laws</a:t>
            </a:r>
          </a:p>
        </p:txBody>
      </p:sp>
      <p:pic>
        <p:nvPicPr>
          <p:cNvPr id="4098" name="Picture 2" descr="Jail Vertical photo to show effects of violating laws">
            <a:extLst>
              <a:ext uri="{FF2B5EF4-FFF2-40B4-BE49-F238E27FC236}">
                <a16:creationId xmlns:a16="http://schemas.microsoft.com/office/drawing/2014/main" id="{7E969A45-C8D2-75BA-35FD-A13D64A7D832}"/>
              </a:ext>
            </a:extLst>
          </p:cNvPr>
          <p:cNvPicPr>
            <a:picLocks noGrp="1" noChangeAspect="1" noChangeArrowheads="1"/>
          </p:cNvPicPr>
          <p:nvPr>
            <p:ph type="pic" idx="18"/>
          </p:nvPr>
        </p:nvPicPr>
        <p:blipFill rotWithShape="1">
          <a:blip r:embed="rId3" cstate="email">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A47E93E5-D24B-EF82-419D-01B081ACF328}"/>
              </a:ext>
            </a:extLst>
          </p:cNvPr>
          <p:cNvSpPr>
            <a:spLocks noGrp="1"/>
          </p:cNvSpPr>
          <p:nvPr>
            <p:ph sz="half" idx="2"/>
          </p:nvPr>
        </p:nvSpPr>
        <p:spPr/>
        <p:txBody>
          <a:bodyPr/>
          <a:lstStyle/>
          <a:p>
            <a:r>
              <a:rPr lang="en-US" sz="3200" dirty="0"/>
              <a:t>Violating these laws may result in: </a:t>
            </a:r>
          </a:p>
          <a:p>
            <a:pPr lvl="1"/>
            <a:r>
              <a:rPr lang="en-US" sz="2800" dirty="0"/>
              <a:t>Nonpayment of claims</a:t>
            </a:r>
          </a:p>
          <a:p>
            <a:pPr lvl="1"/>
            <a:r>
              <a:rPr lang="en-US" sz="2800" dirty="0"/>
              <a:t>Civil Monetary Penalties (CMPs)</a:t>
            </a:r>
          </a:p>
          <a:p>
            <a:pPr lvl="1"/>
            <a:r>
              <a:rPr lang="en-US" sz="2800" dirty="0"/>
              <a:t>Exclusion from all Federal health care programs</a:t>
            </a:r>
          </a:p>
          <a:p>
            <a:pPr lvl="1"/>
            <a:r>
              <a:rPr lang="en-US" sz="2800" dirty="0"/>
              <a:t>Criminal and civil liability</a:t>
            </a:r>
          </a:p>
        </p:txBody>
      </p:sp>
    </p:spTree>
    <p:extLst>
      <p:ext uri="{BB962C8B-B14F-4D97-AF65-F5344CB8AC3E}">
        <p14:creationId xmlns:p14="http://schemas.microsoft.com/office/powerpoint/2010/main" val="3616299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F23B57-7F97-8E9A-D86B-0B4B43B72F3C}"/>
              </a:ext>
            </a:extLst>
          </p:cNvPr>
          <p:cNvSpPr>
            <a:spLocks noGrp="1"/>
          </p:cNvSpPr>
          <p:nvPr>
            <p:ph type="title"/>
          </p:nvPr>
        </p:nvSpPr>
        <p:spPr>
          <a:xfrm>
            <a:off x="547582" y="234197"/>
            <a:ext cx="8003294" cy="723011"/>
          </a:xfrm>
        </p:spPr>
        <p:txBody>
          <a:bodyPr/>
          <a:lstStyle/>
          <a:p>
            <a:r>
              <a:rPr lang="en-US" dirty="0"/>
              <a:t>Anti-Fraud and Abuse Partnerships</a:t>
            </a:r>
          </a:p>
        </p:txBody>
      </p:sp>
      <p:sp>
        <p:nvSpPr>
          <p:cNvPr id="4" name="Content Placeholder 3">
            <a:extLst>
              <a:ext uri="{FF2B5EF4-FFF2-40B4-BE49-F238E27FC236}">
                <a16:creationId xmlns:a16="http://schemas.microsoft.com/office/drawing/2014/main" id="{2C63876C-AFE4-F02E-8076-94C04D9F2EFC}"/>
              </a:ext>
            </a:extLst>
          </p:cNvPr>
          <p:cNvSpPr>
            <a:spLocks noGrp="1"/>
          </p:cNvSpPr>
          <p:nvPr>
            <p:ph sz="half" idx="2"/>
          </p:nvPr>
        </p:nvSpPr>
        <p:spPr/>
        <p:txBody>
          <a:bodyPr/>
          <a:lstStyle/>
          <a:p>
            <a:r>
              <a:rPr lang="en-US" sz="3200" dirty="0"/>
              <a:t>Government agencies partnering to fight fraud and abuse</a:t>
            </a:r>
          </a:p>
          <a:p>
            <a:pPr lvl="1"/>
            <a:r>
              <a:rPr lang="en-US" sz="2800" dirty="0"/>
              <a:t>Uphold the Medicare program’s integrity</a:t>
            </a:r>
          </a:p>
          <a:p>
            <a:pPr lvl="1"/>
            <a:r>
              <a:rPr lang="en-US" sz="2800" dirty="0"/>
              <a:t>Save and recoup taxpayer funds</a:t>
            </a:r>
          </a:p>
          <a:p>
            <a:pPr lvl="1"/>
            <a:r>
              <a:rPr lang="en-US" sz="2800" dirty="0"/>
              <a:t>Reduce health care costs</a:t>
            </a:r>
          </a:p>
          <a:p>
            <a:pPr lvl="1"/>
            <a:r>
              <a:rPr lang="en-US" sz="2800" dirty="0"/>
              <a:t>Improve the quality of health care</a:t>
            </a:r>
          </a:p>
        </p:txBody>
      </p:sp>
      <p:pic>
        <p:nvPicPr>
          <p:cNvPr id="5" name="Picture Placeholder 10" descr="Picture of 2 people shaking hands">
            <a:extLst>
              <a:ext uri="{FF2B5EF4-FFF2-40B4-BE49-F238E27FC236}">
                <a16:creationId xmlns:a16="http://schemas.microsoft.com/office/drawing/2014/main" id="{050E7C57-84A7-78A4-4E0B-9AB32ACABC05}"/>
              </a:ext>
            </a:extLst>
          </p:cNvPr>
          <p:cNvPicPr>
            <a:picLocks noGrp="1" noChangeAspect="1"/>
          </p:cNvPicPr>
          <p:nvPr>
            <p:ph type="pic" idx="17"/>
          </p:nvPr>
        </p:nvPicPr>
        <p:blipFill>
          <a:blip r:embed="rId3" cstate="email">
            <a:extLst>
              <a:ext uri="{28A0092B-C50C-407E-A947-70E740481C1C}">
                <a14:useLocalDpi xmlns:a14="http://schemas.microsoft.com/office/drawing/2010/main"/>
              </a:ext>
            </a:extLst>
          </a:blip>
          <a:srcRect/>
          <a:stretch>
            <a:fillRect/>
          </a:stretch>
        </p:blipFill>
        <p:spPr>
          <a:xfrm>
            <a:off x="8550876" y="0"/>
            <a:ext cx="3656999" cy="5684108"/>
          </a:xfrm>
          <a:prstGeom prst="rect">
            <a:avLst/>
          </a:prstGeom>
        </p:spPr>
      </p:pic>
    </p:spTree>
    <p:extLst>
      <p:ext uri="{BB962C8B-B14F-4D97-AF65-F5344CB8AC3E}">
        <p14:creationId xmlns:p14="http://schemas.microsoft.com/office/powerpoint/2010/main" val="358333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6A805E-758E-888F-F3B9-1CDBC899544A}"/>
              </a:ext>
            </a:extLst>
          </p:cNvPr>
          <p:cNvSpPr>
            <a:spLocks noGrp="1"/>
          </p:cNvSpPr>
          <p:nvPr>
            <p:ph type="title"/>
          </p:nvPr>
        </p:nvSpPr>
        <p:spPr>
          <a:xfrm>
            <a:off x="547584" y="340457"/>
            <a:ext cx="7416840" cy="1167067"/>
          </a:xfrm>
        </p:spPr>
        <p:txBody>
          <a:bodyPr/>
          <a:lstStyle/>
          <a:p>
            <a:r>
              <a:rPr lang="en-US" dirty="0"/>
              <a:t>Health Care Fraud Prevention Partnership (HFPP)</a:t>
            </a:r>
          </a:p>
        </p:txBody>
      </p:sp>
      <p:sp>
        <p:nvSpPr>
          <p:cNvPr id="4" name="Content Placeholder 3">
            <a:extLst>
              <a:ext uri="{FF2B5EF4-FFF2-40B4-BE49-F238E27FC236}">
                <a16:creationId xmlns:a16="http://schemas.microsoft.com/office/drawing/2014/main" id="{D25E8AB4-5DBE-4C08-F25F-4EC87D98BE22}"/>
              </a:ext>
            </a:extLst>
          </p:cNvPr>
          <p:cNvSpPr>
            <a:spLocks noGrp="1"/>
          </p:cNvSpPr>
          <p:nvPr>
            <p:ph sz="half" idx="2"/>
          </p:nvPr>
        </p:nvSpPr>
        <p:spPr>
          <a:xfrm>
            <a:off x="547586" y="1692876"/>
            <a:ext cx="6906036" cy="4663474"/>
          </a:xfrm>
        </p:spPr>
        <p:txBody>
          <a:bodyPr/>
          <a:lstStyle/>
          <a:p>
            <a:r>
              <a:rPr lang="en-US" sz="3200" dirty="0"/>
              <a:t>Voluntary public-private partnership</a:t>
            </a:r>
          </a:p>
          <a:p>
            <a:pPr lvl="1"/>
            <a:r>
              <a:rPr lang="en-US" sz="2800" dirty="0"/>
              <a:t>Federal Government</a:t>
            </a:r>
          </a:p>
          <a:p>
            <a:pPr lvl="1"/>
            <a:r>
              <a:rPr lang="en-US" sz="2800" dirty="0"/>
              <a:t>State agencies</a:t>
            </a:r>
          </a:p>
          <a:p>
            <a:pPr lvl="1"/>
            <a:r>
              <a:rPr lang="en-US" sz="2800" dirty="0"/>
              <a:t>Law enforcement </a:t>
            </a:r>
          </a:p>
          <a:p>
            <a:pPr lvl="1"/>
            <a:r>
              <a:rPr lang="en-US" sz="2800" dirty="0"/>
              <a:t>Private health insurance plans </a:t>
            </a:r>
          </a:p>
          <a:p>
            <a:pPr lvl="1"/>
            <a:r>
              <a:rPr lang="en-US" sz="2800" dirty="0"/>
              <a:t>Health care anti-fraud associations</a:t>
            </a:r>
          </a:p>
        </p:txBody>
      </p:sp>
      <p:pic>
        <p:nvPicPr>
          <p:cNvPr id="1026" name="Picture 2" descr="HFPP Partnership picture ">
            <a:extLst>
              <a:ext uri="{FF2B5EF4-FFF2-40B4-BE49-F238E27FC236}">
                <a16:creationId xmlns:a16="http://schemas.microsoft.com/office/drawing/2014/main" id="{03325A13-7C5A-E6DD-C1CC-C99569AF354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621" y="2086206"/>
            <a:ext cx="4532433" cy="255993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964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12E5D1-75DC-F27E-0AC6-974657CAFD53}"/>
              </a:ext>
            </a:extLst>
          </p:cNvPr>
          <p:cNvSpPr>
            <a:spLocks noGrp="1"/>
          </p:cNvSpPr>
          <p:nvPr>
            <p:ph type="title"/>
          </p:nvPr>
        </p:nvSpPr>
        <p:spPr/>
        <p:txBody>
          <a:bodyPr/>
          <a:lstStyle/>
          <a:p>
            <a:r>
              <a:rPr lang="en-US" dirty="0"/>
              <a:t>CMS’s Role</a:t>
            </a:r>
          </a:p>
        </p:txBody>
      </p:sp>
      <p:sp>
        <p:nvSpPr>
          <p:cNvPr id="6" name="Content Placeholder 5">
            <a:extLst>
              <a:ext uri="{FF2B5EF4-FFF2-40B4-BE49-F238E27FC236}">
                <a16:creationId xmlns:a16="http://schemas.microsoft.com/office/drawing/2014/main" id="{E981ABCB-71FB-1F1C-A026-791BDED3A8C3}"/>
              </a:ext>
            </a:extLst>
          </p:cNvPr>
          <p:cNvSpPr>
            <a:spLocks noGrp="1"/>
          </p:cNvSpPr>
          <p:nvPr>
            <p:ph sz="half" idx="2"/>
          </p:nvPr>
        </p:nvSpPr>
        <p:spPr>
          <a:xfrm>
            <a:off x="547585" y="1095550"/>
            <a:ext cx="11071258" cy="5540028"/>
          </a:xfrm>
        </p:spPr>
        <p:txBody>
          <a:bodyPr/>
          <a:lstStyle/>
          <a:p>
            <a:r>
              <a:rPr lang="en-US" sz="3200" dirty="0">
                <a:effectLst/>
                <a:latin typeface="Calibri" panose="020F0502020204030204" pitchFamily="34" charset="0"/>
                <a:ea typeface="Calibri" panose="020F0502020204030204" pitchFamily="34" charset="0"/>
                <a:cs typeface="Times New Roman" panose="02020603050405020304" pitchFamily="18" charset="0"/>
              </a:rPr>
              <a:t>Works with individuals, entities, and law enforcement agencies, including:</a:t>
            </a:r>
          </a:p>
          <a:p>
            <a:pPr lvl="1"/>
            <a:r>
              <a:rPr lang="en-US" sz="2800" dirty="0"/>
              <a:t>Accreditation Organizations (AOs)</a:t>
            </a:r>
          </a:p>
          <a:p>
            <a:pPr lvl="1"/>
            <a:r>
              <a:rPr lang="en-US" sz="2800" dirty="0"/>
              <a:t>Medicare beneficiaries and caregivers</a:t>
            </a:r>
          </a:p>
          <a:p>
            <a:pPr lvl="1"/>
            <a:r>
              <a:rPr lang="en-US" sz="2800" dirty="0"/>
              <a:t>Physicians, suppliers, and other health care providers</a:t>
            </a:r>
          </a:p>
          <a:p>
            <a:pPr lvl="1"/>
            <a:r>
              <a:rPr lang="en-US" sz="2800" dirty="0"/>
              <a:t>State and Federal law enforcement agencies, including</a:t>
            </a:r>
          </a:p>
          <a:p>
            <a:pPr lvl="2">
              <a:buClr>
                <a:srgbClr val="F8911B"/>
              </a:buClr>
            </a:pPr>
            <a:r>
              <a:rPr lang="en-US" sz="2400" dirty="0">
                <a:latin typeface="Calibri" panose="020F0502020204030204" pitchFamily="34" charset="0"/>
                <a:cs typeface="Calibri" panose="020F0502020204030204" pitchFamily="34" charset="0"/>
              </a:rPr>
              <a:t>Office of Inspector General (OIG)</a:t>
            </a:r>
          </a:p>
          <a:p>
            <a:pPr lvl="2">
              <a:buClr>
                <a:srgbClr val="F8911B"/>
              </a:buClr>
            </a:pPr>
            <a:r>
              <a:rPr lang="en-US" sz="2400" dirty="0">
                <a:latin typeface="Calibri" panose="020F0502020204030204" pitchFamily="34" charset="0"/>
                <a:cs typeface="Calibri" panose="020F0502020204030204" pitchFamily="34" charset="0"/>
              </a:rPr>
              <a:t>Federal Bureau of Investigation (FBI)</a:t>
            </a:r>
          </a:p>
          <a:p>
            <a:pPr lvl="2">
              <a:buClr>
                <a:srgbClr val="F8911B"/>
              </a:buClr>
            </a:pPr>
            <a:r>
              <a:rPr lang="en-US" sz="2400" dirty="0">
                <a:latin typeface="Calibri" panose="020F0502020204030204" pitchFamily="34" charset="0"/>
                <a:cs typeface="Calibri" panose="020F0502020204030204" pitchFamily="34" charset="0"/>
              </a:rPr>
              <a:t>Department of Justice (DOJ) </a:t>
            </a:r>
          </a:p>
          <a:p>
            <a:pPr lvl="2">
              <a:buClr>
                <a:srgbClr val="F8911B"/>
              </a:buClr>
            </a:pPr>
            <a:r>
              <a:rPr lang="en-US" sz="2400" dirty="0">
                <a:latin typeface="Calibri" panose="020F0502020204030204" pitchFamily="34" charset="0"/>
                <a:cs typeface="Calibri" panose="020F0502020204030204" pitchFamily="34" charset="0"/>
              </a:rPr>
              <a:t>State Medicaid agencies</a:t>
            </a:r>
          </a:p>
          <a:p>
            <a:pPr lvl="2">
              <a:buClr>
                <a:srgbClr val="F8911B"/>
              </a:buClr>
            </a:pPr>
            <a:r>
              <a:rPr lang="en-US" sz="2400" dirty="0">
                <a:latin typeface="Calibri" panose="020F0502020204030204" pitchFamily="34" charset="0"/>
                <a:cs typeface="Calibri" panose="020F0502020204030204" pitchFamily="34" charset="0"/>
              </a:rPr>
              <a:t>Medicaid Fraud Control Units (MFCUs)</a:t>
            </a:r>
          </a:p>
        </p:txBody>
      </p:sp>
    </p:spTree>
    <p:extLst>
      <p:ext uri="{BB962C8B-B14F-4D97-AF65-F5344CB8AC3E}">
        <p14:creationId xmlns:p14="http://schemas.microsoft.com/office/powerpoint/2010/main" val="781124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74A024-E92F-EF82-3570-B8E584DBCAAB}"/>
              </a:ext>
            </a:extLst>
          </p:cNvPr>
          <p:cNvSpPr>
            <a:spLocks noGrp="1"/>
          </p:cNvSpPr>
          <p:nvPr>
            <p:ph type="title"/>
          </p:nvPr>
        </p:nvSpPr>
        <p:spPr/>
        <p:txBody>
          <a:bodyPr/>
          <a:lstStyle/>
          <a:p>
            <a:r>
              <a:rPr lang="en-US" dirty="0"/>
              <a:t>Medicare Contractors </a:t>
            </a:r>
          </a:p>
        </p:txBody>
      </p:sp>
      <p:pic>
        <p:nvPicPr>
          <p:cNvPr id="5" name="Picture 4" descr="Picture of contractors shaking hands">
            <a:extLst>
              <a:ext uri="{FF2B5EF4-FFF2-40B4-BE49-F238E27FC236}">
                <a16:creationId xmlns:a16="http://schemas.microsoft.com/office/drawing/2014/main" id="{A4BC5AFB-B52E-39F6-4F67-B53A915603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1470" y="3861848"/>
            <a:ext cx="4287069" cy="214353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4" name="Content Placeholder 3">
            <a:extLst>
              <a:ext uri="{FF2B5EF4-FFF2-40B4-BE49-F238E27FC236}">
                <a16:creationId xmlns:a16="http://schemas.microsoft.com/office/drawing/2014/main" id="{F346F061-2B62-328C-29B6-7179D4B3BCAA}"/>
              </a:ext>
            </a:extLst>
          </p:cNvPr>
          <p:cNvSpPr>
            <a:spLocks noGrp="1"/>
          </p:cNvSpPr>
          <p:nvPr>
            <p:ph sz="half" idx="2"/>
          </p:nvPr>
        </p:nvSpPr>
        <p:spPr>
          <a:xfrm>
            <a:off x="3869363" y="1012891"/>
            <a:ext cx="8015243" cy="5153131"/>
          </a:xfrm>
        </p:spPr>
        <p:txBody>
          <a:bodyPr/>
          <a:lstStyle/>
          <a:p>
            <a:r>
              <a:rPr lang="en-US" sz="3200" dirty="0"/>
              <a:t>Comprehensive Error Rate Testing Contractor (CERT)</a:t>
            </a:r>
          </a:p>
          <a:p>
            <a:r>
              <a:rPr lang="en-US" sz="3200" dirty="0"/>
              <a:t>Medicare Administrative Contractors (MACs)</a:t>
            </a:r>
          </a:p>
          <a:p>
            <a:r>
              <a:rPr lang="en-US" sz="3200" dirty="0"/>
              <a:t>Recovery Audit Program/Recovery Auditors</a:t>
            </a:r>
          </a:p>
          <a:p>
            <a:r>
              <a:rPr lang="en-US" sz="3200" dirty="0"/>
              <a:t>Unified Program Integrity Contractors (UPICs) </a:t>
            </a:r>
          </a:p>
        </p:txBody>
      </p:sp>
    </p:spTree>
    <p:extLst>
      <p:ext uri="{BB962C8B-B14F-4D97-AF65-F5344CB8AC3E}">
        <p14:creationId xmlns:p14="http://schemas.microsoft.com/office/powerpoint/2010/main" val="1574970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4640C-9741-CD8E-F6AA-06FBB10C1C69}"/>
              </a:ext>
            </a:extLst>
          </p:cNvPr>
          <p:cNvSpPr>
            <a:spLocks noGrp="1"/>
          </p:cNvSpPr>
          <p:nvPr>
            <p:ph type="title"/>
          </p:nvPr>
        </p:nvSpPr>
        <p:spPr/>
        <p:txBody>
          <a:bodyPr/>
          <a:lstStyle/>
          <a:p>
            <a:r>
              <a:rPr lang="en-US" dirty="0"/>
              <a:t>Acronyms Used in this Presentation</a:t>
            </a:r>
          </a:p>
        </p:txBody>
      </p:sp>
      <p:sp>
        <p:nvSpPr>
          <p:cNvPr id="3" name="Text Placeholder 2">
            <a:extLst>
              <a:ext uri="{FF2B5EF4-FFF2-40B4-BE49-F238E27FC236}">
                <a16:creationId xmlns:a16="http://schemas.microsoft.com/office/drawing/2014/main" id="{2EE0CE61-886A-3FC0-7195-470F731FCD67}"/>
              </a:ext>
            </a:extLst>
          </p:cNvPr>
          <p:cNvSpPr>
            <a:spLocks noGrp="1"/>
          </p:cNvSpPr>
          <p:nvPr>
            <p:ph type="body" idx="16"/>
          </p:nvPr>
        </p:nvSpPr>
        <p:spPr>
          <a:xfrm>
            <a:off x="547585" y="1297993"/>
            <a:ext cx="4281473" cy="584558"/>
          </a:xfrm>
        </p:spPr>
        <p:txBody>
          <a:bodyPr/>
          <a:lstStyle/>
          <a:p>
            <a:r>
              <a:rPr lang="en-US" sz="3200" dirty="0"/>
              <a:t>Acronym - Meaning</a:t>
            </a:r>
          </a:p>
        </p:txBody>
      </p:sp>
      <p:sp>
        <p:nvSpPr>
          <p:cNvPr id="4" name="Content Placeholder 3">
            <a:extLst>
              <a:ext uri="{FF2B5EF4-FFF2-40B4-BE49-F238E27FC236}">
                <a16:creationId xmlns:a16="http://schemas.microsoft.com/office/drawing/2014/main" id="{17CD1924-0D1A-9A53-09FD-29D2A59ED2DB}"/>
              </a:ext>
            </a:extLst>
          </p:cNvPr>
          <p:cNvSpPr>
            <a:spLocks noGrp="1"/>
          </p:cNvSpPr>
          <p:nvPr>
            <p:ph sz="half" idx="13"/>
          </p:nvPr>
        </p:nvSpPr>
        <p:spPr>
          <a:xfrm>
            <a:off x="547584" y="2092409"/>
            <a:ext cx="5853216" cy="4400466"/>
          </a:xfrm>
        </p:spPr>
        <p:txBody>
          <a:bodyPr>
            <a:noAutofit/>
          </a:bodyPr>
          <a:lstStyle/>
          <a:p>
            <a:r>
              <a:rPr lang="en-US" sz="1800" dirty="0"/>
              <a:t>AKS – Antikickback Statute</a:t>
            </a:r>
          </a:p>
          <a:p>
            <a:r>
              <a:rPr lang="en-US" sz="1800" dirty="0"/>
              <a:t>AO – Accreditation Organizations</a:t>
            </a:r>
          </a:p>
          <a:p>
            <a:r>
              <a:rPr lang="en-US" sz="1800" dirty="0"/>
              <a:t>CERT – Comprehensive Error Rate Testing Contractor</a:t>
            </a:r>
          </a:p>
          <a:p>
            <a:r>
              <a:rPr lang="en-US" sz="1800" dirty="0"/>
              <a:t>CMP – Civil Monetary Penalties</a:t>
            </a:r>
          </a:p>
          <a:p>
            <a:r>
              <a:rPr lang="en-US" sz="1800" dirty="0"/>
              <a:t>CMS – Centers for Medicare &amp; Medicaid Services</a:t>
            </a:r>
          </a:p>
          <a:p>
            <a:r>
              <a:rPr lang="en-US" sz="1800" dirty="0"/>
              <a:t>DOJ – Department of Justice</a:t>
            </a:r>
          </a:p>
          <a:p>
            <a:r>
              <a:rPr lang="en-US" sz="1800" dirty="0"/>
              <a:t>FBI – Federal Bureau of Investigation</a:t>
            </a:r>
          </a:p>
          <a:p>
            <a:r>
              <a:rPr lang="en-US" sz="1800" dirty="0"/>
              <a:t>FCA – False Claims Act</a:t>
            </a:r>
          </a:p>
          <a:p>
            <a:r>
              <a:rPr lang="en-US" sz="1800" dirty="0"/>
              <a:t>HEAT – Healthcare Fraud Prevention and Enforcement Action Team</a:t>
            </a:r>
          </a:p>
          <a:p>
            <a:r>
              <a:rPr lang="en-US" sz="1800" dirty="0"/>
              <a:t>HFPP – Healthcare Fraud Prevention Partnership</a:t>
            </a:r>
          </a:p>
        </p:txBody>
      </p:sp>
      <p:sp>
        <p:nvSpPr>
          <p:cNvPr id="5" name="Text Placeholder 4">
            <a:extLst>
              <a:ext uri="{FF2B5EF4-FFF2-40B4-BE49-F238E27FC236}">
                <a16:creationId xmlns:a16="http://schemas.microsoft.com/office/drawing/2014/main" id="{B4F59C40-735F-5E8E-DB8D-5205AE96A32B}"/>
              </a:ext>
            </a:extLst>
          </p:cNvPr>
          <p:cNvSpPr>
            <a:spLocks noGrp="1"/>
          </p:cNvSpPr>
          <p:nvPr>
            <p:ph type="body" idx="18"/>
          </p:nvPr>
        </p:nvSpPr>
        <p:spPr>
          <a:xfrm>
            <a:off x="6480513" y="1328868"/>
            <a:ext cx="4281473" cy="584558"/>
          </a:xfrm>
        </p:spPr>
        <p:txBody>
          <a:bodyPr/>
          <a:lstStyle/>
          <a:p>
            <a:r>
              <a:rPr lang="en-US" sz="3200" dirty="0"/>
              <a:t>Acronym - Meaning</a:t>
            </a:r>
          </a:p>
        </p:txBody>
      </p:sp>
      <p:sp>
        <p:nvSpPr>
          <p:cNvPr id="6" name="Content Placeholder 5">
            <a:extLst>
              <a:ext uri="{FF2B5EF4-FFF2-40B4-BE49-F238E27FC236}">
                <a16:creationId xmlns:a16="http://schemas.microsoft.com/office/drawing/2014/main" id="{1FD37C96-BD17-7FA9-E483-268EA6AD7851}"/>
              </a:ext>
            </a:extLst>
          </p:cNvPr>
          <p:cNvSpPr>
            <a:spLocks noGrp="1"/>
          </p:cNvSpPr>
          <p:nvPr>
            <p:ph sz="half" idx="17"/>
          </p:nvPr>
        </p:nvSpPr>
        <p:spPr>
          <a:xfrm>
            <a:off x="6480513" y="2154158"/>
            <a:ext cx="5069230" cy="4345144"/>
          </a:xfrm>
        </p:spPr>
        <p:txBody>
          <a:bodyPr>
            <a:normAutofit/>
          </a:bodyPr>
          <a:lstStyle/>
          <a:p>
            <a:r>
              <a:rPr lang="en-US" sz="1800" dirty="0"/>
              <a:t>HHS – Health and Human Services</a:t>
            </a:r>
          </a:p>
          <a:p>
            <a:r>
              <a:rPr lang="en-US" sz="1800" dirty="0"/>
              <a:t>MAC – Medicare Administrative Contractor</a:t>
            </a:r>
          </a:p>
          <a:p>
            <a:r>
              <a:rPr lang="en-US" sz="1800" dirty="0"/>
              <a:t>MFCU – Medicare Fraud Control Unit</a:t>
            </a:r>
          </a:p>
          <a:p>
            <a:r>
              <a:rPr lang="en-US" sz="1800" dirty="0"/>
              <a:t>OIG – Office of Inspector General</a:t>
            </a:r>
          </a:p>
          <a:p>
            <a:r>
              <a:rPr lang="en-US" sz="1800" dirty="0"/>
              <a:t>PSC – Program Safeguard Contractor</a:t>
            </a:r>
          </a:p>
          <a:p>
            <a:r>
              <a:rPr lang="en-US" sz="1800" dirty="0"/>
              <a:t>SAM – System for Award Management</a:t>
            </a:r>
          </a:p>
          <a:p>
            <a:r>
              <a:rPr lang="en-US" sz="1800" dirty="0"/>
              <a:t>SSA – Social Security Act</a:t>
            </a:r>
          </a:p>
          <a:p>
            <a:r>
              <a:rPr lang="en-US" sz="1800" dirty="0"/>
              <a:t>UPIC – Unified Program Integrity Contractor</a:t>
            </a:r>
          </a:p>
          <a:p>
            <a:r>
              <a:rPr lang="en-US" sz="1800" dirty="0"/>
              <a:t>ZPIC – Zoned Program Integrity Contractor </a:t>
            </a:r>
          </a:p>
        </p:txBody>
      </p:sp>
    </p:spTree>
    <p:extLst>
      <p:ext uri="{BB962C8B-B14F-4D97-AF65-F5344CB8AC3E}">
        <p14:creationId xmlns:p14="http://schemas.microsoft.com/office/powerpoint/2010/main" val="2731922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92B387-AD5F-B435-5933-6610A3547D29}"/>
              </a:ext>
            </a:extLst>
          </p:cNvPr>
          <p:cNvSpPr>
            <a:spLocks noGrp="1"/>
          </p:cNvSpPr>
          <p:nvPr>
            <p:ph type="title"/>
          </p:nvPr>
        </p:nvSpPr>
        <p:spPr/>
        <p:txBody>
          <a:bodyPr/>
          <a:lstStyle/>
          <a:p>
            <a:r>
              <a:rPr lang="en-US" dirty="0"/>
              <a:t>Meet the Players</a:t>
            </a:r>
          </a:p>
        </p:txBody>
      </p:sp>
      <p:sp>
        <p:nvSpPr>
          <p:cNvPr id="4" name="Content Placeholder 3">
            <a:extLst>
              <a:ext uri="{FF2B5EF4-FFF2-40B4-BE49-F238E27FC236}">
                <a16:creationId xmlns:a16="http://schemas.microsoft.com/office/drawing/2014/main" id="{D1E20CAC-B12A-BC8A-4EAE-C15629AA1F54}"/>
              </a:ext>
            </a:extLst>
          </p:cNvPr>
          <p:cNvSpPr>
            <a:spLocks noGrp="1"/>
          </p:cNvSpPr>
          <p:nvPr>
            <p:ph sz="half" idx="2"/>
          </p:nvPr>
        </p:nvSpPr>
        <p:spPr/>
        <p:txBody>
          <a:bodyPr/>
          <a:lstStyle/>
          <a:p>
            <a:r>
              <a:rPr lang="en-US" sz="3200" dirty="0"/>
              <a:t>Office of Inspector General (OIG)</a:t>
            </a:r>
          </a:p>
          <a:p>
            <a:r>
              <a:rPr lang="en-US" sz="3200" dirty="0"/>
              <a:t>Health Care Fraud Prevention and Enforcement Action Team (HEAT)</a:t>
            </a:r>
          </a:p>
          <a:p>
            <a:r>
              <a:rPr lang="en-US" sz="3200" dirty="0"/>
              <a:t>Medicare Fraud Strike Force</a:t>
            </a:r>
          </a:p>
          <a:p>
            <a:r>
              <a:rPr lang="en-US" sz="3200" dirty="0"/>
              <a:t>General Service Administration</a:t>
            </a:r>
          </a:p>
        </p:txBody>
      </p:sp>
      <p:pic>
        <p:nvPicPr>
          <p:cNvPr id="5" name="Picture 4" descr="Picture of silhouettes of people in a group">
            <a:extLst>
              <a:ext uri="{FF2B5EF4-FFF2-40B4-BE49-F238E27FC236}">
                <a16:creationId xmlns:a16="http://schemas.microsoft.com/office/drawing/2014/main" id="{C7112AE4-79CD-792D-A78F-083097E0599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61752" y="2084474"/>
            <a:ext cx="3795569" cy="198779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171587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49B484-1197-7B74-E483-6B7F37F967E0}"/>
              </a:ext>
            </a:extLst>
          </p:cNvPr>
          <p:cNvSpPr>
            <a:spLocks noGrp="1"/>
          </p:cNvSpPr>
          <p:nvPr>
            <p:ph type="title"/>
          </p:nvPr>
        </p:nvSpPr>
        <p:spPr/>
        <p:txBody>
          <a:bodyPr/>
          <a:lstStyle/>
          <a:p>
            <a:r>
              <a:rPr lang="en-US" dirty="0"/>
              <a:t>OIG</a:t>
            </a:r>
          </a:p>
        </p:txBody>
      </p:sp>
      <p:pic>
        <p:nvPicPr>
          <p:cNvPr id="6" name="Picture 5" descr="Picture of the U.S. Department of Health &amp; Human Services Office of Inspector General Logo">
            <a:extLst>
              <a:ext uri="{FF2B5EF4-FFF2-40B4-BE49-F238E27FC236}">
                <a16:creationId xmlns:a16="http://schemas.microsoft.com/office/drawing/2014/main" id="{6F7006F5-3497-C7B7-339C-DA17DB6DE81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5293" y="3668179"/>
            <a:ext cx="5834165" cy="160439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Content Placeholder 3">
            <a:extLst>
              <a:ext uri="{FF2B5EF4-FFF2-40B4-BE49-F238E27FC236}">
                <a16:creationId xmlns:a16="http://schemas.microsoft.com/office/drawing/2014/main" id="{C7542AC0-E918-F941-25B1-262318ACD232}"/>
              </a:ext>
            </a:extLst>
          </p:cNvPr>
          <p:cNvSpPr>
            <a:spLocks noGrp="1"/>
          </p:cNvSpPr>
          <p:nvPr>
            <p:ph sz="half" idx="2"/>
          </p:nvPr>
        </p:nvSpPr>
        <p:spPr>
          <a:xfrm>
            <a:off x="3811161" y="964075"/>
            <a:ext cx="7416839" cy="4707643"/>
          </a:xfrm>
        </p:spPr>
        <p:txBody>
          <a:bodyPr/>
          <a:lstStyle/>
          <a:p>
            <a:r>
              <a:rPr lang="en-US" sz="3200" dirty="0"/>
              <a:t>Protects the integrity of the U.S. Department of HHS program</a:t>
            </a:r>
          </a:p>
          <a:p>
            <a:pPr lvl="1"/>
            <a:r>
              <a:rPr lang="en-US" sz="2800" dirty="0"/>
              <a:t>Can exclude participation in programs (entities and individuals)</a:t>
            </a:r>
          </a:p>
          <a:p>
            <a:pPr lvl="1"/>
            <a:r>
              <a:rPr lang="en-US" sz="2800" dirty="0"/>
              <a:t>Impose CMPs for certain violations</a:t>
            </a:r>
          </a:p>
        </p:txBody>
      </p:sp>
    </p:spTree>
    <p:extLst>
      <p:ext uri="{BB962C8B-B14F-4D97-AF65-F5344CB8AC3E}">
        <p14:creationId xmlns:p14="http://schemas.microsoft.com/office/powerpoint/2010/main" val="2053560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C69AE5-8DE2-4A31-91BC-CEA976763BF2}"/>
              </a:ext>
            </a:extLst>
          </p:cNvPr>
          <p:cNvSpPr>
            <a:spLocks noGrp="1"/>
          </p:cNvSpPr>
          <p:nvPr>
            <p:ph sz="half" idx="2"/>
          </p:nvPr>
        </p:nvSpPr>
        <p:spPr>
          <a:xfrm>
            <a:off x="547585" y="1060704"/>
            <a:ext cx="11071258" cy="4644357"/>
          </a:xfrm>
        </p:spPr>
        <p:txBody>
          <a:bodyPr/>
          <a:lstStyle/>
          <a:p>
            <a:r>
              <a:rPr lang="en-US" sz="3200" dirty="0"/>
              <a:t>Joint intervention between HHS, OIG, and DOJ</a:t>
            </a:r>
          </a:p>
          <a:p>
            <a:r>
              <a:rPr lang="en-US" sz="3200" dirty="0"/>
              <a:t>Build and strengthen existing programs while investigating new resources and technology </a:t>
            </a:r>
          </a:p>
          <a:p>
            <a:r>
              <a:rPr lang="en-US" sz="3200" dirty="0"/>
              <a:t>Key component of HEAT is Medicare Fraud Strike Force</a:t>
            </a:r>
          </a:p>
        </p:txBody>
      </p:sp>
      <p:sp>
        <p:nvSpPr>
          <p:cNvPr id="3" name="Title 2">
            <a:extLst>
              <a:ext uri="{FF2B5EF4-FFF2-40B4-BE49-F238E27FC236}">
                <a16:creationId xmlns:a16="http://schemas.microsoft.com/office/drawing/2014/main" id="{9968248D-E5E0-CB60-9C8E-993D8596BEB6}"/>
              </a:ext>
            </a:extLst>
          </p:cNvPr>
          <p:cNvSpPr>
            <a:spLocks noGrp="1"/>
          </p:cNvSpPr>
          <p:nvPr>
            <p:ph type="title"/>
          </p:nvPr>
        </p:nvSpPr>
        <p:spPr>
          <a:xfrm>
            <a:off x="547584" y="365126"/>
            <a:ext cx="11511065" cy="787814"/>
          </a:xfrm>
        </p:spPr>
        <p:txBody>
          <a:bodyPr/>
          <a:lstStyle/>
          <a:p>
            <a:r>
              <a:rPr lang="en-US" dirty="0"/>
              <a:t>HEAT</a:t>
            </a:r>
          </a:p>
        </p:txBody>
      </p:sp>
      <p:pic>
        <p:nvPicPr>
          <p:cNvPr id="2050" name="Picture 2">
            <a:extLst>
              <a:ext uri="{FF2B5EF4-FFF2-40B4-BE49-F238E27FC236}">
                <a16:creationId xmlns:a16="http://schemas.microsoft.com/office/drawing/2014/main" id="{4D87E45B-C451-01F2-160A-5F1C7193003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60413" y="3394352"/>
            <a:ext cx="5350476" cy="300628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7286814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68248D-E5E0-CB60-9C8E-993D8596BEB6}"/>
              </a:ext>
            </a:extLst>
          </p:cNvPr>
          <p:cNvSpPr>
            <a:spLocks noGrp="1"/>
          </p:cNvSpPr>
          <p:nvPr>
            <p:ph type="title"/>
          </p:nvPr>
        </p:nvSpPr>
        <p:spPr/>
        <p:txBody>
          <a:bodyPr/>
          <a:lstStyle/>
          <a:p>
            <a:r>
              <a:rPr lang="en-US" dirty="0"/>
              <a:t>Medicare Fraud Strike Force</a:t>
            </a:r>
          </a:p>
        </p:txBody>
      </p:sp>
      <p:sp>
        <p:nvSpPr>
          <p:cNvPr id="2" name="Content Placeholder 1">
            <a:extLst>
              <a:ext uri="{FF2B5EF4-FFF2-40B4-BE49-F238E27FC236}">
                <a16:creationId xmlns:a16="http://schemas.microsoft.com/office/drawing/2014/main" id="{DAC69AE5-8DE2-4A31-91BC-CEA976763BF2}"/>
              </a:ext>
            </a:extLst>
          </p:cNvPr>
          <p:cNvSpPr>
            <a:spLocks noGrp="1"/>
          </p:cNvSpPr>
          <p:nvPr>
            <p:ph sz="half" idx="2"/>
          </p:nvPr>
        </p:nvSpPr>
        <p:spPr>
          <a:xfrm>
            <a:off x="547585" y="1280160"/>
            <a:ext cx="6629963" cy="5076190"/>
          </a:xfrm>
        </p:spPr>
        <p:txBody>
          <a:bodyPr/>
          <a:lstStyle/>
          <a:p>
            <a:r>
              <a:rPr lang="en-US" sz="3200" dirty="0"/>
              <a:t>Interagency task force comprised of OIG and DOJ analysts, investigators, and prosecutors </a:t>
            </a:r>
          </a:p>
          <a:p>
            <a:pPr lvl="1"/>
            <a:r>
              <a:rPr lang="en-US" sz="2400" dirty="0"/>
              <a:t>Target emerging or migrating fraud schemes </a:t>
            </a:r>
          </a:p>
          <a:p>
            <a:pPr lvl="2"/>
            <a:r>
              <a:rPr lang="en-US" sz="2400" dirty="0">
                <a:latin typeface="Calibri" panose="020F0502020204030204" pitchFamily="34" charset="0"/>
                <a:cs typeface="Calibri" panose="020F0502020204030204" pitchFamily="34" charset="0"/>
              </a:rPr>
              <a:t>Including fraud by criminals masquerading as health care providers or suppliers</a:t>
            </a:r>
          </a:p>
        </p:txBody>
      </p:sp>
      <p:pic>
        <p:nvPicPr>
          <p:cNvPr id="3074" name="Picture 2" descr="Medicare Fraud Strike Force Team picture ">
            <a:extLst>
              <a:ext uri="{FF2B5EF4-FFF2-40B4-BE49-F238E27FC236}">
                <a16:creationId xmlns:a16="http://schemas.microsoft.com/office/drawing/2014/main" id="{A6046068-FB27-1BC9-BF4B-597CF8836D8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90698" y="2895206"/>
            <a:ext cx="4486669" cy="251253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1061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68248D-E5E0-CB60-9C8E-993D8596BEB6}"/>
              </a:ext>
            </a:extLst>
          </p:cNvPr>
          <p:cNvSpPr>
            <a:spLocks noGrp="1"/>
          </p:cNvSpPr>
          <p:nvPr>
            <p:ph type="title"/>
          </p:nvPr>
        </p:nvSpPr>
        <p:spPr/>
        <p:txBody>
          <a:bodyPr/>
          <a:lstStyle/>
          <a:p>
            <a:r>
              <a:rPr lang="en-US" dirty="0"/>
              <a:t>General Service Administration</a:t>
            </a:r>
          </a:p>
        </p:txBody>
      </p:sp>
      <p:sp>
        <p:nvSpPr>
          <p:cNvPr id="2" name="Content Placeholder 1">
            <a:extLst>
              <a:ext uri="{FF2B5EF4-FFF2-40B4-BE49-F238E27FC236}">
                <a16:creationId xmlns:a16="http://schemas.microsoft.com/office/drawing/2014/main" id="{DAC69AE5-8DE2-4A31-91BC-CEA976763BF2}"/>
              </a:ext>
            </a:extLst>
          </p:cNvPr>
          <p:cNvSpPr>
            <a:spLocks noGrp="1"/>
          </p:cNvSpPr>
          <p:nvPr>
            <p:ph sz="half" idx="2"/>
          </p:nvPr>
        </p:nvSpPr>
        <p:spPr/>
        <p:txBody>
          <a:bodyPr/>
          <a:lstStyle/>
          <a:p>
            <a:r>
              <a:rPr lang="en-US" sz="3200" dirty="0"/>
              <a:t>Merges several procurement systems into one</a:t>
            </a:r>
          </a:p>
          <a:p>
            <a:pPr lvl="1"/>
            <a:r>
              <a:rPr lang="en-US" sz="2800" dirty="0"/>
              <a:t>System for Award Management (SAM) </a:t>
            </a:r>
          </a:p>
          <a:p>
            <a:pPr lvl="2"/>
            <a:r>
              <a:rPr lang="en-US" sz="2400" dirty="0">
                <a:latin typeface="Calibri" panose="020F0502020204030204" pitchFamily="34" charset="0"/>
                <a:cs typeface="Calibri" panose="020F0502020204030204" pitchFamily="34" charset="0"/>
              </a:rPr>
              <a:t>Debarred or proposed for debarment</a:t>
            </a:r>
          </a:p>
          <a:p>
            <a:pPr lvl="2"/>
            <a:r>
              <a:rPr lang="en-US" sz="2400" dirty="0">
                <a:latin typeface="Calibri" panose="020F0502020204030204" pitchFamily="34" charset="0"/>
                <a:cs typeface="Calibri" panose="020F0502020204030204" pitchFamily="34" charset="0"/>
              </a:rPr>
              <a:t>Disqualified from certain types of Federal financial and non-financial aid and benefits</a:t>
            </a:r>
          </a:p>
          <a:p>
            <a:pPr lvl="2"/>
            <a:r>
              <a:rPr lang="en-US" sz="2400" dirty="0">
                <a:latin typeface="Calibri" panose="020F0502020204030204" pitchFamily="34" charset="0"/>
                <a:cs typeface="Calibri" panose="020F0502020204030204" pitchFamily="34" charset="0"/>
              </a:rPr>
              <a:t>Disqualified from receiving Federal contracts or certain subcontracts</a:t>
            </a:r>
          </a:p>
          <a:p>
            <a:pPr lvl="2"/>
            <a:r>
              <a:rPr lang="en-US" sz="2400" dirty="0">
                <a:latin typeface="Calibri" panose="020F0502020204030204" pitchFamily="34" charset="0"/>
                <a:cs typeface="Calibri" panose="020F0502020204030204" pitchFamily="34" charset="0"/>
              </a:rPr>
              <a:t>Excluded</a:t>
            </a:r>
          </a:p>
          <a:p>
            <a:pPr lvl="2"/>
            <a:r>
              <a:rPr lang="en-US" sz="2400" dirty="0">
                <a:latin typeface="Calibri" panose="020F0502020204030204" pitchFamily="34" charset="0"/>
                <a:cs typeface="Calibri" panose="020F0502020204030204" pitchFamily="34" charset="0"/>
              </a:rPr>
              <a:t>Suspended</a:t>
            </a:r>
          </a:p>
        </p:txBody>
      </p:sp>
    </p:spTree>
    <p:extLst>
      <p:ext uri="{BB962C8B-B14F-4D97-AF65-F5344CB8AC3E}">
        <p14:creationId xmlns:p14="http://schemas.microsoft.com/office/powerpoint/2010/main" val="2603081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92002-A24C-AA50-3BDD-29B1F8B147EB}"/>
              </a:ext>
            </a:extLst>
          </p:cNvPr>
          <p:cNvSpPr>
            <a:spLocks noGrp="1"/>
          </p:cNvSpPr>
          <p:nvPr>
            <p:ph type="title"/>
          </p:nvPr>
        </p:nvSpPr>
        <p:spPr/>
        <p:txBody>
          <a:bodyPr/>
          <a:lstStyle/>
          <a:p>
            <a:r>
              <a:rPr lang="en-US" dirty="0"/>
              <a:t>How Can I Help? </a:t>
            </a:r>
          </a:p>
        </p:txBody>
      </p:sp>
      <p:pic>
        <p:nvPicPr>
          <p:cNvPr id="26" name="Picture 25" descr="Woman cheering one hand">
            <a:extLst>
              <a:ext uri="{FF2B5EF4-FFF2-40B4-BE49-F238E27FC236}">
                <a16:creationId xmlns:a16="http://schemas.microsoft.com/office/drawing/2014/main" id="{D3C58D6D-1BAD-49D9-218F-CD20C1AC31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449" y="29616"/>
            <a:ext cx="909630" cy="3556019"/>
          </a:xfrm>
          <a:prstGeom prst="rect">
            <a:avLst/>
          </a:prstGeom>
        </p:spPr>
      </p:pic>
      <p:pic>
        <p:nvPicPr>
          <p:cNvPr id="24" name="Picture 23" descr="Businessman cheering one hand">
            <a:extLst>
              <a:ext uri="{FF2B5EF4-FFF2-40B4-BE49-F238E27FC236}">
                <a16:creationId xmlns:a16="http://schemas.microsoft.com/office/drawing/2014/main" id="{EA331624-CCE4-D794-3B36-2ADFE70A29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98318" y="-29618"/>
            <a:ext cx="1318152" cy="3615253"/>
          </a:xfrm>
          <a:prstGeom prst="rect">
            <a:avLst/>
          </a:prstGeom>
        </p:spPr>
      </p:pic>
      <p:pic>
        <p:nvPicPr>
          <p:cNvPr id="30" name="Picture 29" descr="Businesswoman pointing up">
            <a:extLst>
              <a:ext uri="{FF2B5EF4-FFF2-40B4-BE49-F238E27FC236}">
                <a16:creationId xmlns:a16="http://schemas.microsoft.com/office/drawing/2014/main" id="{46586962-6DB2-F4EC-2646-3C5FA21B239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44743" y="326724"/>
            <a:ext cx="1395013" cy="3229295"/>
          </a:xfrm>
          <a:prstGeom prst="rect">
            <a:avLst/>
          </a:prstGeom>
        </p:spPr>
      </p:pic>
      <p:pic>
        <p:nvPicPr>
          <p:cNvPr id="10" name="Picture 9" descr="Businesswoman holding sign that says stand up for the truth">
            <a:extLst>
              <a:ext uri="{FF2B5EF4-FFF2-40B4-BE49-F238E27FC236}">
                <a16:creationId xmlns:a16="http://schemas.microsoft.com/office/drawing/2014/main" id="{32AE246F-4234-1BDA-4571-A1F8FCEC38D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75303" y="248165"/>
            <a:ext cx="2191461" cy="3283172"/>
          </a:xfrm>
          <a:prstGeom prst="rect">
            <a:avLst/>
          </a:prstGeom>
        </p:spPr>
      </p:pic>
      <p:sp>
        <p:nvSpPr>
          <p:cNvPr id="31" name="TextBox 30">
            <a:extLst>
              <a:ext uri="{FF2B5EF4-FFF2-40B4-BE49-F238E27FC236}">
                <a16:creationId xmlns:a16="http://schemas.microsoft.com/office/drawing/2014/main" id="{D59C4DB0-10F5-0E87-F613-F2C9175B65A9}"/>
              </a:ext>
            </a:extLst>
          </p:cNvPr>
          <p:cNvSpPr txBox="1"/>
          <p:nvPr/>
        </p:nvSpPr>
        <p:spPr>
          <a:xfrm rot="21400641">
            <a:off x="4692962" y="737688"/>
            <a:ext cx="1550392" cy="1107996"/>
          </a:xfrm>
          <a:prstGeom prst="rect">
            <a:avLst/>
          </a:prstGeom>
          <a:solidFill>
            <a:schemeClr val="bg1"/>
          </a:solidFill>
          <a:ln>
            <a:solidFill>
              <a:schemeClr val="tx1"/>
            </a:solidFill>
          </a:ln>
        </p:spPr>
        <p:txBody>
          <a:bodyPr wrap="square" rtlCol="0">
            <a:spAutoFit/>
          </a:bodyPr>
          <a:lstStyle/>
          <a:p>
            <a:pPr algn="ctr"/>
            <a:r>
              <a:rPr lang="en-US" sz="2200" b="1" dirty="0"/>
              <a:t>Stand Up for the Truth </a:t>
            </a:r>
          </a:p>
        </p:txBody>
      </p:sp>
      <p:pic>
        <p:nvPicPr>
          <p:cNvPr id="18" name="Picture 17" descr="Athletic woman presenting">
            <a:extLst>
              <a:ext uri="{FF2B5EF4-FFF2-40B4-BE49-F238E27FC236}">
                <a16:creationId xmlns:a16="http://schemas.microsoft.com/office/drawing/2014/main" id="{ADAF82B1-0439-C0E5-42B0-C5D76E42B68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05242" y="248165"/>
            <a:ext cx="1605084" cy="3283173"/>
          </a:xfrm>
          <a:prstGeom prst="rect">
            <a:avLst/>
          </a:prstGeom>
        </p:spPr>
      </p:pic>
      <p:pic>
        <p:nvPicPr>
          <p:cNvPr id="22" name="Picture 21" descr="Businessman cheering with one hand">
            <a:extLst>
              <a:ext uri="{FF2B5EF4-FFF2-40B4-BE49-F238E27FC236}">
                <a16:creationId xmlns:a16="http://schemas.microsoft.com/office/drawing/2014/main" id="{A1C151B6-FEAA-1316-CB4C-2EB9EEF5961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32872" y="124314"/>
            <a:ext cx="1258646" cy="3431705"/>
          </a:xfrm>
          <a:prstGeom prst="rect">
            <a:avLst/>
          </a:prstGeom>
        </p:spPr>
      </p:pic>
      <p:pic>
        <p:nvPicPr>
          <p:cNvPr id="8" name="Picture 7" descr="Young business woman pointing up">
            <a:extLst>
              <a:ext uri="{FF2B5EF4-FFF2-40B4-BE49-F238E27FC236}">
                <a16:creationId xmlns:a16="http://schemas.microsoft.com/office/drawing/2014/main" id="{261C0A2D-13FF-CE8E-9227-BD26C73A1EE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122908" y="437239"/>
            <a:ext cx="1630096" cy="3148396"/>
          </a:xfrm>
          <a:prstGeom prst="rect">
            <a:avLst/>
          </a:prstGeom>
        </p:spPr>
      </p:pic>
      <p:pic>
        <p:nvPicPr>
          <p:cNvPr id="28" name="Picture 27" descr="Business woman cheering one hand">
            <a:extLst>
              <a:ext uri="{FF2B5EF4-FFF2-40B4-BE49-F238E27FC236}">
                <a16:creationId xmlns:a16="http://schemas.microsoft.com/office/drawing/2014/main" id="{A73F787B-FEC0-90ED-0216-41085B8B765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753004" y="0"/>
            <a:ext cx="957801" cy="3556019"/>
          </a:xfrm>
          <a:prstGeom prst="rect">
            <a:avLst/>
          </a:prstGeom>
        </p:spPr>
      </p:pic>
    </p:spTree>
    <p:extLst>
      <p:ext uri="{BB962C8B-B14F-4D97-AF65-F5344CB8AC3E}">
        <p14:creationId xmlns:p14="http://schemas.microsoft.com/office/powerpoint/2010/main" val="335786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77CFB9-49D1-73D3-40E1-923A3A1063E4}"/>
              </a:ext>
            </a:extLst>
          </p:cNvPr>
          <p:cNvSpPr>
            <a:spLocks noGrp="1"/>
          </p:cNvSpPr>
          <p:nvPr>
            <p:ph type="title"/>
          </p:nvPr>
        </p:nvSpPr>
        <p:spPr>
          <a:xfrm>
            <a:off x="547583" y="340457"/>
            <a:ext cx="8353631" cy="723011"/>
          </a:xfrm>
        </p:spPr>
        <p:txBody>
          <a:bodyPr/>
          <a:lstStyle/>
          <a:p>
            <a:r>
              <a:rPr lang="en-US" dirty="0"/>
              <a:t>False Claims Act and Whistleblowers </a:t>
            </a:r>
          </a:p>
        </p:txBody>
      </p:sp>
      <p:sp>
        <p:nvSpPr>
          <p:cNvPr id="19" name="Content Placeholder 18">
            <a:extLst>
              <a:ext uri="{FF2B5EF4-FFF2-40B4-BE49-F238E27FC236}">
                <a16:creationId xmlns:a16="http://schemas.microsoft.com/office/drawing/2014/main" id="{25C08E30-0078-51EC-4AAD-FCF50DCAAA42}"/>
              </a:ext>
            </a:extLst>
          </p:cNvPr>
          <p:cNvSpPr>
            <a:spLocks noGrp="1"/>
          </p:cNvSpPr>
          <p:nvPr>
            <p:ph sz="half" idx="2"/>
          </p:nvPr>
        </p:nvSpPr>
        <p:spPr/>
        <p:txBody>
          <a:bodyPr/>
          <a:lstStyle/>
          <a:p>
            <a:r>
              <a:rPr lang="en-US" sz="3200" dirty="0"/>
              <a:t>Incentive for whistleblowers to report fraud</a:t>
            </a:r>
          </a:p>
          <a:p>
            <a:pPr lvl="1"/>
            <a:r>
              <a:rPr lang="en-US" sz="2800" dirty="0"/>
              <a:t>Can receive up to 30% of recovery</a:t>
            </a:r>
          </a:p>
          <a:p>
            <a:r>
              <a:rPr lang="en-US" sz="3200" dirty="0"/>
              <a:t>Whistleblowers can include:</a:t>
            </a:r>
          </a:p>
          <a:p>
            <a:pPr lvl="1"/>
            <a:r>
              <a:rPr lang="en-US" sz="2800" dirty="0"/>
              <a:t>Ex-business partners</a:t>
            </a:r>
          </a:p>
          <a:p>
            <a:pPr lvl="1"/>
            <a:r>
              <a:rPr lang="en-US" sz="2800" dirty="0"/>
              <a:t>Staff</a:t>
            </a:r>
          </a:p>
          <a:p>
            <a:pPr lvl="1"/>
            <a:r>
              <a:rPr lang="en-US" sz="2800" dirty="0"/>
              <a:t>Competitors</a:t>
            </a:r>
          </a:p>
          <a:p>
            <a:pPr lvl="1"/>
            <a:r>
              <a:rPr lang="en-US" sz="2800" dirty="0"/>
              <a:t>Patients</a:t>
            </a:r>
            <a:endParaRPr lang="en-US" dirty="0"/>
          </a:p>
        </p:txBody>
      </p:sp>
      <p:pic>
        <p:nvPicPr>
          <p:cNvPr id="9" name="Content Placeholder 5" descr="A whistle hanging on a wall">
            <a:extLst>
              <a:ext uri="{FF2B5EF4-FFF2-40B4-BE49-F238E27FC236}">
                <a16:creationId xmlns:a16="http://schemas.microsoft.com/office/drawing/2014/main" id="{1E43516E-DDAE-B2D9-A053-115BEC60704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99754" y="957337"/>
            <a:ext cx="2310582" cy="4489734"/>
          </a:xfrm>
          <a:prstGeom prst="rect">
            <a:avLst/>
          </a:prstGeom>
        </p:spPr>
      </p:pic>
    </p:spTree>
    <p:extLst>
      <p:ext uri="{BB962C8B-B14F-4D97-AF65-F5344CB8AC3E}">
        <p14:creationId xmlns:p14="http://schemas.microsoft.com/office/powerpoint/2010/main" val="22607118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E46ABD-13EE-4608-7B18-2D156AB95828}"/>
              </a:ext>
            </a:extLst>
          </p:cNvPr>
          <p:cNvSpPr>
            <a:spLocks noGrp="1"/>
          </p:cNvSpPr>
          <p:nvPr>
            <p:ph type="title"/>
          </p:nvPr>
        </p:nvSpPr>
        <p:spPr/>
        <p:txBody>
          <a:bodyPr/>
          <a:lstStyle/>
          <a:p>
            <a:r>
              <a:rPr lang="en-US" dirty="0"/>
              <a:t>Where to Report – Medicare Providers</a:t>
            </a:r>
          </a:p>
        </p:txBody>
      </p:sp>
      <p:sp>
        <p:nvSpPr>
          <p:cNvPr id="2" name="Content Placeholder 1">
            <a:extLst>
              <a:ext uri="{FF2B5EF4-FFF2-40B4-BE49-F238E27FC236}">
                <a16:creationId xmlns:a16="http://schemas.microsoft.com/office/drawing/2014/main" id="{DE783B9D-42DD-42D5-91A2-1E1796E861DE}"/>
              </a:ext>
            </a:extLst>
          </p:cNvPr>
          <p:cNvSpPr>
            <a:spLocks noGrp="1"/>
          </p:cNvSpPr>
          <p:nvPr>
            <p:ph sz="half" idx="2"/>
          </p:nvPr>
        </p:nvSpPr>
        <p:spPr>
          <a:xfrm>
            <a:off x="547585" y="1280160"/>
            <a:ext cx="11071258" cy="5338354"/>
          </a:xfrm>
        </p:spPr>
        <p:txBody>
          <a:bodyPr/>
          <a:lstStyle/>
          <a:p>
            <a:pPr lvl="0"/>
            <a:r>
              <a:rPr lang="en-US" sz="3200" dirty="0"/>
              <a:t>OIG Hotline</a:t>
            </a:r>
          </a:p>
          <a:p>
            <a:pPr marL="742950" lvl="1" indent="-285750"/>
            <a:r>
              <a:rPr lang="en-US" sz="2800" b="0" i="0" dirty="0"/>
              <a:t>Phone: 1-800-HHS-TIPS (1-800-447-8477) or TTY 1-800-377-4950</a:t>
            </a:r>
          </a:p>
          <a:p>
            <a:pPr marL="742950" lvl="1" indent="-285750"/>
            <a:r>
              <a:rPr lang="en-US" sz="2800" b="0" i="0" dirty="0"/>
              <a:t>Fax: 1-800-223-8164</a:t>
            </a:r>
          </a:p>
          <a:p>
            <a:pPr marL="285750" indent="-285750">
              <a:buFont typeface="Arial" panose="020B0604020202020204" pitchFamily="34" charset="0"/>
              <a:buChar char="•"/>
            </a:pPr>
            <a:r>
              <a:rPr lang="en-US" sz="3200" b="0" i="0" dirty="0"/>
              <a:t>Online: </a:t>
            </a:r>
            <a:r>
              <a:rPr lang="en-US" sz="3200" b="0" i="0" dirty="0">
                <a:hlinkClick r:id="rId3"/>
              </a:rPr>
              <a:t>https://oig.hhs.gov/fraud/report-fraud/</a:t>
            </a:r>
            <a:endParaRPr lang="en-US" sz="3200" b="0" i="0" dirty="0"/>
          </a:p>
          <a:p>
            <a:pPr marL="285750" indent="-285750">
              <a:buFont typeface="Arial" panose="020B0604020202020204" pitchFamily="34" charset="0"/>
              <a:buChar char="•"/>
            </a:pPr>
            <a:r>
              <a:rPr lang="en-US" sz="3200" b="0" i="0" dirty="0"/>
              <a:t>Mail: US Department of Health &amp; Human Services Office of Inspector General ATTN: OIG Hotline Operations P.O. Box 23489 Washington, DC 20026</a:t>
            </a:r>
          </a:p>
          <a:p>
            <a:pPr lvl="0"/>
            <a:r>
              <a:rPr lang="en-US" sz="3200" dirty="0"/>
              <a:t>Contact your MAC</a:t>
            </a:r>
          </a:p>
        </p:txBody>
      </p:sp>
    </p:spTree>
    <p:extLst>
      <p:ext uri="{BB962C8B-B14F-4D97-AF65-F5344CB8AC3E}">
        <p14:creationId xmlns:p14="http://schemas.microsoft.com/office/powerpoint/2010/main" val="13855207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D71389-6A50-6C02-B5E3-FA9AA70BFFA0}"/>
              </a:ext>
            </a:extLst>
          </p:cNvPr>
          <p:cNvSpPr>
            <a:spLocks noGrp="1"/>
          </p:cNvSpPr>
          <p:nvPr>
            <p:ph sz="half" idx="2"/>
          </p:nvPr>
        </p:nvSpPr>
        <p:spPr>
          <a:xfrm>
            <a:off x="370116" y="986246"/>
            <a:ext cx="11723914" cy="5506629"/>
          </a:xfrm>
          <a:solidFill>
            <a:schemeClr val="bg1"/>
          </a:solidFill>
        </p:spPr>
        <p:txBody>
          <a:bodyPr/>
          <a:lstStyle/>
          <a:p>
            <a:pPr lvl="0"/>
            <a:r>
              <a:rPr lang="en-US" sz="3200" b="1" dirty="0"/>
              <a:t>CMS Hotline</a:t>
            </a:r>
            <a:endParaRPr lang="en-US" sz="3200" dirty="0"/>
          </a:p>
          <a:p>
            <a:pPr marL="742950" lvl="1" indent="-285750"/>
            <a:r>
              <a:rPr lang="en-US" sz="2800" dirty="0"/>
              <a:t>Phone: 1-800-MEDICARE (1-800-633-4227) or TTY 1-877-486-2048 AND</a:t>
            </a:r>
          </a:p>
          <a:p>
            <a:r>
              <a:rPr lang="en-US" sz="3200" b="1" dirty="0"/>
              <a:t>OIG Hotline</a:t>
            </a:r>
            <a:endParaRPr lang="en-US" sz="3200" dirty="0"/>
          </a:p>
          <a:p>
            <a:pPr marL="742950" lvl="1" indent="-285750"/>
            <a:r>
              <a:rPr lang="en-US" sz="2800" b="0" dirty="0"/>
              <a:t>Phone: 1-800-HHS-TIPS (1-800-447-8477) or TTY 1-800-377-4950</a:t>
            </a:r>
          </a:p>
          <a:p>
            <a:pPr marL="742950" lvl="1" indent="-285750"/>
            <a:r>
              <a:rPr lang="en-US" sz="2800" b="0" dirty="0"/>
              <a:t>Fax: 1-800-223-8164</a:t>
            </a:r>
          </a:p>
          <a:p>
            <a:pPr marL="742950" lvl="1" indent="-285750"/>
            <a:r>
              <a:rPr lang="en-US" sz="2800" b="0" dirty="0"/>
              <a:t>Online: </a:t>
            </a:r>
            <a:r>
              <a:rPr lang="en-US" sz="2800" b="0" dirty="0">
                <a:hlinkClick r:id="rId3"/>
              </a:rPr>
              <a:t>https://oig.hhs.gov/fraud/report-fraud/</a:t>
            </a:r>
            <a:endParaRPr lang="en-US" sz="2800" b="0" dirty="0"/>
          </a:p>
          <a:p>
            <a:pPr marL="742950" lvl="1" indent="-285750"/>
            <a:r>
              <a:rPr lang="en-US" sz="2800" b="0" dirty="0"/>
              <a:t>Mail: US Department of Health &amp; Human Services Office of Inspector General ATTN: OIG Hotline Operations P.O. Box 23489 Washington, DC 20026</a:t>
            </a:r>
          </a:p>
          <a:p>
            <a:pPr lvl="0"/>
            <a:r>
              <a:rPr lang="en-US" sz="3200" b="1" dirty="0"/>
              <a:t>For Medicare Part C </a:t>
            </a:r>
            <a:r>
              <a:rPr lang="en-US" sz="3200" b="0" dirty="0"/>
              <a:t>(Medicare Advantage or Part D (Prescription Drug Plans) complaints: 1-877-7SafeRx (1-877-772-3379)</a:t>
            </a:r>
          </a:p>
        </p:txBody>
      </p:sp>
      <p:sp>
        <p:nvSpPr>
          <p:cNvPr id="3" name="Title 2">
            <a:extLst>
              <a:ext uri="{FF2B5EF4-FFF2-40B4-BE49-F238E27FC236}">
                <a16:creationId xmlns:a16="http://schemas.microsoft.com/office/drawing/2014/main" id="{54AF9772-D150-3183-7CB6-325CF5E238B9}"/>
              </a:ext>
            </a:extLst>
          </p:cNvPr>
          <p:cNvSpPr>
            <a:spLocks noGrp="1"/>
          </p:cNvSpPr>
          <p:nvPr>
            <p:ph type="title"/>
          </p:nvPr>
        </p:nvSpPr>
        <p:spPr/>
        <p:txBody>
          <a:bodyPr/>
          <a:lstStyle/>
          <a:p>
            <a:r>
              <a:rPr lang="en-US" dirty="0"/>
              <a:t>Where to Report – Beneficiary </a:t>
            </a:r>
          </a:p>
        </p:txBody>
      </p:sp>
    </p:spTree>
    <p:extLst>
      <p:ext uri="{BB962C8B-B14F-4D97-AF65-F5344CB8AC3E}">
        <p14:creationId xmlns:p14="http://schemas.microsoft.com/office/powerpoint/2010/main" val="30911012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2CEAD-2DF2-9938-B67C-A5AE6F21FBB2}"/>
              </a:ext>
            </a:extLst>
          </p:cNvPr>
          <p:cNvSpPr>
            <a:spLocks noGrp="1"/>
          </p:cNvSpPr>
          <p:nvPr>
            <p:ph type="title"/>
          </p:nvPr>
        </p:nvSpPr>
        <p:spPr/>
        <p:txBody>
          <a:bodyPr/>
          <a:lstStyle/>
          <a:p>
            <a:r>
              <a:rPr lang="en-US" dirty="0"/>
              <a:t>Where to Report - Medicaid</a:t>
            </a:r>
          </a:p>
        </p:txBody>
      </p:sp>
      <p:sp>
        <p:nvSpPr>
          <p:cNvPr id="3" name="Content Placeholder 2">
            <a:extLst>
              <a:ext uri="{FF2B5EF4-FFF2-40B4-BE49-F238E27FC236}">
                <a16:creationId xmlns:a16="http://schemas.microsoft.com/office/drawing/2014/main" id="{C74599C6-F322-64AD-D9D8-AA74499201F5}"/>
              </a:ext>
            </a:extLst>
          </p:cNvPr>
          <p:cNvSpPr>
            <a:spLocks noGrp="1"/>
          </p:cNvSpPr>
          <p:nvPr>
            <p:ph sz="half" idx="2"/>
          </p:nvPr>
        </p:nvSpPr>
        <p:spPr>
          <a:xfrm>
            <a:off x="547585" y="1280160"/>
            <a:ext cx="11071258" cy="5120640"/>
          </a:xfrm>
        </p:spPr>
        <p:txBody>
          <a:bodyPr/>
          <a:lstStyle/>
          <a:p>
            <a:r>
              <a:rPr lang="en-US" sz="3200" b="1" dirty="0"/>
              <a:t>OIG Hotline</a:t>
            </a:r>
            <a:endParaRPr lang="en-US" sz="3200" dirty="0"/>
          </a:p>
          <a:p>
            <a:pPr marL="742950" lvl="1" indent="-285750"/>
            <a:r>
              <a:rPr lang="en-US" sz="2800" b="0" dirty="0"/>
              <a:t>Phone: 1-800-HHS-TIPS (1-800-447-8477) or TTY 1-800-377-4950</a:t>
            </a:r>
          </a:p>
          <a:p>
            <a:pPr marL="742950" lvl="1" indent="-285750"/>
            <a:r>
              <a:rPr lang="en-US" sz="2800" b="0" dirty="0"/>
              <a:t>Fax: 1-800-223-8164</a:t>
            </a:r>
          </a:p>
          <a:p>
            <a:pPr marL="742950" lvl="1" indent="-285750"/>
            <a:r>
              <a:rPr lang="en-US" sz="2800" b="0" dirty="0"/>
              <a:t>Online: </a:t>
            </a:r>
            <a:r>
              <a:rPr lang="en-US" sz="2800" b="0" dirty="0">
                <a:hlinkClick r:id="rId2"/>
              </a:rPr>
              <a:t>https://oig.hhs.gov/fraud/report-fraud/</a:t>
            </a:r>
            <a:endParaRPr lang="en-US" sz="2800" dirty="0"/>
          </a:p>
          <a:p>
            <a:pPr marL="742950" lvl="1" indent="-285750"/>
            <a:r>
              <a:rPr lang="en-US" sz="2800" b="0" dirty="0"/>
              <a:t>Mail: US Department of Health &amp; Human Services Office of Inspector General ATTN: OIG Hotline Operations P.O. Box 23489 Washington, DC 20026</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3200" b="1" dirty="0">
                <a:effectLst/>
                <a:latin typeface="Calibri" panose="020F0502020204030204" pitchFamily="34" charset="0"/>
                <a:ea typeface="Calibri" panose="020F0502020204030204" pitchFamily="34" charset="0"/>
                <a:cs typeface="Times New Roman" panose="02020603050405020304" pitchFamily="18" charset="0"/>
              </a:rPr>
              <a:t>Your Medicaid State Agency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en-US" b="1" dirty="0">
                <a:effectLst/>
                <a:latin typeface="Calibri" panose="020F0502020204030204" pitchFamily="34" charset="0"/>
                <a:ea typeface="Calibri" panose="020F0502020204030204" pitchFamily="34" charset="0"/>
                <a:cs typeface="Times New Roman" panose="02020603050405020304" pitchFamily="18" charset="0"/>
              </a:rPr>
              <a:t>State MFCUs: The </a:t>
            </a:r>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National Association of Medicaid Fraud Control Units</a:t>
            </a:r>
            <a:r>
              <a:rPr lang="en-US" b="1" dirty="0">
                <a:effectLst/>
                <a:latin typeface="Calibri" panose="020F0502020204030204" pitchFamily="34" charset="0"/>
                <a:ea typeface="Calibri" panose="020F0502020204030204" pitchFamily="34" charset="0"/>
                <a:cs typeface="Times New Roman" panose="02020603050405020304" pitchFamily="18" charset="0"/>
              </a:rPr>
              <a:t> (NAMFCU)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0088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BF2CE2-CC90-A356-9C37-BDE4FD6A70AB}"/>
              </a:ext>
            </a:extLst>
          </p:cNvPr>
          <p:cNvSpPr>
            <a:spLocks noGrp="1"/>
          </p:cNvSpPr>
          <p:nvPr>
            <p:ph type="title"/>
          </p:nvPr>
        </p:nvSpPr>
        <p:spPr/>
        <p:txBody>
          <a:bodyPr/>
          <a:lstStyle/>
          <a:p>
            <a:r>
              <a:rPr lang="en-US" dirty="0"/>
              <a:t>Objective and Agenda</a:t>
            </a:r>
          </a:p>
        </p:txBody>
      </p:sp>
      <p:sp>
        <p:nvSpPr>
          <p:cNvPr id="4" name="Content Placeholder 3">
            <a:extLst>
              <a:ext uri="{FF2B5EF4-FFF2-40B4-BE49-F238E27FC236}">
                <a16:creationId xmlns:a16="http://schemas.microsoft.com/office/drawing/2014/main" id="{03FF0601-A59B-F373-56DA-63A9ABD43D1C}"/>
              </a:ext>
            </a:extLst>
          </p:cNvPr>
          <p:cNvSpPr>
            <a:spLocks noGrp="1"/>
          </p:cNvSpPr>
          <p:nvPr>
            <p:ph sz="half" idx="2"/>
          </p:nvPr>
        </p:nvSpPr>
        <p:spPr/>
        <p:txBody>
          <a:bodyPr/>
          <a:lstStyle/>
          <a:p>
            <a:r>
              <a:rPr lang="en-US" sz="3200" dirty="0"/>
              <a:t>Learn how to combat Medicare fraud, abuse and waste by: </a:t>
            </a:r>
          </a:p>
          <a:p>
            <a:pPr lvl="1"/>
            <a:r>
              <a:rPr lang="en-US" sz="2800" dirty="0"/>
              <a:t>Defining fraud, abuse and waste</a:t>
            </a:r>
          </a:p>
          <a:p>
            <a:pPr lvl="1"/>
            <a:r>
              <a:rPr lang="en-US" sz="2800" dirty="0"/>
              <a:t>Discussing the Federal laws that help to safeguard against these</a:t>
            </a:r>
          </a:p>
          <a:p>
            <a:pPr lvl="1"/>
            <a:r>
              <a:rPr lang="en-US" sz="2800" dirty="0"/>
              <a:t>Defining the players that are helping to combat these </a:t>
            </a:r>
          </a:p>
          <a:p>
            <a:pPr lvl="1"/>
            <a:r>
              <a:rPr lang="en-US" sz="2800" dirty="0"/>
              <a:t>Discussing how you can help</a:t>
            </a:r>
          </a:p>
        </p:txBody>
      </p:sp>
      <p:pic>
        <p:nvPicPr>
          <p:cNvPr id="1026" name="Picture 2" descr="Objectives and Agenda">
            <a:extLst>
              <a:ext uri="{FF2B5EF4-FFF2-40B4-BE49-F238E27FC236}">
                <a16:creationId xmlns:a16="http://schemas.microsoft.com/office/drawing/2014/main" id="{D457FCC0-8C77-0F4E-D614-B0081D5B42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6812" y="1552641"/>
            <a:ext cx="2810230" cy="210496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740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9A08FB-4AB6-9DAA-693E-94F23F2FF44B}"/>
              </a:ext>
            </a:extLst>
          </p:cNvPr>
          <p:cNvSpPr>
            <a:spLocks noGrp="1"/>
          </p:cNvSpPr>
          <p:nvPr>
            <p:ph type="title"/>
          </p:nvPr>
        </p:nvSpPr>
        <p:spPr>
          <a:xfrm>
            <a:off x="547584" y="270109"/>
            <a:ext cx="11228405" cy="723011"/>
          </a:xfrm>
        </p:spPr>
        <p:txBody>
          <a:bodyPr/>
          <a:lstStyle/>
          <a:p>
            <a:r>
              <a:rPr lang="en-US" dirty="0"/>
              <a:t>Your Role in Combating Fraud, Waste and Abuse</a:t>
            </a:r>
          </a:p>
        </p:txBody>
      </p:sp>
      <p:pic>
        <p:nvPicPr>
          <p:cNvPr id="6" name="Picture 5" descr="Picture of PT taking notes with patient in a wheelchair to depict practicing appropriately ">
            <a:extLst>
              <a:ext uri="{FF2B5EF4-FFF2-40B4-BE49-F238E27FC236}">
                <a16:creationId xmlns:a16="http://schemas.microsoft.com/office/drawing/2014/main" id="{65AE73FD-78CB-7D92-7668-9B8C540D80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0202" y="3220761"/>
            <a:ext cx="3135802" cy="288349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Content Placeholder 3">
            <a:extLst>
              <a:ext uri="{FF2B5EF4-FFF2-40B4-BE49-F238E27FC236}">
                <a16:creationId xmlns:a16="http://schemas.microsoft.com/office/drawing/2014/main" id="{4AB074AB-59EA-9A1F-A2D6-DE99EC4BE6E4}"/>
              </a:ext>
            </a:extLst>
          </p:cNvPr>
          <p:cNvSpPr>
            <a:spLocks noGrp="1"/>
          </p:cNvSpPr>
          <p:nvPr>
            <p:ph sz="half" idx="2"/>
          </p:nvPr>
        </p:nvSpPr>
        <p:spPr/>
        <p:txBody>
          <a:bodyPr/>
          <a:lstStyle/>
          <a:p>
            <a:r>
              <a:rPr lang="en-US" sz="3200" dirty="0"/>
              <a:t>Know the laws, rules and regulations</a:t>
            </a:r>
          </a:p>
          <a:p>
            <a:r>
              <a:rPr lang="en-US" sz="3200" dirty="0"/>
              <a:t>Provide appropriate services</a:t>
            </a:r>
          </a:p>
          <a:p>
            <a:r>
              <a:rPr lang="en-US" sz="3200" dirty="0"/>
              <a:t>Submit appropriate claims</a:t>
            </a:r>
          </a:p>
          <a:p>
            <a:r>
              <a:rPr lang="en-US" sz="3200" dirty="0"/>
              <a:t>Keep complete and accurate documentation</a:t>
            </a:r>
          </a:p>
        </p:txBody>
      </p:sp>
    </p:spTree>
    <p:extLst>
      <p:ext uri="{BB962C8B-B14F-4D97-AF65-F5344CB8AC3E}">
        <p14:creationId xmlns:p14="http://schemas.microsoft.com/office/powerpoint/2010/main" val="42471697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2404C1-DDEE-87E6-204E-FAF9505D2827}"/>
              </a:ext>
            </a:extLst>
          </p:cNvPr>
          <p:cNvSpPr>
            <a:spLocks noGrp="1"/>
          </p:cNvSpPr>
          <p:nvPr>
            <p:ph type="title"/>
          </p:nvPr>
        </p:nvSpPr>
        <p:spPr/>
        <p:txBody>
          <a:bodyPr/>
          <a:lstStyle/>
          <a:p>
            <a:r>
              <a:rPr lang="en-US" dirty="0"/>
              <a:t>Improper Claims</a:t>
            </a:r>
          </a:p>
        </p:txBody>
      </p:sp>
      <p:sp>
        <p:nvSpPr>
          <p:cNvPr id="4" name="Content Placeholder 3">
            <a:extLst>
              <a:ext uri="{FF2B5EF4-FFF2-40B4-BE49-F238E27FC236}">
                <a16:creationId xmlns:a16="http://schemas.microsoft.com/office/drawing/2014/main" id="{B9F54B66-1CB7-1968-DD58-F9FDE0F2181C}"/>
              </a:ext>
            </a:extLst>
          </p:cNvPr>
          <p:cNvSpPr>
            <a:spLocks noGrp="1"/>
          </p:cNvSpPr>
          <p:nvPr>
            <p:ph sz="half" idx="2"/>
          </p:nvPr>
        </p:nvSpPr>
        <p:spPr>
          <a:xfrm>
            <a:off x="671150" y="1375495"/>
            <a:ext cx="7635835" cy="4980855"/>
          </a:xfrm>
        </p:spPr>
        <p:txBody>
          <a:bodyPr/>
          <a:lstStyle/>
          <a:p>
            <a:r>
              <a:rPr lang="en-US" sz="3200" dirty="0"/>
              <a:t>Billing for services: </a:t>
            </a:r>
          </a:p>
          <a:p>
            <a:pPr lvl="1"/>
            <a:r>
              <a:rPr lang="en-US" sz="2800" dirty="0"/>
              <a:t>No provided</a:t>
            </a:r>
          </a:p>
          <a:p>
            <a:pPr lvl="1"/>
            <a:r>
              <a:rPr lang="en-US" sz="2800" dirty="0"/>
              <a:t>Not medically necessary</a:t>
            </a:r>
          </a:p>
          <a:p>
            <a:pPr lvl="1"/>
            <a:r>
              <a:rPr lang="en-US" sz="2800" dirty="0"/>
              <a:t>Provided by aides</a:t>
            </a:r>
          </a:p>
          <a:p>
            <a:pPr lvl="1"/>
            <a:r>
              <a:rPr lang="en-US" sz="2800" dirty="0"/>
              <a:t>In excessive duration and frequency then provided</a:t>
            </a:r>
          </a:p>
          <a:p>
            <a:pPr lvl="1"/>
            <a:r>
              <a:rPr lang="en-US" sz="2800" dirty="0"/>
              <a:t>Upcoding: using codes paying greater than the service provided</a:t>
            </a:r>
          </a:p>
          <a:p>
            <a:pPr lvl="1"/>
            <a:r>
              <a:rPr lang="en-US" sz="2800" dirty="0"/>
              <a:t>That did not meet definition of 1:1 treatment </a:t>
            </a:r>
          </a:p>
          <a:p>
            <a:pPr lvl="1"/>
            <a:r>
              <a:rPr lang="en-US" sz="2800" dirty="0"/>
              <a:t>That were incorrect level of evaluation</a:t>
            </a:r>
          </a:p>
        </p:txBody>
      </p:sp>
      <p:pic>
        <p:nvPicPr>
          <p:cNvPr id="6" name="Picture 5" descr="Picture of a medical billing statement to signify improper claims. ">
            <a:extLst>
              <a:ext uri="{FF2B5EF4-FFF2-40B4-BE49-F238E27FC236}">
                <a16:creationId xmlns:a16="http://schemas.microsoft.com/office/drawing/2014/main" id="{9DBC183A-A1A2-3FAD-FC20-A4DB2F40A10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52841" y="0"/>
            <a:ext cx="3639159" cy="5585254"/>
          </a:xfrm>
          <a:prstGeom prst="rect">
            <a:avLst/>
          </a:prstGeom>
        </p:spPr>
      </p:pic>
    </p:spTree>
    <p:extLst>
      <p:ext uri="{BB962C8B-B14F-4D97-AF65-F5344CB8AC3E}">
        <p14:creationId xmlns:p14="http://schemas.microsoft.com/office/powerpoint/2010/main" val="38499441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C5F287-A425-7381-F870-E2A1C461B7A0}"/>
              </a:ext>
            </a:extLst>
          </p:cNvPr>
          <p:cNvSpPr>
            <a:spLocks noGrp="1"/>
          </p:cNvSpPr>
          <p:nvPr>
            <p:ph type="title"/>
          </p:nvPr>
        </p:nvSpPr>
        <p:spPr/>
        <p:txBody>
          <a:bodyPr/>
          <a:lstStyle/>
          <a:p>
            <a:r>
              <a:rPr lang="en-US" dirty="0"/>
              <a:t>Wrap Up</a:t>
            </a:r>
          </a:p>
        </p:txBody>
      </p:sp>
      <p:pic>
        <p:nvPicPr>
          <p:cNvPr id="1026" name="Picture 2" descr="Black and white movie clapper that says That's a Wrap to signify the end of the formal presentation. ">
            <a:extLst>
              <a:ext uri="{FF2B5EF4-FFF2-40B4-BE49-F238E27FC236}">
                <a16:creationId xmlns:a16="http://schemas.microsoft.com/office/drawing/2014/main" id="{3229EFF4-79A3-7212-BDF1-AB3006F0CD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89" y="1280160"/>
            <a:ext cx="3563009" cy="364744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13999A0A-FE0B-2D95-2C3E-F9275EF6FE48}"/>
              </a:ext>
            </a:extLst>
          </p:cNvPr>
          <p:cNvSpPr>
            <a:spLocks noGrp="1"/>
          </p:cNvSpPr>
          <p:nvPr>
            <p:ph sz="half" idx="2"/>
          </p:nvPr>
        </p:nvSpPr>
        <p:spPr/>
        <p:txBody>
          <a:bodyPr/>
          <a:lstStyle/>
          <a:p>
            <a:r>
              <a:rPr lang="en-US" sz="3200" dirty="0"/>
              <a:t>Defined fraud, abuse and waste</a:t>
            </a:r>
          </a:p>
          <a:p>
            <a:r>
              <a:rPr lang="en-US" sz="3200" dirty="0"/>
              <a:t>Discussed the Federal laws that help to safeguard against these</a:t>
            </a:r>
          </a:p>
          <a:p>
            <a:r>
              <a:rPr lang="en-US" sz="3200" dirty="0"/>
              <a:t>Defined the players that are helping to combat these </a:t>
            </a:r>
          </a:p>
          <a:p>
            <a:r>
              <a:rPr lang="en-US" sz="3200" dirty="0"/>
              <a:t>Discussed how you can help</a:t>
            </a:r>
          </a:p>
        </p:txBody>
      </p:sp>
    </p:spTree>
    <p:extLst>
      <p:ext uri="{BB962C8B-B14F-4D97-AF65-F5344CB8AC3E}">
        <p14:creationId xmlns:p14="http://schemas.microsoft.com/office/powerpoint/2010/main" val="9961780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D0EDB-C7A4-2F2C-3A11-FA8D5497CD1F}"/>
              </a:ext>
            </a:extLst>
          </p:cNvPr>
          <p:cNvSpPr>
            <a:spLocks noGrp="1"/>
          </p:cNvSpPr>
          <p:nvPr>
            <p:ph type="title"/>
          </p:nvPr>
        </p:nvSpPr>
        <p:spPr/>
        <p:txBody>
          <a:bodyPr/>
          <a:lstStyle/>
          <a:p>
            <a:r>
              <a:rPr lang="en-US" dirty="0"/>
              <a:t>Encore Survey</a:t>
            </a:r>
          </a:p>
        </p:txBody>
      </p:sp>
      <p:sp>
        <p:nvSpPr>
          <p:cNvPr id="3" name="Content Placeholder 2">
            <a:extLst>
              <a:ext uri="{FF2B5EF4-FFF2-40B4-BE49-F238E27FC236}">
                <a16:creationId xmlns:a16="http://schemas.microsoft.com/office/drawing/2014/main" id="{A58520A5-A281-DCC8-0E2F-ECBC0C27E51E}"/>
              </a:ext>
            </a:extLst>
          </p:cNvPr>
          <p:cNvSpPr>
            <a:spLocks noGrp="1"/>
          </p:cNvSpPr>
          <p:nvPr>
            <p:ph sz="half" idx="2"/>
          </p:nvPr>
        </p:nvSpPr>
        <p:spPr>
          <a:xfrm>
            <a:off x="547585" y="1280160"/>
            <a:ext cx="7056373" cy="4424901"/>
          </a:xfrm>
        </p:spPr>
        <p:txBody>
          <a:bodyPr/>
          <a:lstStyle/>
          <a:p>
            <a:pPr marL="0" indent="0">
              <a:buNone/>
            </a:pPr>
            <a:r>
              <a:rPr lang="en-US" dirty="0"/>
              <a:t>Let us know what you think!</a:t>
            </a:r>
          </a:p>
          <a:p>
            <a:pPr marL="0" indent="0">
              <a:buNone/>
            </a:pPr>
            <a:r>
              <a:rPr lang="en-US" dirty="0"/>
              <a:t>Take time to complete the survey now</a:t>
            </a:r>
          </a:p>
          <a:p>
            <a:r>
              <a:rPr lang="en-US" dirty="0">
                <a:hlinkClick r:id="rId3"/>
              </a:rPr>
              <a:t>Survey link</a:t>
            </a:r>
            <a:endParaRPr lang="en-US" dirty="0"/>
          </a:p>
        </p:txBody>
      </p:sp>
      <p:pic>
        <p:nvPicPr>
          <p:cNvPr id="7" name="Picture 6" descr="QR code to the survey for the encore of the encore. ">
            <a:extLst>
              <a:ext uri="{FF2B5EF4-FFF2-40B4-BE49-F238E27FC236}">
                <a16:creationId xmlns:a16="http://schemas.microsoft.com/office/drawing/2014/main" id="{B3B13B55-A9F1-760C-063E-A33591D938D4}"/>
              </a:ext>
            </a:extLst>
          </p:cNvPr>
          <p:cNvPicPr>
            <a:picLocks noChangeAspect="1"/>
          </p:cNvPicPr>
          <p:nvPr/>
        </p:nvPicPr>
        <p:blipFill>
          <a:blip r:embed="rId4"/>
          <a:stretch>
            <a:fillRect/>
          </a:stretch>
        </p:blipFill>
        <p:spPr>
          <a:xfrm>
            <a:off x="8060155" y="1580398"/>
            <a:ext cx="2857500" cy="3552825"/>
          </a:xfrm>
          <a:prstGeom prst="rect">
            <a:avLst/>
          </a:prstGeom>
        </p:spPr>
      </p:pic>
    </p:spTree>
    <p:extLst>
      <p:ext uri="{BB962C8B-B14F-4D97-AF65-F5344CB8AC3E}">
        <p14:creationId xmlns:p14="http://schemas.microsoft.com/office/powerpoint/2010/main" val="14126423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B3F7D0-8D94-7940-612E-72E5C9B50807}"/>
              </a:ext>
            </a:extLst>
          </p:cNvPr>
          <p:cNvSpPr>
            <a:spLocks noGrp="1"/>
          </p:cNvSpPr>
          <p:nvPr>
            <p:ph type="title"/>
          </p:nvPr>
        </p:nvSpPr>
        <p:spPr/>
        <p:txBody>
          <a:bodyPr/>
          <a:lstStyle/>
          <a:p>
            <a:r>
              <a:rPr lang="en-US" dirty="0"/>
              <a:t>Encore Closing</a:t>
            </a:r>
          </a:p>
        </p:txBody>
      </p:sp>
      <p:sp>
        <p:nvSpPr>
          <p:cNvPr id="2" name="Content Placeholder 1">
            <a:extLst>
              <a:ext uri="{FF2B5EF4-FFF2-40B4-BE49-F238E27FC236}">
                <a16:creationId xmlns:a16="http://schemas.microsoft.com/office/drawing/2014/main" id="{6601C443-80F3-ED1C-F6FF-B2D0A911F5CF}"/>
              </a:ext>
            </a:extLst>
          </p:cNvPr>
          <p:cNvSpPr>
            <a:spLocks noGrp="1"/>
          </p:cNvSpPr>
          <p:nvPr>
            <p:ph sz="half" idx="2"/>
          </p:nvPr>
        </p:nvSpPr>
        <p:spPr/>
        <p:txBody>
          <a:bodyPr/>
          <a:lstStyle/>
          <a:p>
            <a:r>
              <a:rPr lang="en-US" dirty="0"/>
              <a:t>Follow-up Questions</a:t>
            </a:r>
          </a:p>
          <a:p>
            <a:pPr lvl="1"/>
            <a:r>
              <a:rPr lang="en-US" sz="3200" dirty="0">
                <a:solidFill>
                  <a:schemeClr val="tx1"/>
                </a:solidFill>
                <a:latin typeface="+mn-lt"/>
              </a:rPr>
              <a:t>Email </a:t>
            </a:r>
            <a:r>
              <a:rPr lang="en-US" sz="3200" dirty="0">
                <a:solidFill>
                  <a:schemeClr val="tx1"/>
                </a:solidFill>
                <a:latin typeface="+mn-lt"/>
                <a:hlinkClick r:id="rId3"/>
              </a:rPr>
              <a:t>wps.gha.education@wpsic.com</a:t>
            </a:r>
            <a:endParaRPr lang="en-US" sz="3200" dirty="0">
              <a:solidFill>
                <a:schemeClr val="tx1"/>
              </a:solidFill>
              <a:latin typeface="+mn-lt"/>
            </a:endParaRPr>
          </a:p>
          <a:p>
            <a:pPr lvl="1"/>
            <a:r>
              <a:rPr lang="en-US" dirty="0"/>
              <a:t>Topic: “Encore: Medicare Fraud, Abuse and Waste”</a:t>
            </a:r>
          </a:p>
          <a:p>
            <a:r>
              <a:rPr lang="en-US" dirty="0"/>
              <a:t>Send claim specific questions to Customer Service </a:t>
            </a:r>
          </a:p>
        </p:txBody>
      </p:sp>
      <p:pic>
        <p:nvPicPr>
          <p:cNvPr id="4" name="Picture 3" descr="QR code to the survey of the encore of the live event. ">
            <a:extLst>
              <a:ext uri="{FF2B5EF4-FFF2-40B4-BE49-F238E27FC236}">
                <a16:creationId xmlns:a16="http://schemas.microsoft.com/office/drawing/2014/main" id="{76A150B5-0E8B-AA39-D110-8ECD0D632456}"/>
              </a:ext>
            </a:extLst>
          </p:cNvPr>
          <p:cNvPicPr>
            <a:picLocks noChangeAspect="1"/>
          </p:cNvPicPr>
          <p:nvPr/>
        </p:nvPicPr>
        <p:blipFill>
          <a:blip r:embed="rId4"/>
          <a:stretch>
            <a:fillRect/>
          </a:stretch>
        </p:blipFill>
        <p:spPr>
          <a:xfrm>
            <a:off x="4354429" y="3561347"/>
            <a:ext cx="2444821" cy="3039728"/>
          </a:xfrm>
          <a:prstGeom prst="rect">
            <a:avLst/>
          </a:prstGeom>
        </p:spPr>
      </p:pic>
    </p:spTree>
    <p:extLst>
      <p:ext uri="{BB962C8B-B14F-4D97-AF65-F5344CB8AC3E}">
        <p14:creationId xmlns:p14="http://schemas.microsoft.com/office/powerpoint/2010/main" val="24441899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D116CF-B503-4003-604A-71C61E5CC05B}"/>
              </a:ext>
            </a:extLst>
          </p:cNvPr>
          <p:cNvSpPr>
            <a:spLocks noGrp="1"/>
          </p:cNvSpPr>
          <p:nvPr>
            <p:ph type="title"/>
          </p:nvPr>
        </p:nvSpPr>
        <p:spPr/>
        <p:txBody>
          <a:bodyPr/>
          <a:lstStyle/>
          <a:p>
            <a:r>
              <a:rPr lang="en-US" dirty="0"/>
              <a:t>Additional Resources</a:t>
            </a:r>
          </a:p>
        </p:txBody>
      </p:sp>
      <p:sp>
        <p:nvSpPr>
          <p:cNvPr id="2" name="Content Placeholder 1">
            <a:extLst>
              <a:ext uri="{FF2B5EF4-FFF2-40B4-BE49-F238E27FC236}">
                <a16:creationId xmlns:a16="http://schemas.microsoft.com/office/drawing/2014/main" id="{EF4E9D06-1EBC-F61C-6663-65C148F806C5}"/>
              </a:ext>
            </a:extLst>
          </p:cNvPr>
          <p:cNvSpPr>
            <a:spLocks noGrp="1"/>
          </p:cNvSpPr>
          <p:nvPr>
            <p:ph sz="half" idx="2"/>
          </p:nvPr>
        </p:nvSpPr>
        <p:spPr/>
        <p:txBody>
          <a:bodyPr/>
          <a:lstStyle/>
          <a:p>
            <a:pPr marL="0" indent="0">
              <a:lnSpc>
                <a:spcPct val="107000"/>
              </a:lnSpc>
              <a:spcBef>
                <a:spcPts val="0"/>
              </a:spcBef>
              <a:buNone/>
            </a:pPr>
            <a:r>
              <a:rPr lang="en-US" sz="3200" b="1" dirty="0">
                <a:effectLst/>
                <a:latin typeface="Calibri" panose="020F0502020204030204" pitchFamily="34" charset="0"/>
                <a:ea typeface="Calibri" panose="020F0502020204030204" pitchFamily="34" charset="0"/>
                <a:cs typeface="Calibri" panose="020F0502020204030204" pitchFamily="34" charset="0"/>
              </a:rPr>
              <a:t>Centers for Medicare &amp; Medicaid Services</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r>
              <a:rPr lang="en-US" sz="3200" dirty="0">
                <a:effectLst/>
                <a:latin typeface="Calibri" panose="020F0502020204030204" pitchFamily="34" charset="0"/>
                <a:ea typeface="Calibri" panose="020F0502020204030204" pitchFamily="34" charset="0"/>
                <a:cs typeface="Calibri" panose="020F0502020204030204" pitchFamily="34" charset="0"/>
              </a:rPr>
              <a:t>Medicare Fraud &amp; Abuse: Prevent, Detect, Report Booklet– MLN Publication 4649244 January 2021</a:t>
            </a:r>
          </a:p>
          <a:p>
            <a:pPr marL="0" marR="0">
              <a:lnSpc>
                <a:spcPct val="107000"/>
              </a:lnSpc>
              <a:spcBef>
                <a:spcPts val="0"/>
              </a:spcBef>
              <a:spcAft>
                <a:spcPts val="800"/>
              </a:spcAft>
            </a:pPr>
            <a:r>
              <a:rPr lang="en-US" sz="2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https://www.cms.gov/Outreach-and-Education/Medicare-Learning-Network-MLN/MLNProducts/MLN-Publications-Items/MLN4649244</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3200" b="1" dirty="0">
                <a:effectLst/>
                <a:latin typeface="Calibri" panose="020F0502020204030204" pitchFamily="34" charset="0"/>
                <a:ea typeface="Calibri" panose="020F0502020204030204" pitchFamily="34" charset="0"/>
                <a:cs typeface="Times New Roman" panose="02020603050405020304" pitchFamily="18" charset="0"/>
              </a:rPr>
              <a:t>Office of Inspector General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Contact Information: </a:t>
            </a:r>
            <a:r>
              <a:rPr lang="en-US" sz="3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https://oig.hhs.gov/about-oig/contact-us/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Fraud Information: </a:t>
            </a:r>
            <a:r>
              <a:rPr lang="en-US" sz="3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https://oig.hhs.gov/fraud/</a:t>
            </a:r>
            <a:endParaRPr lang="en-US" sz="28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58972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16ED2-0937-5C79-DE89-5A99EDAD6CA7}"/>
              </a:ext>
            </a:extLst>
          </p:cNvPr>
          <p:cNvSpPr>
            <a:spLocks noGrp="1"/>
          </p:cNvSpPr>
          <p:nvPr>
            <p:ph type="title"/>
          </p:nvPr>
        </p:nvSpPr>
        <p:spPr/>
        <p:txBody>
          <a:bodyPr/>
          <a:lstStyle/>
          <a:p>
            <a:r>
              <a:rPr lang="en-US" dirty="0"/>
              <a:t>WPS Resources</a:t>
            </a:r>
          </a:p>
        </p:txBody>
      </p:sp>
      <p:sp>
        <p:nvSpPr>
          <p:cNvPr id="3" name="Content Placeholder 2">
            <a:extLst>
              <a:ext uri="{FF2B5EF4-FFF2-40B4-BE49-F238E27FC236}">
                <a16:creationId xmlns:a16="http://schemas.microsoft.com/office/drawing/2014/main" id="{E52136BE-940E-DF0C-751F-3108D7573C39}"/>
              </a:ext>
            </a:extLst>
          </p:cNvPr>
          <p:cNvSpPr>
            <a:spLocks noGrp="1"/>
          </p:cNvSpPr>
          <p:nvPr>
            <p:ph sz="half" idx="2"/>
          </p:nvPr>
        </p:nvSpPr>
        <p:spPr>
          <a:xfrm>
            <a:off x="547585" y="1094805"/>
            <a:ext cx="11071258" cy="4997072"/>
          </a:xfrm>
        </p:spPr>
        <p:txBody>
          <a:bodyPr/>
          <a:lstStyle/>
          <a:p>
            <a:pPr marL="0" marR="0" indent="0">
              <a:lnSpc>
                <a:spcPct val="107000"/>
              </a:lnSpc>
              <a:spcBef>
                <a:spcPts val="0"/>
              </a:spcBef>
              <a:spcAft>
                <a:spcPts val="0"/>
              </a:spcAft>
              <a:buNone/>
            </a:pPr>
            <a:r>
              <a:rPr lang="en-US" sz="3200" b="1" dirty="0">
                <a:effectLst/>
                <a:latin typeface="Calibri" panose="020F0502020204030204" pitchFamily="34" charset="0"/>
                <a:ea typeface="Calibri" panose="020F0502020204030204" pitchFamily="34" charset="0"/>
                <a:cs typeface="Times New Roman" panose="02020603050405020304" pitchFamily="18" charset="0"/>
              </a:rPr>
              <a:t>WPS Government Health Administrators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Fraud &amp; Abuse</a:t>
            </a:r>
          </a:p>
          <a:p>
            <a:pPr marL="0" marR="0">
              <a:lnSpc>
                <a:spcPct val="107000"/>
              </a:lnSpc>
              <a:spcBef>
                <a:spcPts val="0"/>
              </a:spcBef>
              <a:spcAft>
                <a:spcPts val="800"/>
              </a:spcAft>
            </a:pP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https://www.wpsgha.com/wps/portal/mac/site/claims/guides-and-resources/fraud-abuse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Medicare Fraud Strike Force</a:t>
            </a:r>
          </a:p>
          <a:p>
            <a:pPr marL="0" marR="0">
              <a:lnSpc>
                <a:spcPct val="107000"/>
              </a:lnSpc>
              <a:spcBef>
                <a:spcPts val="0"/>
              </a:spcBef>
              <a:spcAft>
                <a:spcPts val="800"/>
              </a:spcAft>
            </a:pP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https://www.wpsgha.com/wps/portal/mac/site/claims/guides-and-resources/heat-taskforce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Overpayment Notification/Refund Form</a:t>
            </a:r>
          </a:p>
          <a:p>
            <a:pPr marL="0" marR="0">
              <a:lnSpc>
                <a:spcPct val="107000"/>
              </a:lnSpc>
              <a:spcBef>
                <a:spcPts val="0"/>
              </a:spcBef>
              <a:spcAft>
                <a:spcPts val="800"/>
              </a:spcAft>
            </a:pP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https://www.wpsgha.com/wps/portal/mac/site/overpayments/forms/overpayment-notification refund-form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8392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1FF982-47E8-6463-1D44-7E197B5C0074}"/>
              </a:ext>
            </a:extLst>
          </p:cNvPr>
          <p:cNvSpPr>
            <a:spLocks noGrp="1"/>
          </p:cNvSpPr>
          <p:nvPr>
            <p:ph type="title"/>
          </p:nvPr>
        </p:nvSpPr>
        <p:spPr/>
        <p:txBody>
          <a:bodyPr/>
          <a:lstStyle/>
          <a:p>
            <a:r>
              <a:rPr lang="en-US" dirty="0"/>
              <a:t>Defining Fraud, Waste and Abuse</a:t>
            </a:r>
          </a:p>
        </p:txBody>
      </p:sp>
      <p:pic>
        <p:nvPicPr>
          <p:cNvPr id="8" name="Content Placeholder 5" descr="Picture of 2 doctors looking at a computer and the words Medicare Fraud &amp; Abuse: Prevention, detection and Reporting">
            <a:extLst>
              <a:ext uri="{FF2B5EF4-FFF2-40B4-BE49-F238E27FC236}">
                <a16:creationId xmlns:a16="http://schemas.microsoft.com/office/drawing/2014/main" id="{BE1D18BA-E262-98A8-A008-5A3012CDF4BA}"/>
              </a:ext>
            </a:extLst>
          </p:cNvPr>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3015461" y="1274604"/>
            <a:ext cx="6161078" cy="4308792"/>
          </a:xfrm>
          <a:prstGeom prst="rect">
            <a:avLst/>
          </a:prstGeom>
          <a:ln>
            <a:noFill/>
          </a:ln>
          <a:effectLst/>
          <a:scene3d>
            <a:camera prst="orthographicFront">
              <a:rot lat="0" lon="0" rev="0"/>
            </a:camera>
            <a:lightRig rig="contrasting" dir="t">
              <a:rot lat="0" lon="0" rev="7800000"/>
            </a:lightRig>
          </a:scene3d>
          <a:sp3d>
            <a:bevelT w="139700" h="139700"/>
          </a:sp3d>
        </p:spPr>
      </p:pic>
    </p:spTree>
    <p:extLst>
      <p:ext uri="{BB962C8B-B14F-4D97-AF65-F5344CB8AC3E}">
        <p14:creationId xmlns:p14="http://schemas.microsoft.com/office/powerpoint/2010/main" val="1525670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65A85-5975-A003-A31D-543891AFA7F2}"/>
              </a:ext>
            </a:extLst>
          </p:cNvPr>
          <p:cNvSpPr>
            <a:spLocks noGrp="1"/>
          </p:cNvSpPr>
          <p:nvPr>
            <p:ph type="title"/>
          </p:nvPr>
        </p:nvSpPr>
        <p:spPr/>
        <p:txBody>
          <a:bodyPr/>
          <a:lstStyle/>
          <a:p>
            <a:r>
              <a:rPr lang="en-US" dirty="0"/>
              <a:t>Fraud</a:t>
            </a:r>
          </a:p>
        </p:txBody>
      </p:sp>
      <p:pic>
        <p:nvPicPr>
          <p:cNvPr id="6" name="Content Placeholder 5" descr="Picture of 2 doctors looking at a computer and the words Medicare Fraud &amp; Abuse: Prevention, detection and Reporting">
            <a:extLst>
              <a:ext uri="{FF2B5EF4-FFF2-40B4-BE49-F238E27FC236}">
                <a16:creationId xmlns:a16="http://schemas.microsoft.com/office/drawing/2014/main" id="{366F572F-5637-A348-2A8F-C435B7A523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7394" y="2286000"/>
            <a:ext cx="3688310" cy="257944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4" name="Content Placeholder 3">
            <a:extLst>
              <a:ext uri="{FF2B5EF4-FFF2-40B4-BE49-F238E27FC236}">
                <a16:creationId xmlns:a16="http://schemas.microsoft.com/office/drawing/2014/main" id="{5101E436-99AC-9979-A700-18642665841B}"/>
              </a:ext>
            </a:extLst>
          </p:cNvPr>
          <p:cNvSpPr>
            <a:spLocks noGrp="1"/>
          </p:cNvSpPr>
          <p:nvPr>
            <p:ph sz="half" idx="2"/>
          </p:nvPr>
        </p:nvSpPr>
        <p:spPr>
          <a:xfrm>
            <a:off x="4256004" y="993120"/>
            <a:ext cx="7416839" cy="4629027"/>
          </a:xfrm>
        </p:spPr>
        <p:txBody>
          <a:bodyPr/>
          <a:lstStyle/>
          <a:p>
            <a:r>
              <a:rPr lang="en-US" sz="3200" u="sng" dirty="0"/>
              <a:t>Knowingly</a:t>
            </a:r>
            <a:r>
              <a:rPr lang="en-US" sz="3200" dirty="0"/>
              <a:t> and </a:t>
            </a:r>
            <a:r>
              <a:rPr lang="en-US" sz="3200" u="sng" dirty="0"/>
              <a:t>willfully</a:t>
            </a:r>
            <a:r>
              <a:rPr lang="en-US" sz="3200" dirty="0"/>
              <a:t> executing, or attempting to execute, a scheme to defraud any healthcare program </a:t>
            </a:r>
          </a:p>
          <a:p>
            <a:r>
              <a:rPr lang="en-US" sz="3200" dirty="0"/>
              <a:t>Obtain by means of false or fraudulent pretenses, presentation, or promise</a:t>
            </a:r>
          </a:p>
          <a:p>
            <a:r>
              <a:rPr lang="en-US" sz="3200" dirty="0"/>
              <a:t>Includes knowingly: </a:t>
            </a:r>
          </a:p>
          <a:p>
            <a:pPr lvl="1"/>
            <a:r>
              <a:rPr lang="en-US" sz="2800" dirty="0">
                <a:latin typeface="+mn-lt"/>
              </a:rPr>
              <a:t>Submitting false claims</a:t>
            </a:r>
          </a:p>
          <a:p>
            <a:pPr lvl="1"/>
            <a:r>
              <a:rPr lang="en-US" sz="2800" dirty="0">
                <a:latin typeface="+mn-lt"/>
              </a:rPr>
              <a:t>Paying or receiving compensation for referrals</a:t>
            </a:r>
          </a:p>
          <a:p>
            <a:pPr lvl="1"/>
            <a:r>
              <a:rPr lang="en-US" sz="2800" dirty="0">
                <a:latin typeface="+mn-lt"/>
              </a:rPr>
              <a:t>Making prohibited referrals</a:t>
            </a:r>
          </a:p>
        </p:txBody>
      </p:sp>
    </p:spTree>
    <p:extLst>
      <p:ext uri="{BB962C8B-B14F-4D97-AF65-F5344CB8AC3E}">
        <p14:creationId xmlns:p14="http://schemas.microsoft.com/office/powerpoint/2010/main" val="3874778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4108D0-7506-8B3F-7FE4-81117460A5D0}"/>
              </a:ext>
            </a:extLst>
          </p:cNvPr>
          <p:cNvSpPr>
            <a:spLocks noGrp="1"/>
          </p:cNvSpPr>
          <p:nvPr>
            <p:ph type="title"/>
          </p:nvPr>
        </p:nvSpPr>
        <p:spPr/>
        <p:txBody>
          <a:bodyPr/>
          <a:lstStyle/>
          <a:p>
            <a:r>
              <a:rPr lang="en-US" dirty="0"/>
              <a:t>Fraud Examples</a:t>
            </a:r>
          </a:p>
        </p:txBody>
      </p:sp>
      <p:sp>
        <p:nvSpPr>
          <p:cNvPr id="4" name="Content Placeholder 3">
            <a:extLst>
              <a:ext uri="{FF2B5EF4-FFF2-40B4-BE49-F238E27FC236}">
                <a16:creationId xmlns:a16="http://schemas.microsoft.com/office/drawing/2014/main" id="{EC73B53E-6EA0-2A01-903A-14F31D9EE1E2}"/>
              </a:ext>
            </a:extLst>
          </p:cNvPr>
          <p:cNvSpPr>
            <a:spLocks noGrp="1"/>
          </p:cNvSpPr>
          <p:nvPr>
            <p:ph sz="half" idx="2"/>
          </p:nvPr>
        </p:nvSpPr>
        <p:spPr>
          <a:xfrm>
            <a:off x="291946" y="1280160"/>
            <a:ext cx="7416839" cy="5349240"/>
          </a:xfrm>
        </p:spPr>
        <p:txBody>
          <a:bodyPr/>
          <a:lstStyle/>
          <a:p>
            <a:r>
              <a:rPr lang="en-US" sz="3200" dirty="0">
                <a:latin typeface="+mn-lt"/>
              </a:rPr>
              <a:t>Billing for appointments the patient did not keep</a:t>
            </a:r>
          </a:p>
          <a:p>
            <a:r>
              <a:rPr lang="en-US" sz="3200" dirty="0">
                <a:latin typeface="+mn-lt"/>
              </a:rPr>
              <a:t>Billing services at a higher level than supplied</a:t>
            </a:r>
          </a:p>
          <a:p>
            <a:r>
              <a:rPr lang="en-US" sz="3200" dirty="0">
                <a:latin typeface="+mn-lt"/>
              </a:rPr>
              <a:t>Billing services not supplied</a:t>
            </a:r>
          </a:p>
          <a:p>
            <a:pPr>
              <a:spcAft>
                <a:spcPts val="1200"/>
              </a:spcAft>
            </a:pPr>
            <a:r>
              <a:rPr lang="en-US" sz="3200" dirty="0">
                <a:latin typeface="+mn-lt"/>
              </a:rPr>
              <a:t>Paying for referrals of Federal health care program patients</a:t>
            </a:r>
          </a:p>
          <a:p>
            <a:pPr marL="0" indent="0" algn="ctr">
              <a:buNone/>
            </a:pPr>
            <a:r>
              <a:rPr lang="en-US" sz="3200" b="1" dirty="0"/>
              <a:t>Fraud is illegal and subject to civil or criminal penalties</a:t>
            </a:r>
          </a:p>
        </p:txBody>
      </p:sp>
      <p:pic>
        <p:nvPicPr>
          <p:cNvPr id="1026" name="Picture 2" descr="Picture of computer with bandit behind to depict fraud">
            <a:extLst>
              <a:ext uri="{FF2B5EF4-FFF2-40B4-BE49-F238E27FC236}">
                <a16:creationId xmlns:a16="http://schemas.microsoft.com/office/drawing/2014/main" id="{CC5E6B8B-9CED-1DBF-9662-606763781C3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34877" y="1445342"/>
            <a:ext cx="3309538" cy="330953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499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D6F31E-B6FE-CDD8-B2B0-6C0D6293CAC6}"/>
              </a:ext>
            </a:extLst>
          </p:cNvPr>
          <p:cNvSpPr>
            <a:spLocks noGrp="1"/>
          </p:cNvSpPr>
          <p:nvPr>
            <p:ph type="title"/>
          </p:nvPr>
        </p:nvSpPr>
        <p:spPr/>
        <p:txBody>
          <a:bodyPr/>
          <a:lstStyle/>
          <a:p>
            <a:r>
              <a:rPr lang="en-US" dirty="0"/>
              <a:t>Abuse</a:t>
            </a:r>
          </a:p>
        </p:txBody>
      </p:sp>
      <p:sp>
        <p:nvSpPr>
          <p:cNvPr id="4" name="Content Placeholder 3">
            <a:extLst>
              <a:ext uri="{FF2B5EF4-FFF2-40B4-BE49-F238E27FC236}">
                <a16:creationId xmlns:a16="http://schemas.microsoft.com/office/drawing/2014/main" id="{A3D85249-22E8-35B1-6B4F-0F001A08795A}"/>
              </a:ext>
            </a:extLst>
          </p:cNvPr>
          <p:cNvSpPr>
            <a:spLocks noGrp="1"/>
          </p:cNvSpPr>
          <p:nvPr>
            <p:ph sz="half" idx="2"/>
          </p:nvPr>
        </p:nvSpPr>
        <p:spPr>
          <a:xfrm>
            <a:off x="547585" y="1088136"/>
            <a:ext cx="8868263" cy="4616925"/>
          </a:xfrm>
        </p:spPr>
        <p:txBody>
          <a:bodyPr/>
          <a:lstStyle/>
          <a:p>
            <a:r>
              <a:rPr lang="en-US" sz="3200" kern="0" dirty="0">
                <a:effectLst/>
                <a:latin typeface="Calibri" panose="020F0502020204030204" pitchFamily="34" charset="0"/>
                <a:ea typeface="Times New Roman" panose="02020603050405020304" pitchFamily="18" charset="0"/>
                <a:cs typeface="Calibri" panose="020F0502020204030204" pitchFamily="34" charset="0"/>
              </a:rPr>
              <a:t>Payment for items or services when there is no legal entitlement to that payment </a:t>
            </a:r>
          </a:p>
          <a:p>
            <a:pPr lvl="1"/>
            <a:r>
              <a:rPr lang="en-US" sz="2800" kern="0" dirty="0">
                <a:latin typeface="Calibri" panose="020F0502020204030204" pitchFamily="34" charset="0"/>
                <a:ea typeface="Times New Roman" panose="02020603050405020304" pitchFamily="18" charset="0"/>
                <a:cs typeface="Calibri" panose="020F0502020204030204" pitchFamily="34" charset="0"/>
              </a:rPr>
              <a:t>But </a:t>
            </a:r>
            <a:r>
              <a:rPr lang="en-US" sz="2800" kern="0" dirty="0">
                <a:effectLst/>
                <a:latin typeface="Calibri" panose="020F0502020204030204" pitchFamily="34" charset="0"/>
                <a:ea typeface="Times New Roman" panose="02020603050405020304" pitchFamily="18" charset="0"/>
                <a:cs typeface="Calibri" panose="020F0502020204030204" pitchFamily="34" charset="0"/>
              </a:rPr>
              <a:t>not knowingly and/or intentionally misrepresenting facts to obtain payment</a:t>
            </a:r>
          </a:p>
          <a:p>
            <a:r>
              <a:rPr lang="en-US" sz="3200" kern="0" dirty="0">
                <a:latin typeface="Calibri" panose="020F0502020204030204" pitchFamily="34" charset="0"/>
                <a:ea typeface="Times New Roman" panose="02020603050405020304" pitchFamily="18" charset="0"/>
                <a:cs typeface="Calibri" panose="020F0502020204030204" pitchFamily="34" charset="0"/>
              </a:rPr>
              <a:t>Includes</a:t>
            </a:r>
            <a:r>
              <a:rPr lang="en-US" kern="0" dirty="0">
                <a:latin typeface="Calibri" panose="020F0502020204030204" pitchFamily="34" charset="0"/>
                <a:ea typeface="Times New Roman" panose="02020603050405020304" pitchFamily="18" charset="0"/>
                <a:cs typeface="Calibri" panose="020F0502020204030204" pitchFamily="34" charset="0"/>
              </a:rPr>
              <a:t>: </a:t>
            </a:r>
          </a:p>
          <a:p>
            <a:pPr lvl="1"/>
            <a:r>
              <a:rPr lang="en-US" sz="2800" kern="0" dirty="0">
                <a:effectLst/>
                <a:latin typeface="Calibri" panose="020F0502020204030204" pitchFamily="34" charset="0"/>
                <a:ea typeface="Times New Roman" panose="02020603050405020304" pitchFamily="18" charset="0"/>
                <a:cs typeface="Calibri" panose="020F0502020204030204" pitchFamily="34" charset="0"/>
              </a:rPr>
              <a:t>Practices resulting in unnecessary program costs</a:t>
            </a:r>
          </a:p>
          <a:p>
            <a:pPr lvl="1">
              <a:spcAft>
                <a:spcPts val="1800"/>
              </a:spcAft>
            </a:pPr>
            <a:r>
              <a:rPr lang="en-US" sz="2800" kern="0" dirty="0">
                <a:latin typeface="Calibri" panose="020F0502020204030204" pitchFamily="34" charset="0"/>
                <a:ea typeface="Times New Roman" panose="02020603050405020304" pitchFamily="18" charset="0"/>
                <a:cs typeface="Calibri" panose="020F0502020204030204" pitchFamily="34" charset="0"/>
              </a:rPr>
              <a:t>Any practice inconsistent with program standards</a:t>
            </a:r>
            <a:endParaRPr lang="en-US" sz="2800" kern="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ctr">
              <a:buNone/>
            </a:pPr>
            <a:r>
              <a:rPr lang="en-US" sz="2800" b="1" dirty="0">
                <a:effectLst/>
                <a:latin typeface="Calibri" panose="020F0502020204030204" pitchFamily="34" charset="0"/>
                <a:ea typeface="Calibri" panose="020F0502020204030204" pitchFamily="34" charset="0"/>
                <a:cs typeface="Times New Roman" panose="02020603050405020304" pitchFamily="18" charset="0"/>
              </a:rPr>
              <a:t>Medicare abuse can also expose providers to criminal and civil liability</a:t>
            </a:r>
          </a:p>
        </p:txBody>
      </p:sp>
      <p:pic>
        <p:nvPicPr>
          <p:cNvPr id="7" name="Picture 4" descr="magnifying glass with the words fraud and abuse ">
            <a:extLst>
              <a:ext uri="{FF2B5EF4-FFF2-40B4-BE49-F238E27FC236}">
                <a16:creationId xmlns:a16="http://schemas.microsoft.com/office/drawing/2014/main" id="{3F5383FA-A01A-7AE9-142D-D7029D6B1BB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5152" y="1811147"/>
            <a:ext cx="3046848" cy="2762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276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B21CDA-B7BF-3330-9BB2-5F56168A34E8}"/>
              </a:ext>
            </a:extLst>
          </p:cNvPr>
          <p:cNvSpPr>
            <a:spLocks noGrp="1"/>
          </p:cNvSpPr>
          <p:nvPr>
            <p:ph type="title"/>
          </p:nvPr>
        </p:nvSpPr>
        <p:spPr/>
        <p:txBody>
          <a:bodyPr/>
          <a:lstStyle/>
          <a:p>
            <a:r>
              <a:rPr lang="en-US" dirty="0"/>
              <a:t>Abuse Examples</a:t>
            </a:r>
          </a:p>
        </p:txBody>
      </p:sp>
      <p:sp>
        <p:nvSpPr>
          <p:cNvPr id="6" name="Content Placeholder 5">
            <a:extLst>
              <a:ext uri="{FF2B5EF4-FFF2-40B4-BE49-F238E27FC236}">
                <a16:creationId xmlns:a16="http://schemas.microsoft.com/office/drawing/2014/main" id="{6F1AFA73-9F57-9CA2-660A-2C99D5873E97}"/>
              </a:ext>
            </a:extLst>
          </p:cNvPr>
          <p:cNvSpPr>
            <a:spLocks noGrp="1"/>
          </p:cNvSpPr>
          <p:nvPr>
            <p:ph sz="half" idx="2"/>
          </p:nvPr>
        </p:nvSpPr>
        <p:spPr/>
        <p:txBody>
          <a:bodyPr/>
          <a:lstStyle/>
          <a:p>
            <a:r>
              <a:rPr lang="en-US" sz="3200" dirty="0"/>
              <a:t>Misusing codes on a claim</a:t>
            </a:r>
          </a:p>
          <a:p>
            <a:r>
              <a:rPr lang="en-US" sz="3200" dirty="0"/>
              <a:t>Charging excessively for services or supplies</a:t>
            </a:r>
          </a:p>
          <a:p>
            <a:r>
              <a:rPr lang="en-US" sz="3200" dirty="0"/>
              <a:t>Billing services that were not medically necessary</a:t>
            </a:r>
          </a:p>
          <a:p>
            <a:r>
              <a:rPr lang="en-US" sz="3200" dirty="0"/>
              <a:t>Unbundling and billing individual components of a service instead of the all-inclusive procedure</a:t>
            </a:r>
          </a:p>
        </p:txBody>
      </p:sp>
      <p:pic>
        <p:nvPicPr>
          <p:cNvPr id="9" name="Picture 8" descr="Picture of code 97161 that becomes 97163">
            <a:extLst>
              <a:ext uri="{FF2B5EF4-FFF2-40B4-BE49-F238E27FC236}">
                <a16:creationId xmlns:a16="http://schemas.microsoft.com/office/drawing/2014/main" id="{79BB5023-1E82-A0AD-F57A-CE3CA5D24E6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67522" y="883718"/>
            <a:ext cx="4157076" cy="1877807"/>
          </a:xfrm>
          <a:prstGeom prst="rect">
            <a:avLst/>
          </a:prstGeom>
        </p:spPr>
      </p:pic>
    </p:spTree>
    <p:extLst>
      <p:ext uri="{BB962C8B-B14F-4D97-AF65-F5344CB8AC3E}">
        <p14:creationId xmlns:p14="http://schemas.microsoft.com/office/powerpoint/2010/main" val="8693956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smtClean="0">
            <a:solidFill>
              <a:schemeClr val="bg1">
                <a:lumMod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GHA Document" ma:contentTypeID="0x0101006E63F9F2094B854683EBE2F25BB346E5000506D6BA6D64EB4598816411DF463305" ma:contentTypeVersion="45" ma:contentTypeDescription="" ma:contentTypeScope="" ma:versionID="b04803c678ab9756e84def06c216c041">
  <xsd:schema xmlns:xsd="http://www.w3.org/2001/XMLSchema" xmlns:xs="http://www.w3.org/2001/XMLSchema" xmlns:p="http://schemas.microsoft.com/office/2006/metadata/properties" xmlns:ns2="http://schemas.microsoft.com/sharepoint.v3" xmlns:ns3="9075a0da-3943-4891-8ded-493e6a170793" xmlns:ns4="5637125f-61b7-4ab1-ae51-868c7983d343" targetNamespace="http://schemas.microsoft.com/office/2006/metadata/properties" ma:root="true" ma:fieldsID="44ea7b2e2c13816748bd23e1fb44f8b8" ns2:_="" ns3:_="" ns4:_="">
    <xsd:import namespace="http://schemas.microsoft.com/sharepoint.v3"/>
    <xsd:import namespace="9075a0da-3943-4891-8ded-493e6a170793"/>
    <xsd:import namespace="5637125f-61b7-4ab1-ae51-868c7983d343"/>
    <xsd:element name="properties">
      <xsd:complexType>
        <xsd:sequence>
          <xsd:element name="documentManagement">
            <xsd:complexType>
              <xsd:all>
                <xsd:element ref="ns2:CategoryDescription" minOccurs="0"/>
                <xsd:element ref="ns3:Document_x0020_Number" minOccurs="0"/>
                <xsd:element ref="ns3:Document_x0020_Type"/>
                <xsd:element ref="ns3:Latest_x0020_Changes" minOccurs="0"/>
                <xsd:element ref="ns3:Must_x0020_review_x0020_changes_x0020_with_x0020_staff" minOccurs="0"/>
                <xsd:element ref="ns3:New_x0020_Version_x0020_Email_x0020_Required" minOccurs="0"/>
                <xsd:element ref="ns3:Review_x0020_Notification_x0020_Date" minOccurs="0"/>
                <xsd:element ref="ns3:Functional_x0020_Area"/>
                <xsd:element ref="ns3:Branch"/>
                <xsd:element ref="ns3:Contract"/>
                <xsd:element ref="ns3:Topic2"/>
                <xsd:element ref="ns3:Workflow_x0020_Status"/>
                <xsd:element ref="ns4:Approve_x0020_Olli_x0020_Document" minOccurs="0"/>
                <xsd:element ref="ns3:Document_x0020_History" minOccurs="0"/>
                <xsd:element ref="ns4:Publish_x0020_Document" minOccurs="0"/>
                <xsd:element ref="ns3:_dlc_DocId" minOccurs="0"/>
                <xsd:element ref="ns3:_dlc_DocIdUrl" minOccurs="0"/>
                <xsd:element ref="ns3:_dlc_DocIdPersistId" minOccurs="0"/>
                <xsd:element ref="ns3:Division"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2" nillable="true" ma:displayName="Description" ma:internalName="CategoryDescrip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75a0da-3943-4891-8ded-493e6a170793" elementFormDefault="qualified">
    <xsd:import namespace="http://schemas.microsoft.com/office/2006/documentManagement/types"/>
    <xsd:import namespace="http://schemas.microsoft.com/office/infopath/2007/PartnerControls"/>
    <xsd:element name="Document_x0020_Number" ma:index="3" nillable="true" ma:displayName="Document Number" ma:internalName="Document_x0020_Number" ma:readOnly="false">
      <xsd:simpleType>
        <xsd:restriction base="dms:Text">
          <xsd:maxLength value="255"/>
        </xsd:restriction>
      </xsd:simpleType>
    </xsd:element>
    <xsd:element name="Document_x0020_Type" ma:index="4" ma:displayName="Document Type" ma:format="Dropdown" ma:internalName="Document_x0020_Type" ma:readOnly="false">
      <xsd:simpleType>
        <xsd:restriction base="dms:Choice">
          <xsd:enumeration value="Comparative Billing"/>
          <xsd:enumeration value="Course Material"/>
          <xsd:enumeration value="Decision Tree"/>
          <xsd:enumeration value="Face-to-Face"/>
          <xsd:enumeration value="FAQ"/>
          <xsd:enumeration value="IRRR"/>
          <xsd:enumeration value="LCD"/>
          <xsd:enumeration value="Management Presentation"/>
          <xsd:enumeration value="Plan"/>
          <xsd:enumeration value="Presentation"/>
          <xsd:enumeration value="Provider Education Handout"/>
          <xsd:enumeration value="Provider Instruction"/>
          <xsd:enumeration value="Script"/>
          <xsd:enumeration value="Strategy"/>
          <xsd:enumeration value="Teleconference"/>
          <xsd:enumeration value="Web Posting/EML"/>
        </xsd:restriction>
      </xsd:simpleType>
    </xsd:element>
    <xsd:element name="Latest_x0020_Changes" ma:index="5" nillable="true" ma:displayName="Latest Changes" ma:internalName="Latest_x0020_Changes" ma:readOnly="false">
      <xsd:simpleType>
        <xsd:restriction base="dms:Note"/>
      </xsd:simpleType>
    </xsd:element>
    <xsd:element name="Must_x0020_review_x0020_changes_x0020_with_x0020_staff" ma:index="6" nillable="true" ma:displayName="Must review changes with staff" ma:format="RadioButtons" ma:internalName="Must_x0020_review_x0020_changes_x0020_with_x0020_staff">
      <xsd:simpleType>
        <xsd:restriction base="dms:Choice">
          <xsd:enumeration value="Yes"/>
          <xsd:enumeration value="No"/>
        </xsd:restriction>
      </xsd:simpleType>
    </xsd:element>
    <xsd:element name="New_x0020_Version_x0020_Email_x0020_Required" ma:index="7" nillable="true" ma:displayName="New Version Email Required" ma:default="No" ma:format="RadioButtons" ma:internalName="New_x0020_Version_x0020_Email_x0020_Required">
      <xsd:simpleType>
        <xsd:restriction base="dms:Choice">
          <xsd:enumeration value="Yes"/>
          <xsd:enumeration value="No"/>
        </xsd:restriction>
      </xsd:simpleType>
    </xsd:element>
    <xsd:element name="Review_x0020_Notification_x0020_Date" ma:index="8" nillable="true" ma:displayName="Review Notification Date" ma:format="DateOnly" ma:internalName="Review_x0020_Notification_x0020_Date" ma:readOnly="false">
      <xsd:simpleType>
        <xsd:restriction base="dms:DateTime"/>
      </xsd:simpleType>
    </xsd:element>
    <xsd:element name="Functional_x0020_Area" ma:index="9" ma:displayName="Functional Area" ma:format="Dropdown" ma:internalName="Functional_x0020_Area" ma:readOnly="false">
      <xsd:simpleType>
        <xsd:restriction base="dms:Choice">
          <xsd:enumeration value="Audit"/>
          <xsd:enumeration value="Clinical Services"/>
          <xsd:enumeration value="Contract Administration"/>
          <xsd:enumeration value="Financial Services"/>
          <xsd:enumeration value="Administration &amp; Support"/>
          <xsd:enumeration value="Provider Services"/>
          <xsd:enumeration value="Systems &amp; Technology"/>
        </xsd:restriction>
      </xsd:simpleType>
    </xsd:element>
    <xsd:element name="Branch" ma:index="10" ma:displayName="Branch" ma:format="Dropdown" ma:internalName="Branch" ma:readOnly="false">
      <xsd:simpleType>
        <xsd:restriction base="dms:Choice">
          <xsd:enumeration value="Appeals/Redeterminations"/>
          <xsd:enumeration value="Audit"/>
          <xsd:enumeration value="Audit - Appeals"/>
          <xsd:enumeration value="Audit - Cost Report Reopenings"/>
          <xsd:enumeration value="Audit - Field Office"/>
          <xsd:enumeration value="Audit - Reimbursement"/>
          <xsd:enumeration value="Audit - Supervisors"/>
          <xsd:enumeration value="Business Systems Support"/>
          <xsd:enumeration value="CCU"/>
          <xsd:enumeration value="CERT"/>
          <xsd:enumeration value="Claims"/>
          <xsd:enumeration value="Compliance"/>
          <xsd:enumeration value="Complaint Screening"/>
          <xsd:enumeration value="Customer Service"/>
          <xsd:enumeration value="Document Services"/>
          <xsd:enumeration value="Financial Reporting"/>
          <xsd:enumeration value="FOIA"/>
          <xsd:enumeration value="INSIGHT"/>
          <xsd:enumeration value="MAC Administration"/>
          <xsd:enumeration value="Medical Review"/>
          <xsd:enumeration value="Medicare Guidance"/>
          <xsd:enumeration value="MedPub"/>
          <xsd:enumeration value="MIP"/>
          <xsd:enumeration value="Monitoring &amp; Complaint Screening"/>
          <xsd:enumeration value="Payment Recovery"/>
          <xsd:enumeration value="Policy"/>
          <xsd:enumeration value="Provider Enrollment"/>
          <xsd:enumeration value="Provider Outreach &amp; Education"/>
          <xsd:enumeration value="Quality Assurance"/>
          <xsd:enumeration value="Quality Management"/>
          <xsd:enumeration value="RA"/>
          <xsd:enumeration value="Reimbursement"/>
          <xsd:enumeration value="Secondary Payer"/>
          <xsd:enumeration value="STAR"/>
          <xsd:enumeration value="Systems Security"/>
          <xsd:enumeration value="Tech Support"/>
          <xsd:enumeration value="Training"/>
          <xsd:enumeration value="UPIC-JOA"/>
          <xsd:enumeration value="Web Development"/>
          <xsd:enumeration value="Ready to Archive"/>
        </xsd:restriction>
      </xsd:simpleType>
    </xsd:element>
    <xsd:element name="Contract" ma:index="11" ma:displayName="Contract" ma:format="Dropdown" ma:internalName="Contract" ma:readOnly="false">
      <xsd:simpleType>
        <xsd:restriction base="dms:Choice">
          <xsd:enumeration value="(None)"/>
          <xsd:enumeration value="Part A"/>
          <xsd:enumeration value="Part B"/>
          <xsd:enumeration value="Shared"/>
        </xsd:restriction>
      </xsd:simpleType>
    </xsd:element>
    <xsd:element name="Topic2" ma:index="12" ma:displayName="Topic" ma:format="Dropdown" ma:internalName="Topic2" ma:readOnly="false">
      <xsd:simpleType>
        <xsd:restriction base="dms:Choice">
          <xsd:enumeration value="(None)"/>
          <xsd:enumeration value="935"/>
          <xsd:enumeration value="1099"/>
          <xsd:enumeration value="Accounts Payable"/>
          <xsd:enumeration value="Accounts Receivable"/>
          <xsd:enumeration value="Advance Payments"/>
          <xsd:enumeration value="Approval"/>
          <xsd:enumeration value="Assignment"/>
          <xsd:enumeration value="Audit - Acceptability"/>
          <xsd:enumeration value="Audit - Audit Programs"/>
          <xsd:enumeration value="Audit - Claim Calculations"/>
          <xsd:enumeration value="Audit - DSH/LIP"/>
          <xsd:enumeration value="Audit - EHR Workpapers"/>
          <xsd:enumeration value="Audit - IME/GME/NAH"/>
          <xsd:enumeration value="Audit - IRF, LTCH, and Provider-Based Reviews"/>
          <xsd:enumeration value="Audit - Letters"/>
          <xsd:enumeration value="Audit - Rates"/>
          <xsd:enumeration value="Audit - SCH/MDH"/>
          <xsd:enumeration value="Audit - Settlement Worksheets"/>
          <xsd:enumeration value="Audit - Tentative Settlement"/>
          <xsd:enumeration value="Audit - UDR Workpapers"/>
          <xsd:enumeration value="Audit - UDRs"/>
          <xsd:enumeration value="Audit - Wage Index"/>
          <xsd:enumeration value="Banking"/>
          <xsd:enumeration value="Bankruptcy"/>
          <xsd:enumeration value="Beneficiary letter"/>
          <xsd:enumeration value="CA View"/>
          <xsd:enumeration value="Call Log"/>
          <xsd:enumeration value="CCU Reports"/>
          <xsd:enumeration value="CERT"/>
          <xsd:enumeration value="Checklist"/>
          <xsd:enumeration value="CMS"/>
          <xsd:enumeration value="COBC"/>
          <xsd:enumeration value="Communique"/>
          <xsd:enumeration value="Coordination of Benefits"/>
          <xsd:enumeration value="Corrective-Preventive Action"/>
          <xsd:enumeration value="Correspondence"/>
          <xsd:enumeration value="CRNA"/>
          <xsd:enumeration value="Cycle"/>
          <xsd:enumeration value="Data Analysis"/>
          <xsd:enumeration value="DCS/Treasury"/>
          <xsd:enumeration value="Development"/>
          <xsd:enumeration value="Divisional"/>
          <xsd:enumeration value="Document Control"/>
          <xsd:enumeration value="Draft CR"/>
          <xsd:enumeration value="Education – Internal"/>
          <xsd:enumeration value="Education – Provider"/>
          <xsd:enumeration value="EFT"/>
          <xsd:enumeration value="eNews"/>
          <xsd:enumeration value="ERS"/>
          <xsd:enumeration value="External Audit"/>
          <xsd:enumeration value="Fax"/>
          <xsd:enumeration value="First Level Appeal"/>
          <xsd:enumeration value="FISS"/>
          <xsd:enumeration value="HIGLAS"/>
          <xsd:enumeration value="ICR"/>
          <xsd:enumeration value="Inquiries"/>
          <xsd:enumeration value="Internal Audit"/>
          <xsd:enumeration value="Internal Controls"/>
          <xsd:enumeration value="IRR"/>
          <xsd:enumeration value="IVR"/>
          <xsd:enumeration value="J5"/>
          <xsd:enumeration value="J8"/>
          <xsd:enumeration value="Macro"/>
          <xsd:enumeration value="Maintenance"/>
          <xsd:enumeration value="Management Review"/>
          <xsd:enumeration value="Master List"/>
          <xsd:enumeration value="Meetings"/>
          <xsd:enumeration value="MR Letter"/>
          <xsd:enumeration value="NICE"/>
          <xsd:enumeration value="Nonconforming Service"/>
          <xsd:enumeration value="OCR"/>
          <xsd:enumeration value="OnBase"/>
          <xsd:enumeration value="Pecos"/>
          <xsd:enumeration value="Performance Metrics"/>
          <xsd:enumeration value="Portal Support"/>
          <xsd:enumeration value="Problem Prioritization"/>
          <xsd:enumeration value="Processing Applications"/>
          <xsd:enumeration value="Production"/>
          <xsd:enumeration value="Provider Letter"/>
          <xsd:enumeration value="Quality"/>
          <xsd:enumeration value="Receipt"/>
          <xsd:enumeration value="Referral"/>
          <xsd:enumeration value="Regulation and Informational Materials"/>
          <xsd:enumeration value="Release"/>
          <xsd:enumeration value="Reopening"/>
          <xsd:enumeration value="Reporting"/>
          <xsd:enumeration value="Review"/>
          <xsd:enumeration value="Sampling"/>
          <xsd:enumeration value="Second Level Appeal"/>
          <xsd:enumeration value="Service Requests-Referrals"/>
          <xsd:enumeration value="Systems Support"/>
          <xsd:enumeration value="Thank Yous"/>
          <xsd:enumeration value="Third Party"/>
          <xsd:enumeration value="Training"/>
          <xsd:enumeration value="Training Delivery"/>
          <xsd:enumeration value="Training Development"/>
          <xsd:enumeration value="Trending"/>
          <xsd:enumeration value="Validation"/>
          <xsd:enumeration value="Voluntary Refunds"/>
          <xsd:enumeration value="Website"/>
          <xsd:enumeration value="WFO"/>
          <xsd:enumeration value="Workload"/>
          <xsd:enumeration value="Worksheet"/>
          <xsd:enumeration value="Write Off"/>
          <xsd:enumeration value="ZPIC/UPIC"/>
        </xsd:restriction>
      </xsd:simpleType>
    </xsd:element>
    <xsd:element name="Workflow_x0020_Status" ma:index="13" ma:displayName="Workflow Status" ma:default="New" ma:format="Dropdown" ma:internalName="Workflow_x0020_Status" ma:readOnly="false">
      <xsd:simpleType>
        <xsd:restriction base="dms:Choice">
          <xsd:enumeration value="New"/>
          <xsd:enumeration value="Edit"/>
          <xsd:enumeration value="Review"/>
          <xsd:enumeration value="Approval"/>
          <xsd:enumeration value="Ready"/>
          <xsd:enumeration value="Active"/>
        </xsd:restriction>
      </xsd:simpleType>
    </xsd:element>
    <xsd:element name="Document_x0020_History" ma:index="16" nillable="true" ma:displayName="Document History" ma:internalName="Document_x0020_History" ma:readOnly="false">
      <xsd:simpleType>
        <xsd:restriction base="dms:Note">
          <xsd:maxLength value="255"/>
        </xsd:restriction>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Division" ma:index="24" nillable="true" ma:displayName="Division" ma:default="Government Health Administrators" ma:hidden="true" ma:internalName="Division" ma:readOnly="false">
      <xsd:simpleType>
        <xsd:restriction base="dms:Text">
          <xsd:maxLength value="255"/>
        </xsd:restriction>
      </xsd:simpleType>
    </xsd:element>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37125f-61b7-4ab1-ae51-868c7983d343" elementFormDefault="qualified">
    <xsd:import namespace="http://schemas.microsoft.com/office/2006/documentManagement/types"/>
    <xsd:import namespace="http://schemas.microsoft.com/office/infopath/2007/PartnerControls"/>
    <xsd:element name="Approve_x0020_Olli_x0020_Document" ma:index="15" nillable="true" ma:displayName="Approve Document" ma:format="Hyperlink" ma:internalName="Approve_x0020_Olli_x0020_Document"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Publish_x0020_Document" ma:index="17" nillable="true" ma:displayName="Publish Document" ma:internalName="Publish_x0020_Document">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Workflow_x0020_Status xmlns="9075a0da-3943-4891-8ded-493e6a170793">Ready</Workflow_x0020_Status>
    <Must_x0020_review_x0020_changes_x0020_with_x0020_staff xmlns="9075a0da-3943-4891-8ded-493e6a170793">No</Must_x0020_review_x0020_changes_x0020_with_x0020_staff>
    <Approve_x0020_Olli_x0020_Document xmlns="5637125f-61b7-4ab1-ae51-868c7983d343">
      <Url xsi:nil="true"/>
      <Description xsi:nil="true"/>
    </Approve_x0020_Olli_x0020_Document>
    <Latest_x0020_Changes xmlns="9075a0da-3943-4891-8ded-493e6a170793">New</Latest_x0020_Changes>
    <Review_x0020_Notification_x0020_Date xmlns="9075a0da-3943-4891-8ded-493e6a170793" xsi:nil="true"/>
    <New_x0020_Version_x0020_Email_x0020_Required xmlns="9075a0da-3943-4891-8ded-493e6a170793">No</New_x0020_Version_x0020_Email_x0020_Required>
    <CategoryDescription xmlns="http://schemas.microsoft.com/sharepoint.v3" xsi:nil="true"/>
    <Branch xmlns="9075a0da-3943-4891-8ded-493e6a170793">Provider Outreach &amp; Education</Branch>
    <Publish_x0020_Document xmlns="5637125f-61b7-4ab1-ae51-868c7983d343">
      <Url>https://knowledge.wpsic.com/lib/GHAEducationalDocuments/_layouts/15/wrkstat.aspx?List=5637125f-61b7-4ab1-ae51-868c7983d343&amp;WorkflowInstanceName=162c436b-ffe4-4741-86ae-7a141f63e023</Url>
      <Description>Publish</Description>
    </Publish_x0020_Document>
    <Document_x0020_Number xmlns="9075a0da-3943-4891-8ded-493e6a170793" xsi:nil="true"/>
    <Functional_x0020_Area xmlns="9075a0da-3943-4891-8ded-493e6a170793">Provider Services</Functional_x0020_Area>
    <Topic2 xmlns="9075a0da-3943-4891-8ded-493e6a170793">Education – Provider</Topic2>
    <Document_x0020_Type xmlns="9075a0da-3943-4891-8ded-493e6a170793">Presentation</Document_x0020_Type>
    <Division xmlns="9075a0da-3943-4891-8ded-493e6a170793">Government Health Administrators</Division>
    <Document_x0020_History xmlns="9075a0da-3943-4891-8ded-493e6a170793" xsi:nil="true"/>
    <Contract xmlns="9075a0da-3943-4891-8ded-493e6a170793">Shared</Contract>
    <_dlc_DocId xmlns="9075a0da-3943-4891-8ded-493e6a170793">76EDXFZAKY4C-811355772-3272</_dlc_DocId>
    <_dlc_DocIdUrl xmlns="9075a0da-3943-4891-8ded-493e6a170793">
      <Url>https://knowledge.wpsic.com/lib/GHAEducationalDocuments/_layouts/15/DocIdRedir.aspx?ID=76EDXFZAKY4C-811355772-3272</Url>
      <Description>76EDXFZAKY4C-811355772-3272</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55D53BF-3538-455D-9CA6-0AE8526248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075a0da-3943-4891-8ded-493e6a170793"/>
    <ds:schemaRef ds:uri="5637125f-61b7-4ab1-ae51-868c7983d3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C283E4-F1A4-4570-B0F2-384E79206571}">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5637125f-61b7-4ab1-ae51-868c7983d343"/>
    <ds:schemaRef ds:uri="http://schemas.openxmlformats.org/package/2006/metadata/core-properties"/>
    <ds:schemaRef ds:uri="9075a0da-3943-4891-8ded-493e6a170793"/>
    <ds:schemaRef ds:uri="http://schemas.microsoft.com/sharepoint.v3"/>
    <ds:schemaRef ds:uri="http://www.w3.org/XML/1998/namespace"/>
  </ds:schemaRefs>
</ds:datastoreItem>
</file>

<file path=customXml/itemProps3.xml><?xml version="1.0" encoding="utf-8"?>
<ds:datastoreItem xmlns:ds="http://schemas.openxmlformats.org/officeDocument/2006/customXml" ds:itemID="{0F898309-E678-47A1-B24D-D7B7E1D10375}">
  <ds:schemaRefs>
    <ds:schemaRef ds:uri="http://schemas.microsoft.com/sharepoint/v3/contenttype/forms"/>
  </ds:schemaRefs>
</ds:datastoreItem>
</file>

<file path=customXml/itemProps4.xml><?xml version="1.0" encoding="utf-8"?>
<ds:datastoreItem xmlns:ds="http://schemas.openxmlformats.org/officeDocument/2006/customXml" ds:itemID="{CB6FF7D4-0D6F-4545-80F3-EF21DF0B845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4623</TotalTime>
  <Words>2094</Words>
  <Application>Microsoft Office PowerPoint</Application>
  <PresentationFormat>Widescreen</PresentationFormat>
  <Paragraphs>328</Paragraphs>
  <Slides>46</Slides>
  <Notes>44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46</vt:i4>
      </vt:variant>
    </vt:vector>
  </HeadingPairs>
  <TitlesOfParts>
    <vt:vector size="53" baseType="lpstr">
      <vt:lpstr>Arial</vt:lpstr>
      <vt:lpstr>Calibri</vt:lpstr>
      <vt:lpstr>Calibri Light</vt:lpstr>
      <vt:lpstr>Trebuchet MS</vt:lpstr>
      <vt:lpstr>Office Theme</vt:lpstr>
      <vt:lpstr>Custom Design</vt:lpstr>
      <vt:lpstr>1_Custom Design</vt:lpstr>
      <vt:lpstr>Medicare Fraud, Abuse and Waste</vt:lpstr>
      <vt:lpstr>Disclaimer</vt:lpstr>
      <vt:lpstr>Acronyms Used in this Presentation</vt:lpstr>
      <vt:lpstr>Objective and Agenda</vt:lpstr>
      <vt:lpstr>Defining Fraud, Waste and Abuse</vt:lpstr>
      <vt:lpstr>Fraud</vt:lpstr>
      <vt:lpstr>Fraud Examples</vt:lpstr>
      <vt:lpstr>Abuse</vt:lpstr>
      <vt:lpstr>Abuse Examples</vt:lpstr>
      <vt:lpstr>Waste</vt:lpstr>
      <vt:lpstr>Waste Examples</vt:lpstr>
      <vt:lpstr>Federal Laws</vt:lpstr>
      <vt:lpstr>These Laws Specify</vt:lpstr>
      <vt:lpstr>False Claims Act</vt:lpstr>
      <vt:lpstr>Results of Filing False Claims</vt:lpstr>
      <vt:lpstr>Anti-Kickback Statute (AKS)</vt:lpstr>
      <vt:lpstr>Results of Violating AKS</vt:lpstr>
      <vt:lpstr>Physician Self-Referral Law (Stark Law)</vt:lpstr>
      <vt:lpstr>Results of Violating Stark Law</vt:lpstr>
      <vt:lpstr>Social Security Act (SSA) Including Exclusion Statute</vt:lpstr>
      <vt:lpstr>Results of Violating SSA Criminal Health Care Fraud Statute</vt:lpstr>
      <vt:lpstr>Exclusion Statute</vt:lpstr>
      <vt:lpstr>Civil Monetary Penalties Law (CMPL) </vt:lpstr>
      <vt:lpstr>Violations That May Justify CMPs</vt:lpstr>
      <vt:lpstr>Violating Any of the Laws</vt:lpstr>
      <vt:lpstr>Anti-Fraud and Abuse Partnerships</vt:lpstr>
      <vt:lpstr>Health Care Fraud Prevention Partnership (HFPP)</vt:lpstr>
      <vt:lpstr>CMS’s Role</vt:lpstr>
      <vt:lpstr>Medicare Contractors </vt:lpstr>
      <vt:lpstr>Meet the Players</vt:lpstr>
      <vt:lpstr>OIG</vt:lpstr>
      <vt:lpstr>HEAT</vt:lpstr>
      <vt:lpstr>Medicare Fraud Strike Force</vt:lpstr>
      <vt:lpstr>General Service Administration</vt:lpstr>
      <vt:lpstr>How Can I Help? </vt:lpstr>
      <vt:lpstr>False Claims Act and Whistleblowers </vt:lpstr>
      <vt:lpstr>Where to Report – Medicare Providers</vt:lpstr>
      <vt:lpstr>Where to Report – Beneficiary </vt:lpstr>
      <vt:lpstr>Where to Report - Medicaid</vt:lpstr>
      <vt:lpstr>Your Role in Combating Fraud, Waste and Abuse</vt:lpstr>
      <vt:lpstr>Improper Claims</vt:lpstr>
      <vt:lpstr>Wrap Up</vt:lpstr>
      <vt:lpstr>Encore Survey</vt:lpstr>
      <vt:lpstr>Encore Closing</vt:lpstr>
      <vt:lpstr>Additional Resources</vt:lpstr>
      <vt:lpstr>WPS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2023_08_Medicare_Fraud_Abuse_and_Waste</dc:title>
  <dc:creator>Rasmussen, Benjamin - Corp Comm</dc:creator>
  <cp:lastModifiedBy>Ryan, Thom</cp:lastModifiedBy>
  <cp:revision>119</cp:revision>
  <dcterms:created xsi:type="dcterms:W3CDTF">2020-11-15T21:40:28Z</dcterms:created>
  <dcterms:modified xsi:type="dcterms:W3CDTF">2023-08-15T15:39:17Z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0x0101006E63F9F2094B854683EBE2F25BB346E5000506D6BA6D64EB4598816411DF463305</vt:lpwstr>
  </property>
  <property fmtid="{D5CDD505-2E9C-101B-9397-08002B2CF9AE}" pid="3" name="_dlc_DocIdItemGuid">
    <vt:lpwstr>2323e83d-403e-46f7-96ab-099e737684ef</vt:lpwstr>
  </property>
</Properties>
</file>