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34"/>
  </p:notesMasterIdLst>
  <p:handoutMasterIdLst>
    <p:handoutMasterId r:id="rId35"/>
  </p:handoutMasterIdLst>
  <p:sldIdLst>
    <p:sldId id="280" r:id="rId2"/>
    <p:sldId id="270" r:id="rId3"/>
    <p:sldId id="426" r:id="rId4"/>
    <p:sldId id="430" r:id="rId5"/>
    <p:sldId id="436" r:id="rId6"/>
    <p:sldId id="434" r:id="rId7"/>
    <p:sldId id="440" r:id="rId8"/>
    <p:sldId id="442" r:id="rId9"/>
    <p:sldId id="435" r:id="rId10"/>
    <p:sldId id="446" r:id="rId11"/>
    <p:sldId id="450" r:id="rId12"/>
    <p:sldId id="431" r:id="rId13"/>
    <p:sldId id="437" r:id="rId14"/>
    <p:sldId id="441" r:id="rId15"/>
    <p:sldId id="438" r:id="rId16"/>
    <p:sldId id="449" r:id="rId17"/>
    <p:sldId id="432" r:id="rId18"/>
    <p:sldId id="444" r:id="rId19"/>
    <p:sldId id="445" r:id="rId20"/>
    <p:sldId id="443" r:id="rId21"/>
    <p:sldId id="448" r:id="rId22"/>
    <p:sldId id="433" r:id="rId23"/>
    <p:sldId id="451" r:id="rId24"/>
    <p:sldId id="453" r:id="rId25"/>
    <p:sldId id="452" r:id="rId26"/>
    <p:sldId id="454" r:id="rId27"/>
    <p:sldId id="455" r:id="rId28"/>
    <p:sldId id="447" r:id="rId29"/>
    <p:sldId id="456" r:id="rId30"/>
    <p:sldId id="425" r:id="rId31"/>
    <p:sldId id="414" r:id="rId32"/>
    <p:sldId id="415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017DB4"/>
    <a:srgbClr val="003A5D"/>
    <a:srgbClr val="F89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7" autoAdjust="0"/>
    <p:restoredTop sz="74286" autoAdjust="0"/>
  </p:normalViewPr>
  <p:slideViewPr>
    <p:cSldViewPr snapToGrid="0" snapToObjects="1">
      <p:cViewPr varScale="1">
        <p:scale>
          <a:sx n="63" d="100"/>
          <a:sy n="63" d="100"/>
        </p:scale>
        <p:origin x="552" y="66"/>
      </p:cViewPr>
      <p:guideLst/>
    </p:cSldViewPr>
  </p:slideViewPr>
  <p:outlineViewPr>
    <p:cViewPr>
      <p:scale>
        <a:sx n="33" d="100"/>
        <a:sy n="33" d="100"/>
      </p:scale>
      <p:origin x="0" y="-186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298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75B812-B55C-F963-0424-D66790B345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54C994-23A5-6DC3-722C-4FE3E5EE21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741E7-6599-410D-ACEB-6E45887D8C6A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7FEED-A9E0-77DB-08F1-2E9042512C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13B5FD-EB69-CE14-53AF-6F1814E6C8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2DBBE-78A7-4229-8B03-BD4C2BA333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14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38B04-4D7D-6148-8C3F-37CE9408ACEF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BEBA1-951B-0F4A-95D0-9F1CC3ADD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005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334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676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902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847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6B6CC8B-1FC5-4365-BC36-037B408F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0117B41-E422-774B-A4E0-9DE9EBDF4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Clr>
                <a:srgbClr val="F8911B"/>
              </a:buClr>
              <a:buFont typeface="Trebuchet MS" panose="020B0603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CB58E32-7EC3-4C49-B802-6217EC0122B0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51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65760"/>
            <a:ext cx="9142060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48640" y="1280160"/>
            <a:ext cx="5029200" cy="445312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510528" y="1281631"/>
            <a:ext cx="5029200" cy="44481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8335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908966" y="0"/>
            <a:ext cx="4283034" cy="6858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365125"/>
            <a:ext cx="10904539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48640" y="1280160"/>
            <a:ext cx="5358384" cy="50396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096000" y="1272483"/>
            <a:ext cx="5357179" cy="50396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96620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48FA765-4F8C-0ADE-FFAC-4EDADCB274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9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620E638-A921-0446-EBBF-38BC344F88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4320" y="-699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731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18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5" name="Picture Placeholder 9">
            <a:extLst>
              <a:ext uri="{FF2B5EF4-FFF2-40B4-BE49-F238E27FC236}">
                <a16:creationId xmlns:a16="http://schemas.microsoft.com/office/drawing/2014/main" id="{AB3D9230-FE66-B12D-29E8-BD86F1B69C20}"/>
              </a:ext>
            </a:extLst>
          </p:cNvPr>
          <p:cNvPicPr>
            <a:picLocks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-4298"/>
            <a:ext cx="4023360" cy="2990088"/>
          </a:xfrm>
          <a:prstGeom prst="rect">
            <a:avLst/>
          </a:prstGeom>
        </p:spPr>
      </p:pic>
      <p:pic>
        <p:nvPicPr>
          <p:cNvPr id="9" name="Picture Placeholder 7">
            <a:extLst>
              <a:ext uri="{FF2B5EF4-FFF2-40B4-BE49-F238E27FC236}">
                <a16:creationId xmlns:a16="http://schemas.microsoft.com/office/drawing/2014/main" id="{B3246397-6336-CD52-9AF5-EDB5B25FBA8D}"/>
              </a:ext>
            </a:extLst>
          </p:cNvPr>
          <p:cNvPicPr>
            <a:picLocks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84320" y="0"/>
            <a:ext cx="4023360" cy="2986037"/>
          </a:xfrm>
          <a:prstGeom prst="rect">
            <a:avLst/>
          </a:prstGeom>
        </p:spPr>
      </p:pic>
      <p:pic>
        <p:nvPicPr>
          <p:cNvPr id="11" name="Picture Placeholder 11">
            <a:extLst>
              <a:ext uri="{FF2B5EF4-FFF2-40B4-BE49-F238E27FC236}">
                <a16:creationId xmlns:a16="http://schemas.microsoft.com/office/drawing/2014/main" id="{474C06A0-A451-D78C-C155-5C92BCE653F3}"/>
              </a:ext>
            </a:extLst>
          </p:cNvPr>
          <p:cNvPicPr>
            <a:picLocks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68400" y="0"/>
            <a:ext cx="4023360" cy="298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26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828" y="3168332"/>
            <a:ext cx="9275484" cy="238113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pic>
        <p:nvPicPr>
          <p:cNvPr id="5" name="Picture Placeholder 9">
            <a:extLst>
              <a:ext uri="{FF2B5EF4-FFF2-40B4-BE49-F238E27FC236}">
                <a16:creationId xmlns:a16="http://schemas.microsoft.com/office/drawing/2014/main" id="{9749A465-BC0B-F090-A9DB-B1D2D4BB245A}"/>
              </a:ext>
            </a:extLst>
          </p:cNvPr>
          <p:cNvPicPr>
            <a:picLocks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-4298"/>
            <a:ext cx="4023360" cy="2990088"/>
          </a:xfrm>
          <a:prstGeom prst="rect">
            <a:avLst/>
          </a:prstGeom>
        </p:spPr>
      </p:pic>
      <p:pic>
        <p:nvPicPr>
          <p:cNvPr id="9" name="Picture Placeholder 7">
            <a:extLst>
              <a:ext uri="{FF2B5EF4-FFF2-40B4-BE49-F238E27FC236}">
                <a16:creationId xmlns:a16="http://schemas.microsoft.com/office/drawing/2014/main" id="{E7A790AE-E751-F8F5-9867-2C672B19088F}"/>
              </a:ext>
            </a:extLst>
          </p:cNvPr>
          <p:cNvPicPr>
            <a:picLocks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84320" y="0"/>
            <a:ext cx="4023360" cy="2986037"/>
          </a:xfrm>
          <a:prstGeom prst="rect">
            <a:avLst/>
          </a:prstGeom>
        </p:spPr>
      </p:pic>
      <p:pic>
        <p:nvPicPr>
          <p:cNvPr id="11" name="Picture Placeholder 11">
            <a:extLst>
              <a:ext uri="{FF2B5EF4-FFF2-40B4-BE49-F238E27FC236}">
                <a16:creationId xmlns:a16="http://schemas.microsoft.com/office/drawing/2014/main" id="{2667FF22-53DB-8DC2-691C-D6BBCF7AA90E}"/>
              </a:ext>
            </a:extLst>
          </p:cNvPr>
          <p:cNvPicPr>
            <a:picLocks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68400" y="0"/>
            <a:ext cx="4023360" cy="298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481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828" y="3168332"/>
            <a:ext cx="9275484" cy="238113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48FA765-4F8C-0ADE-FFAC-4EDADCB274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9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620E638-A921-0446-EBBF-38BC344F88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4320" y="-699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731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970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40" y="0"/>
            <a:ext cx="1218385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13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2538785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5E87B621-74BD-D2B8-C4A3-D337C59EE01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40" y="0"/>
            <a:ext cx="1218385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796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4" name="Picture Placeholder 5">
            <a:extLst>
              <a:ext uri="{FF2B5EF4-FFF2-40B4-BE49-F238E27FC236}">
                <a16:creationId xmlns:a16="http://schemas.microsoft.com/office/drawing/2014/main" id="{F7BAF458-F8D8-F61C-E2F7-F6597B38A1C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986"/>
            <a:ext cx="12191760" cy="297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6319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2538785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pic>
        <p:nvPicPr>
          <p:cNvPr id="4" name="Picture Placeholder 5">
            <a:extLst>
              <a:ext uri="{FF2B5EF4-FFF2-40B4-BE49-F238E27FC236}">
                <a16:creationId xmlns:a16="http://schemas.microsoft.com/office/drawing/2014/main" id="{68046284-C518-74D5-4B8E-15ED698ECC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986"/>
            <a:ext cx="12191760" cy="297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51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A82FE47-5023-BE9C-DC0C-2132CFD2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9677A-0832-848F-0FBE-D3593644E42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7688" y="1280160"/>
            <a:ext cx="9280525" cy="5572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Insert sub title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1CB09F8-023D-DCAB-CED1-55F2499F4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2029395"/>
            <a:ext cx="11071258" cy="367566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256AD4-C2F4-D040-A9A3-9CB8D0EE0FAA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5217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42CC0-3E64-84E0-A8A2-439508555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-169227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A8EDBFB4-456D-B779-C7E2-03B4C50065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7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aption,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9633E8B-B27E-9777-C911-951974A35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365760"/>
            <a:ext cx="7416840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01214" y="0"/>
            <a:ext cx="2477985" cy="1403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80073" y="0"/>
            <a:ext cx="1911927" cy="3408218"/>
          </a:xfrm>
          <a:prstGeom prst="rect">
            <a:avLst/>
          </a:prstGeom>
          <a:solidFill>
            <a:srgbClr val="017D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901215" y="508000"/>
            <a:ext cx="2743200" cy="504797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1A9533D-017E-BC60-E5FC-04D2B4DF5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7416839" cy="5076190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bullet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4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Pictur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673458"/>
            <a:ext cx="3750590" cy="4184542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4E52E51-9882-7933-0B7C-2BC755177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365760"/>
            <a:ext cx="9538525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4751A4D-B120-2A8D-91AB-E561FED70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6004" y="1280160"/>
            <a:ext cx="7416839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sz="2400" dirty="0"/>
              <a:t>Third bullet</a:t>
            </a:r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6BBFB6E-EA6C-5CE1-7495-E893768C01B8}"/>
              </a:ext>
            </a:extLst>
          </p:cNvPr>
          <p:cNvSpPr>
            <a:spLocks noGrp="1"/>
          </p:cNvSpPr>
          <p:nvPr>
            <p:ph type="pic" idx="18"/>
          </p:nvPr>
        </p:nvSpPr>
        <p:spPr>
          <a:xfrm>
            <a:off x="307394" y="1783879"/>
            <a:ext cx="3135801" cy="418454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43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ontent, Column Picu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207577" cy="68529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96296E4-8554-9DD1-67FF-F9156E811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2" y="234197"/>
            <a:ext cx="7635835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663476" y="5081"/>
            <a:ext cx="3528524" cy="685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pic>
        <p:nvPicPr>
          <p:cNvPr id="2" name="Picture 1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56B6D8D6-4BB9-0A88-8259-E26B62A48CB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948736"/>
            <a:ext cx="739739" cy="909263"/>
          </a:xfrm>
          <a:prstGeom prst="rect">
            <a:avLst/>
          </a:prstGeom>
        </p:spPr>
      </p:pic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248637C-2E8E-6AD1-F5EF-0B8BF1C69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3" y="1280160"/>
            <a:ext cx="7635835" cy="498085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bullet</a:t>
            </a:r>
          </a:p>
        </p:txBody>
      </p:sp>
    </p:spTree>
    <p:extLst>
      <p:ext uri="{BB962C8B-B14F-4D97-AF65-F5344CB8AC3E}">
        <p14:creationId xmlns:p14="http://schemas.microsoft.com/office/powerpoint/2010/main" val="2622487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3CDAD6A-1654-3246-83A7-878675A35BF5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6A89BF-7CAD-E749-A249-A8820CF5CA56}"/>
              </a:ext>
            </a:extLst>
          </p:cNvPr>
          <p:cNvSpPr/>
          <p:nvPr userDrawn="1"/>
        </p:nvSpPr>
        <p:spPr>
          <a:xfrm>
            <a:off x="0" y="1378891"/>
            <a:ext cx="9992299" cy="264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553387A-DC65-F34E-BAA5-3CC586A28290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547585" y="1280160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D9F91E-B22C-72F2-B991-2BB327C43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3999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6619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979FB-E96D-68F6-A87E-DCAD4EDF3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59" y="5029200"/>
            <a:ext cx="11479399" cy="9067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89C146-4176-EED3-6D58-289E92DD3F55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365760" y="548640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23437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8096596" y="5724583"/>
            <a:ext cx="3833674" cy="9422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65760"/>
            <a:ext cx="9142060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547586" y="1280160"/>
            <a:ext cx="5029200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48640" y="2029968"/>
            <a:ext cx="5029200" cy="4400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505903" y="1280160"/>
            <a:ext cx="5029200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505903" y="2029968"/>
            <a:ext cx="5029200" cy="44481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7340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D8CB3B79-4104-F884-7BE5-18350C899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908966" y="0"/>
            <a:ext cx="4283034" cy="6858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8096596" y="5724583"/>
            <a:ext cx="3833674" cy="9422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365760"/>
            <a:ext cx="10986463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547586" y="1280160"/>
            <a:ext cx="5029200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48640" y="2029968"/>
            <a:ext cx="5029200" cy="4400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505903" y="1280160"/>
            <a:ext cx="5029200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505903" y="2029968"/>
            <a:ext cx="5029200" cy="44481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39800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FF47DA04-179C-4548-803A-773E6AED009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0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5" r:id="rId4"/>
    <p:sldLayoutId id="2147483676" r:id="rId5"/>
    <p:sldLayoutId id="2147483670" r:id="rId6"/>
    <p:sldLayoutId id="2147483680" r:id="rId7"/>
    <p:sldLayoutId id="2147483671" r:id="rId8"/>
    <p:sldLayoutId id="2147483693" r:id="rId9"/>
    <p:sldLayoutId id="2147483694" r:id="rId10"/>
    <p:sldLayoutId id="2147483690" r:id="rId11"/>
    <p:sldLayoutId id="2147483681" r:id="rId12"/>
    <p:sldLayoutId id="2147483685" r:id="rId13"/>
    <p:sldLayoutId id="2147483683" r:id="rId14"/>
    <p:sldLayoutId id="2147483686" r:id="rId15"/>
    <p:sldLayoutId id="2147483682" r:id="rId16"/>
    <p:sldLayoutId id="2147483684" r:id="rId17"/>
    <p:sldLayoutId id="2147483687" r:id="rId18"/>
    <p:sldLayoutId id="2147483688" r:id="rId19"/>
    <p:sldLayoutId id="2147483673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regulations-and-guidance/guidance/manuals/downloads/msp105c01.pdf" TargetMode="External"/><Relationship Id="rId7" Type="http://schemas.openxmlformats.org/officeDocument/2006/relationships/hyperlink" Target="https://www.medicare.gov/publications/02179-Medicare-and-other-health-benefits-your-guide-to-who-pays-first.pdf" TargetMode="External"/><Relationship Id="rId2" Type="http://schemas.openxmlformats.org/officeDocument/2006/relationships/hyperlink" Target="https://www.cms.gov/regulations-and-guidance/guidance/manuals/internet-only-manuals-ioms-items/cms01901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ms.gov/medicare/coordination-of-benefits-and-recovery/coordination-of-benefits-and-recovery-overview/overview" TargetMode="External"/><Relationship Id="rId5" Type="http://schemas.openxmlformats.org/officeDocument/2006/relationships/hyperlink" Target="https://www.cms.gov/outreach-and-education/medicare-learning-network-mln/mlnproducts/downloads/msp_fact_sheet.pdf" TargetMode="External"/><Relationship Id="rId4" Type="http://schemas.openxmlformats.org/officeDocument/2006/relationships/hyperlink" Target="https://www.cms.gov/regulations-and-guidance/guidance/manuals/downloads/msp105c02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cmsmacfedramp.gov1.qualtrics.com/jfe/form/SV_bCsIdQBnSfzDzq5?EventType=Webinar&amp;Title=MSP%3A%20Group%20Health%20Plan%20%28GHP%29&amp;Date=11%2F09%2F2023&amp;Presenter=Thom%20Rya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messenger@webex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wps.gha.education@wpsic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36E5685-0972-E2A9-6530-6AAE34F95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Medicare Secondary Payer (MSP): Group Health Plan (GHP)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F9809-0687-AEB8-7934-6D02B29E7F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Employment based insurance</a:t>
            </a:r>
          </a:p>
        </p:txBody>
      </p:sp>
    </p:spTree>
    <p:extLst>
      <p:ext uri="{BB962C8B-B14F-4D97-AF65-F5344CB8AC3E}">
        <p14:creationId xmlns:p14="http://schemas.microsoft.com/office/powerpoint/2010/main" val="457981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89621-C7D6-D0FD-8D91-8732ACC80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Into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604E7-B791-7220-032D-82505D062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7555891" cy="48683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GHPs are primary </a:t>
            </a:r>
          </a:p>
          <a:p>
            <a:r>
              <a:rPr lang="en-US" dirty="0"/>
              <a:t>Can not consider if a person has Medicare</a:t>
            </a:r>
          </a:p>
          <a:p>
            <a:r>
              <a:rPr lang="en-US" dirty="0"/>
              <a:t>Terminate coverage due to Medicare</a:t>
            </a:r>
          </a:p>
          <a:p>
            <a:r>
              <a:rPr lang="en-US" dirty="0"/>
              <a:t>Impose limits based on Medicare</a:t>
            </a:r>
          </a:p>
          <a:p>
            <a:r>
              <a:rPr lang="en-US" dirty="0"/>
              <a:t>Change premiums due to Medicare </a:t>
            </a:r>
          </a:p>
          <a:p>
            <a:r>
              <a:rPr lang="en-US" dirty="0"/>
              <a:t>Force a person to take Medicare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004CF5-908E-3209-88AB-E68527F554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17387" y="1884834"/>
            <a:ext cx="3227028" cy="308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845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B96FD-CFBD-71B1-CC7B-D242ECADD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Basics Questions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8F10CA40-5208-33DB-C165-B21E6E7732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54023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543F1-F4F1-31FB-8C07-3421A0F84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EGHP (Working Aged)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7FC4A2B4-3F60-ADB1-9D09-9E44CBE0F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idx="17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02827" y="922078"/>
            <a:ext cx="7829973" cy="3786799"/>
          </a:xfrm>
        </p:spPr>
      </p:pic>
    </p:spTree>
    <p:extLst>
      <p:ext uri="{BB962C8B-B14F-4D97-AF65-F5344CB8AC3E}">
        <p14:creationId xmlns:p14="http://schemas.microsoft.com/office/powerpoint/2010/main" val="1866608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EFBCD-D9E3-03DB-5064-A64B2F40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Aged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13E5F-CE42-204E-5A29-870556198C8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Medicare secondary</a:t>
            </a:r>
          </a:p>
          <a:p>
            <a:r>
              <a:rPr lang="en-US" dirty="0"/>
              <a:t>Medicare eligible due to age (65 and older)</a:t>
            </a:r>
          </a:p>
          <a:p>
            <a:r>
              <a:rPr lang="en-US" dirty="0"/>
              <a:t>GHP coverage through the patient, their spouse, or legal guardian</a:t>
            </a:r>
          </a:p>
          <a:p>
            <a:pPr lvl="1"/>
            <a:r>
              <a:rPr lang="en-US" dirty="0"/>
              <a:t>Based upon current employment status</a:t>
            </a:r>
          </a:p>
          <a:p>
            <a:r>
              <a:rPr lang="en-US" dirty="0"/>
              <a:t>Employment criteria met</a:t>
            </a:r>
          </a:p>
          <a:p>
            <a:pPr lvl="1"/>
            <a:r>
              <a:rPr lang="en-US" dirty="0"/>
              <a:t>20 or more employees</a:t>
            </a:r>
          </a:p>
        </p:txBody>
      </p:sp>
    </p:spTree>
    <p:extLst>
      <p:ext uri="{BB962C8B-B14F-4D97-AF65-F5344CB8AC3E}">
        <p14:creationId xmlns:p14="http://schemas.microsoft.com/office/powerpoint/2010/main" val="3902639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25C4F-54C5-3D34-166D-DAC66BC67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 or More Employees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BEFD0-4B29-10AF-F7BC-7E29DFE96F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Employer employs 20 or more employees with a single employer GHP and includes</a:t>
            </a:r>
          </a:p>
          <a:p>
            <a:r>
              <a:rPr lang="en-US" dirty="0"/>
              <a:t>Full-time and part-time employees for each working day in each of the 20 or more calendar weeks in the current or preceding year</a:t>
            </a:r>
          </a:p>
          <a:p>
            <a:pPr lvl="1"/>
            <a:r>
              <a:rPr lang="en-US" dirty="0"/>
              <a:t>Weeks do not have to be consecutive </a:t>
            </a:r>
          </a:p>
          <a:p>
            <a:pPr lvl="1"/>
            <a:r>
              <a:rPr lang="en-US" dirty="0"/>
              <a:t>At least 20 full or part-time employees on its employment rolls each working day of that week</a:t>
            </a:r>
          </a:p>
        </p:txBody>
      </p:sp>
    </p:spTree>
    <p:extLst>
      <p:ext uri="{BB962C8B-B14F-4D97-AF65-F5344CB8AC3E}">
        <p14:creationId xmlns:p14="http://schemas.microsoft.com/office/powerpoint/2010/main" val="742858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EFBCD-D9E3-03DB-5064-A64B2F40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Medicare Eligibility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13E5F-CE42-204E-5A29-870556198C8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Meets the following:</a:t>
            </a:r>
          </a:p>
          <a:p>
            <a:r>
              <a:rPr lang="en-US" dirty="0"/>
              <a:t>First of the month the person turns 65</a:t>
            </a:r>
          </a:p>
          <a:p>
            <a:r>
              <a:rPr lang="en-US" dirty="0"/>
              <a:t>Chooses Part A and B</a:t>
            </a:r>
          </a:p>
          <a:p>
            <a:pPr lvl="1"/>
            <a:r>
              <a:rPr lang="en-US" dirty="0"/>
              <a:t>Part A </a:t>
            </a:r>
          </a:p>
          <a:p>
            <a:pPr lvl="2"/>
            <a:r>
              <a:rPr lang="en-US" dirty="0"/>
              <a:t>Free after 40 quarters worked</a:t>
            </a:r>
          </a:p>
          <a:p>
            <a:pPr lvl="2"/>
            <a:r>
              <a:rPr lang="en-US" dirty="0"/>
              <a:t>Monthly fee for 39 or less quarters worked</a:t>
            </a:r>
          </a:p>
          <a:p>
            <a:pPr lvl="1"/>
            <a:r>
              <a:rPr lang="en-US" dirty="0"/>
              <a:t>Part B monthly fee</a:t>
            </a:r>
          </a:p>
        </p:txBody>
      </p:sp>
    </p:spTree>
    <p:extLst>
      <p:ext uri="{BB962C8B-B14F-4D97-AF65-F5344CB8AC3E}">
        <p14:creationId xmlns:p14="http://schemas.microsoft.com/office/powerpoint/2010/main" val="1970299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B96FD-CFBD-71B1-CC7B-D242ECADD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EGHP Questions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8F10CA40-5208-33DB-C165-B21E6E7732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41978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17A64-F337-7A6E-FC07-EE7919E1A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LGHP (Disability)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A14FFED0-E577-57A5-AF02-E41F72BEEF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idx="17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65759" y="780870"/>
            <a:ext cx="7863840" cy="3803178"/>
          </a:xfrm>
        </p:spPr>
      </p:pic>
    </p:spTree>
    <p:extLst>
      <p:ext uri="{BB962C8B-B14F-4D97-AF65-F5344CB8AC3E}">
        <p14:creationId xmlns:p14="http://schemas.microsoft.com/office/powerpoint/2010/main" val="2690943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D9ED4-61EA-6754-1870-D59FA06F5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LGHP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C1DC4-2A42-4D97-81BF-68E6A2B7BE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Medicare secondary</a:t>
            </a:r>
          </a:p>
          <a:p>
            <a:r>
              <a:rPr lang="en-US" dirty="0"/>
              <a:t>Medicare eligible due to disability</a:t>
            </a:r>
          </a:p>
          <a:p>
            <a:pPr lvl="1"/>
            <a:r>
              <a:rPr lang="en-US" dirty="0"/>
              <a:t>Under age 65</a:t>
            </a:r>
          </a:p>
          <a:p>
            <a:r>
              <a:rPr lang="en-US" dirty="0"/>
              <a:t>GHP coverage through the patient, their spouse, or legal guardian</a:t>
            </a:r>
          </a:p>
          <a:p>
            <a:pPr lvl="1"/>
            <a:r>
              <a:rPr lang="en-US" dirty="0"/>
              <a:t>Based upon current employment status</a:t>
            </a:r>
          </a:p>
          <a:p>
            <a:r>
              <a:rPr lang="en-US" dirty="0"/>
              <a:t>Employment criteria met</a:t>
            </a:r>
          </a:p>
          <a:p>
            <a:pPr lvl="1"/>
            <a:r>
              <a:rPr lang="en-US" dirty="0"/>
              <a:t>100 or more employees</a:t>
            </a:r>
          </a:p>
        </p:txBody>
      </p:sp>
    </p:spTree>
    <p:extLst>
      <p:ext uri="{BB962C8B-B14F-4D97-AF65-F5344CB8AC3E}">
        <p14:creationId xmlns:p14="http://schemas.microsoft.com/office/powerpoint/2010/main" val="3409610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7EC8E-B1A2-4D15-363A-FA8C635B2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100 or More Employees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52B91-32DC-4853-6F2F-0DB9692AFD9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Employer employs 100 or more employees with a single employer GHP and includes</a:t>
            </a:r>
          </a:p>
          <a:p>
            <a:r>
              <a:rPr lang="en-US" dirty="0"/>
              <a:t>Full-time and part-time employees for each working day in each of the 20 or more calendar weeks in the current or preceding year</a:t>
            </a:r>
          </a:p>
          <a:p>
            <a:pPr lvl="1"/>
            <a:r>
              <a:rPr lang="en-US" dirty="0"/>
              <a:t>Weeks do not have to be consecutive </a:t>
            </a:r>
          </a:p>
          <a:p>
            <a:pPr lvl="1"/>
            <a:r>
              <a:rPr lang="en-US" dirty="0"/>
              <a:t>At least 100 full or part-time employees on its employment rolls each working day of that week</a:t>
            </a:r>
          </a:p>
        </p:txBody>
      </p:sp>
    </p:spTree>
    <p:extLst>
      <p:ext uri="{BB962C8B-B14F-4D97-AF65-F5344CB8AC3E}">
        <p14:creationId xmlns:p14="http://schemas.microsoft.com/office/powerpoint/2010/main" val="3884922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A24A76-36F6-EA6A-705A-0B9361A2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F7A49A-C83D-D64C-9687-E70ABE7990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prepared this education as a tool to assist the provider community.  Medicare rules change often. They are in the relevant laws, regulations and rulings on the Centers for Medicare &amp; Medicaid Services (CMS) website. 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 provide responses to questions based on the facts given, but the Medicare rules will determine final coverage.  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CMS prohibits recording of the presentation for profit-making purposes.</a:t>
            </a:r>
          </a:p>
        </p:txBody>
      </p:sp>
    </p:spTree>
    <p:extLst>
      <p:ext uri="{BB962C8B-B14F-4D97-AF65-F5344CB8AC3E}">
        <p14:creationId xmlns:p14="http://schemas.microsoft.com/office/powerpoint/2010/main" val="4005203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B9AF7-E365-F5A0-BF98-1C78CA509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Disabled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C1206-2A4D-5858-492F-FDA3CC1020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6607958" cy="442490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Medicare eligible due to disability</a:t>
            </a:r>
          </a:p>
          <a:p>
            <a:r>
              <a:rPr lang="en-US" dirty="0"/>
              <a:t>Under 65</a:t>
            </a:r>
          </a:p>
          <a:p>
            <a:r>
              <a:rPr lang="en-US" dirty="0"/>
              <a:t>Medicare eligible commonly 24 months after disability income begins</a:t>
            </a:r>
          </a:p>
          <a:p>
            <a:pPr lvl="1"/>
            <a:r>
              <a:rPr lang="en-US" dirty="0"/>
              <a:t>Deemed eligible by Social Security Administration (SSA) or Railroad Retirement Board (RRB)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7BE30A0-7213-F4EC-F4DE-192D83FD6A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21281" y="3429000"/>
            <a:ext cx="1996663" cy="199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1B894137-32C1-E4AE-204B-7F90121F0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2578" y="1848551"/>
            <a:ext cx="1412875" cy="141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3458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B96FD-CFBD-71B1-CC7B-D242ECADD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LGHP Questions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8F10CA40-5208-33DB-C165-B21E6E7732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519702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B0B06-36E3-B24C-3DDA-F3091CF73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ESRD Patients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3D0D9725-29F5-D0D5-8996-53471D315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idx="17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65760" y="768559"/>
            <a:ext cx="7771243" cy="3758395"/>
          </a:xfrm>
        </p:spPr>
      </p:pic>
    </p:spTree>
    <p:extLst>
      <p:ext uri="{BB962C8B-B14F-4D97-AF65-F5344CB8AC3E}">
        <p14:creationId xmlns:p14="http://schemas.microsoft.com/office/powerpoint/2010/main" val="25858604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0C57-4C19-0F3B-74D2-20D97227E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ESRD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B7155-113D-B4C2-BF40-5B9564F813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Medicare eligible due to kidney failure</a:t>
            </a:r>
          </a:p>
          <a:p>
            <a:r>
              <a:rPr lang="en-US" dirty="0"/>
              <a:t>Usually, Medicare starts in the fourth month of dialysis, when beneficiary participates in dialysis treatment in a dialysis facility</a:t>
            </a:r>
          </a:p>
          <a:p>
            <a:r>
              <a:rPr lang="en-US" dirty="0"/>
              <a:t>Admitted for Medicare-approved hospital for kidney transplant</a:t>
            </a:r>
          </a:p>
          <a:p>
            <a:r>
              <a:rPr lang="en-US" dirty="0"/>
              <a:t>For health care services needed before a transplant</a:t>
            </a:r>
          </a:p>
          <a:p>
            <a:pPr lvl="1"/>
            <a:r>
              <a:rPr lang="en-US" dirty="0"/>
              <a:t>If transplant takes place in same month or within the two following months</a:t>
            </a:r>
          </a:p>
        </p:txBody>
      </p:sp>
    </p:spTree>
    <p:extLst>
      <p:ext uri="{BB962C8B-B14F-4D97-AF65-F5344CB8AC3E}">
        <p14:creationId xmlns:p14="http://schemas.microsoft.com/office/powerpoint/2010/main" val="41283455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2C998-2C9F-A8D9-734C-71684CEE2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ESRD and GHP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8CDAB-18AA-0D76-26B3-A9BA07981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6070929" cy="4424901"/>
          </a:xfrm>
        </p:spPr>
        <p:txBody>
          <a:bodyPr/>
          <a:lstStyle/>
          <a:p>
            <a:r>
              <a:rPr lang="en-US" dirty="0"/>
              <a:t>GHP coverage through the patient, their spouse, or legal guardian</a:t>
            </a:r>
          </a:p>
          <a:p>
            <a:pPr lvl="1"/>
            <a:r>
              <a:rPr lang="en-US" dirty="0"/>
              <a:t>Active employment</a:t>
            </a:r>
          </a:p>
          <a:p>
            <a:pPr lvl="2"/>
            <a:r>
              <a:rPr lang="en-US" dirty="0"/>
              <a:t>No employee limits</a:t>
            </a:r>
          </a:p>
          <a:p>
            <a:pPr lvl="1"/>
            <a:r>
              <a:rPr lang="en-US" dirty="0"/>
              <a:t>Includes COBRA and retirement plans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5E4429B-B936-9C8B-FE01-921CAB700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9085" y="2103608"/>
            <a:ext cx="3966358" cy="265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993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AACBA-E059-B6DC-FBA2-C1B18F3D5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Coordination Period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B6402-BDEE-A237-DBD6-E721F0441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0831615" cy="442490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GHP is primary when Medicare eligibility starts and lasts for 30 months</a:t>
            </a:r>
          </a:p>
          <a:p>
            <a:r>
              <a:rPr lang="en-US" dirty="0"/>
              <a:t>Regardless of number of employees</a:t>
            </a:r>
          </a:p>
          <a:p>
            <a:r>
              <a:rPr lang="en-US" dirty="0"/>
              <a:t>Regardless of coverage based on current employment status</a:t>
            </a:r>
          </a:p>
          <a:p>
            <a:r>
              <a:rPr lang="en-US" dirty="0"/>
              <a:t>Regardless of plan stating Medicare is primary</a:t>
            </a:r>
          </a:p>
          <a:p>
            <a:pPr lvl="1"/>
            <a:r>
              <a:rPr lang="en-US" dirty="0"/>
              <a:t>Federal law</a:t>
            </a:r>
          </a:p>
        </p:txBody>
      </p:sp>
    </p:spTree>
    <p:extLst>
      <p:ext uri="{BB962C8B-B14F-4D97-AF65-F5344CB8AC3E}">
        <p14:creationId xmlns:p14="http://schemas.microsoft.com/office/powerpoint/2010/main" val="39824506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0C57-4C19-0F3B-74D2-20D97227E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ESRD Coverage 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B7155-113D-B4C2-BF40-5B9564F813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Medicare eligible due to ESRD and</a:t>
            </a:r>
          </a:p>
          <a:p>
            <a:r>
              <a:rPr lang="en-US" dirty="0"/>
              <a:t>12 months after month the beneficiary stops dialysis treatments, or</a:t>
            </a:r>
          </a:p>
          <a:p>
            <a:r>
              <a:rPr lang="en-US" dirty="0"/>
              <a:t>36 months after month the beneficiary had a kidney transplant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US" dirty="0"/>
              <a:t>May have more than one coordination period in life-time</a:t>
            </a:r>
          </a:p>
        </p:txBody>
      </p:sp>
    </p:spTree>
    <p:extLst>
      <p:ext uri="{BB962C8B-B14F-4D97-AF65-F5344CB8AC3E}">
        <p14:creationId xmlns:p14="http://schemas.microsoft.com/office/powerpoint/2010/main" val="9481880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2F5EE-7B71-86FE-4344-066271D96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Medicare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F5FE4-C832-05AC-768B-1C61871F2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0323615" cy="442490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Medicare eligibility may be simultaneously due to:</a:t>
            </a:r>
          </a:p>
          <a:p>
            <a:r>
              <a:rPr lang="en-US" dirty="0"/>
              <a:t>"Age" and "ESRD“</a:t>
            </a:r>
          </a:p>
          <a:p>
            <a:r>
              <a:rPr lang="en-US" dirty="0"/>
              <a:t>"Disability" and "ESRD"</a:t>
            </a:r>
          </a:p>
          <a:p>
            <a:pPr marL="0" indent="0">
              <a:buNone/>
            </a:pPr>
            <a:r>
              <a:rPr lang="en-US" dirty="0"/>
              <a:t>Medicare eligibility may not be simultaneously due to:</a:t>
            </a:r>
          </a:p>
          <a:p>
            <a:r>
              <a:rPr lang="en-US" dirty="0"/>
              <a:t>"Age" and "Disability"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9C8B11-65FC-9BFF-917D-CE94BC393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3997210" y="2857655"/>
            <a:ext cx="1814286" cy="489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7375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B96FD-CFBD-71B1-CC7B-D242ECADD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Questions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8F10CA40-5208-33DB-C165-B21E6E7732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899393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2E860-AD99-2531-FFA6-EC0BE94F6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6F3C9-8E4E-689F-C70E-DAB7EE52CF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hlinkClick r:id="rId2"/>
              </a:rPr>
              <a:t>Medicare Secondary Payer Manual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hlinkClick r:id="rId3"/>
              </a:rPr>
              <a:t>Chapter 1 - General MSP Overview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hlinkClick r:id="rId4"/>
              </a:rPr>
              <a:t>Chapter 2 - MSP Provisions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r>
              <a:rPr lang="en-US" dirty="0">
                <a:hlinkClick r:id="rId5"/>
              </a:rPr>
              <a:t>Medicare Secondary Payer Booklet</a:t>
            </a:r>
            <a:endParaRPr lang="en-US" dirty="0"/>
          </a:p>
          <a:p>
            <a:r>
              <a:rPr lang="en-US" dirty="0">
                <a:hlinkClick r:id="rId6"/>
              </a:rPr>
              <a:t>Coordination of Benefits &amp; Recovery Overview</a:t>
            </a:r>
            <a:endParaRPr lang="en-US" dirty="0"/>
          </a:p>
          <a:p>
            <a:r>
              <a:rPr lang="en-US" dirty="0"/>
              <a:t>Patient guide: </a:t>
            </a:r>
            <a:r>
              <a:rPr lang="en-US" dirty="0">
                <a:hlinkClick r:id="rId7"/>
              </a:rPr>
              <a:t>Your Guide to Who Pays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358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5399A-FAC0-29C6-D47D-578F1F2E0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4F3222-4F87-CE79-07BB-24C86E821F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7688" y="1280160"/>
            <a:ext cx="11270064" cy="629664"/>
          </a:xfrm>
        </p:spPr>
        <p:txBody>
          <a:bodyPr/>
          <a:lstStyle/>
          <a:p>
            <a:r>
              <a:rPr lang="en-US" dirty="0"/>
              <a:t>Goal: Understand when a GHP is primary to Medicare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C6EFB-40FA-39B2-8206-1C28FAFAE9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688" y="2101848"/>
            <a:ext cx="10802483" cy="40661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Today we will cover:</a:t>
            </a:r>
          </a:p>
          <a:p>
            <a:r>
              <a:rPr lang="en-US" dirty="0"/>
              <a:t>GHP basics</a:t>
            </a:r>
          </a:p>
          <a:p>
            <a:r>
              <a:rPr lang="en-US" dirty="0"/>
              <a:t>Employer Group Health Plan (EGHP)</a:t>
            </a:r>
          </a:p>
          <a:p>
            <a:r>
              <a:rPr lang="en-US" dirty="0"/>
              <a:t>Large Group Health Plan (LGHP)</a:t>
            </a:r>
          </a:p>
          <a:p>
            <a:r>
              <a:rPr lang="en-US" dirty="0"/>
              <a:t>End-Stage Renal Disease (ESRD) patients</a:t>
            </a:r>
          </a:p>
        </p:txBody>
      </p:sp>
    </p:spTree>
    <p:extLst>
      <p:ext uri="{BB962C8B-B14F-4D97-AF65-F5344CB8AC3E}">
        <p14:creationId xmlns:p14="http://schemas.microsoft.com/office/powerpoint/2010/main" val="42807025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411BC42-EE9A-24AE-680B-4E7CE8ED3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E619BB-D7D7-C1EB-1322-65316FA5F87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Let us know what you think!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Take time to complete the survey now. </a:t>
            </a:r>
          </a:p>
          <a:p>
            <a:r>
              <a:rPr lang="en-US" dirty="0">
                <a:solidFill>
                  <a:schemeClr val="tx1"/>
                </a:solidFill>
              </a:rPr>
              <a:t>QR code</a:t>
            </a:r>
          </a:p>
          <a:p>
            <a:r>
              <a:rPr lang="en-US" dirty="0">
                <a:solidFill>
                  <a:schemeClr val="tx1"/>
                </a:solidFill>
                <a:hlinkClick r:id="rId3"/>
              </a:rPr>
              <a:t>Survey</a:t>
            </a:r>
            <a:r>
              <a:rPr lang="en-US" dirty="0">
                <a:solidFill>
                  <a:schemeClr val="tx1"/>
                </a:solidFill>
              </a:rPr>
              <a:t> link in chat</a:t>
            </a:r>
          </a:p>
          <a:p>
            <a:r>
              <a:rPr lang="en-US" dirty="0">
                <a:solidFill>
                  <a:schemeClr val="tx1"/>
                </a:solidFill>
              </a:rPr>
              <a:t>Redirect after closing webinar</a:t>
            </a:r>
          </a:p>
        </p:txBody>
      </p:sp>
      <p:pic>
        <p:nvPicPr>
          <p:cNvPr id="5" name="Picture Placeholder 4" descr="Picture of what users will see when webinar stops and what is displayed saying it will take them to external site for survey">
            <a:extLst>
              <a:ext uri="{FF2B5EF4-FFF2-40B4-BE49-F238E27FC236}">
                <a16:creationId xmlns:a16="http://schemas.microsoft.com/office/drawing/2014/main" id="{C1301CD7-AB74-64DB-71F3-1D562C175A4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63326" y="2038894"/>
            <a:ext cx="2821022" cy="2907432"/>
          </a:xfrm>
          <a:prstGeom prst="rect">
            <a:avLst/>
          </a:prstGeom>
          <a:ln>
            <a:solidFill>
              <a:schemeClr val="bg2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</p:pic>
    </p:spTree>
    <p:extLst>
      <p:ext uri="{BB962C8B-B14F-4D97-AF65-F5344CB8AC3E}">
        <p14:creationId xmlns:p14="http://schemas.microsoft.com/office/powerpoint/2010/main" val="1860868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4ADD563-FE85-0F56-D1A6-09403C9C8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717848" y="5591503"/>
            <a:ext cx="4474152" cy="1266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B13B61-2662-91CC-89E2-3F904010E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917757" y="0"/>
            <a:ext cx="3252893" cy="22435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F67948-E5DD-6143-0835-FE640446E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Attendance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D47E2-8819-8A57-87B8-568FDDAA9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6723"/>
            <a:ext cx="11071258" cy="4418337"/>
          </a:xfrm>
        </p:spPr>
        <p:txBody>
          <a:bodyPr/>
          <a:lstStyle/>
          <a:p>
            <a:r>
              <a:rPr lang="en-US" dirty="0"/>
              <a:t>Complete survey</a:t>
            </a:r>
          </a:p>
          <a:p>
            <a:r>
              <a:rPr lang="en-US" dirty="0"/>
              <a:t>Email contains contact hours</a:t>
            </a:r>
          </a:p>
          <a:p>
            <a:pPr lvl="1"/>
            <a:r>
              <a:rPr lang="en-US" dirty="0"/>
              <a:t>From </a:t>
            </a:r>
            <a:r>
              <a:rPr lang="en-US" dirty="0">
                <a:hlinkClick r:id="rId3"/>
              </a:rPr>
              <a:t>messenger@webex.com</a:t>
            </a:r>
            <a:endParaRPr lang="en-US" dirty="0"/>
          </a:p>
          <a:p>
            <a:pPr lvl="1"/>
            <a:r>
              <a:rPr lang="en-US" dirty="0"/>
              <a:t>Check Junk or Spam folders</a:t>
            </a:r>
          </a:p>
          <a:p>
            <a:pPr lvl="1"/>
            <a:r>
              <a:rPr lang="en-US" dirty="0"/>
              <a:t>Add to safe sender list </a:t>
            </a:r>
          </a:p>
        </p:txBody>
      </p:sp>
      <p:grpSp>
        <p:nvGrpSpPr>
          <p:cNvPr id="9" name="Group 8" descr="Picture of the follow-up email with an arrow pointing at the header &quot;certificate&quot; about two thirds of the way down the email and a circle around the certificate of achievement under this section. ">
            <a:extLst>
              <a:ext uri="{FF2B5EF4-FFF2-40B4-BE49-F238E27FC236}">
                <a16:creationId xmlns:a16="http://schemas.microsoft.com/office/drawing/2014/main" id="{A2DA940E-2344-88D2-E6A2-BEE7E05FDCFB}"/>
              </a:ext>
            </a:extLst>
          </p:cNvPr>
          <p:cNvGrpSpPr/>
          <p:nvPr/>
        </p:nvGrpSpPr>
        <p:grpSpPr>
          <a:xfrm>
            <a:off x="5830807" y="530649"/>
            <a:ext cx="6244994" cy="5796701"/>
            <a:chOff x="5830807" y="803923"/>
            <a:chExt cx="6244994" cy="5796701"/>
          </a:xfrm>
        </p:grpSpPr>
        <p:pic>
          <p:nvPicPr>
            <p:cNvPr id="11" name="Picture 10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9D9F2A74-BEFA-CC31-398E-1D9875A811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857" y="803923"/>
              <a:ext cx="2143125" cy="59055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FA8493E-98E8-A3A9-4C02-4012CD5AD369}"/>
                </a:ext>
              </a:extLst>
            </p:cNvPr>
            <p:cNvGrpSpPr/>
            <p:nvPr/>
          </p:nvGrpSpPr>
          <p:grpSpPr>
            <a:xfrm>
              <a:off x="5830807" y="1430482"/>
              <a:ext cx="6244994" cy="5170142"/>
              <a:chOff x="5830807" y="1430482"/>
              <a:chExt cx="6244994" cy="5170142"/>
            </a:xfrm>
          </p:grpSpPr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2677AE47-1E0D-F440-51A9-307ABCEB2FD5}"/>
                  </a:ext>
                </a:extLst>
              </p:cNvPr>
              <p:cNvCxnSpPr/>
              <p:nvPr/>
            </p:nvCxnSpPr>
            <p:spPr>
              <a:xfrm>
                <a:off x="5830807" y="4482726"/>
                <a:ext cx="1141379" cy="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5" name="Picture 4" descr="Picture of what the post event email will look like. There is an arrow pointing to the word Certificate and an oval around the Certificate of Achievement Information. ">
                <a:extLst>
                  <a:ext uri="{FF2B5EF4-FFF2-40B4-BE49-F238E27FC236}">
                    <a16:creationId xmlns:a16="http://schemas.microsoft.com/office/drawing/2014/main" id="{F9DAF320-3B01-6A07-3B46-A06A9E620A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010025" y="1430482"/>
                <a:ext cx="5065776" cy="5170142"/>
              </a:xfrm>
              <a:prstGeom prst="rect">
                <a:avLst/>
              </a:prstGeom>
            </p:spPr>
          </p:pic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522A1D0D-3691-6C32-3E8E-11544F2A646E}"/>
                  </a:ext>
                </a:extLst>
              </p:cNvPr>
              <p:cNvSpPr/>
              <p:nvPr/>
            </p:nvSpPr>
            <p:spPr>
              <a:xfrm>
                <a:off x="6151502" y="4972348"/>
                <a:ext cx="4201825" cy="1237533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772233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DB3F7D0-8D94-7940-612E-72E5C9B50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601C443-80F3-ED1C-F6FF-B2D0A911F5C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Follow-up Questions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Email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wps.gha.education@wpsic.com</a:t>
            </a:r>
            <a:endParaRPr lang="en-US" dirty="0"/>
          </a:p>
          <a:p>
            <a:pPr lvl="1"/>
            <a:r>
              <a:rPr lang="en-US" dirty="0"/>
              <a:t>Topic: “MSP: GHP Webinar”</a:t>
            </a:r>
            <a:endParaRPr lang="en-US" dirty="0">
              <a:highlight>
                <a:srgbClr val="FFFF00"/>
              </a:highlight>
            </a:endParaRPr>
          </a:p>
          <a:p>
            <a:pPr lvl="1"/>
            <a:r>
              <a:rPr lang="en-US" dirty="0"/>
              <a:t>Submit by 11/20/2023 at 8:00 A.M. CT</a:t>
            </a:r>
          </a:p>
          <a:p>
            <a:r>
              <a:rPr lang="en-US" dirty="0"/>
              <a:t>Send claim specific questions to Customer Service </a:t>
            </a:r>
          </a:p>
        </p:txBody>
      </p:sp>
    </p:spTree>
    <p:extLst>
      <p:ext uri="{BB962C8B-B14F-4D97-AF65-F5344CB8AC3E}">
        <p14:creationId xmlns:p14="http://schemas.microsoft.com/office/powerpoint/2010/main" val="3098640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72B2D-738A-8250-5966-101125E47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GHP Basics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5265F5E1-9CD5-C9D5-CB9A-1B7719DD8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idx="17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65760" y="548640"/>
            <a:ext cx="8040821" cy="3888771"/>
          </a:xfrm>
        </p:spPr>
      </p:pic>
    </p:spTree>
    <p:extLst>
      <p:ext uri="{BB962C8B-B14F-4D97-AF65-F5344CB8AC3E}">
        <p14:creationId xmlns:p14="http://schemas.microsoft.com/office/powerpoint/2010/main" val="3969926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4C96D-9644-3D4B-1C30-7CA2D1235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7569A-AE4D-AECF-EFFD-E85B4D4EE3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Health coverage sponsored by employer or employee organization which includes:</a:t>
            </a:r>
          </a:p>
          <a:p>
            <a:r>
              <a:rPr lang="en-US" dirty="0"/>
              <a:t>Self-insured plans</a:t>
            </a:r>
          </a:p>
          <a:p>
            <a:r>
              <a:rPr lang="en-US" dirty="0"/>
              <a:t>Government plans (Federal, state and local)</a:t>
            </a:r>
          </a:p>
          <a:p>
            <a:r>
              <a:rPr lang="en-US" dirty="0"/>
              <a:t>Employee organization plans</a:t>
            </a:r>
          </a:p>
          <a:p>
            <a:r>
              <a:rPr lang="en-US" dirty="0"/>
              <a:t>Union plans</a:t>
            </a:r>
          </a:p>
          <a:p>
            <a:r>
              <a:rPr lang="en-US" dirty="0"/>
              <a:t>Employee health and welfare funds</a:t>
            </a:r>
          </a:p>
        </p:txBody>
      </p:sp>
    </p:spTree>
    <p:extLst>
      <p:ext uri="{BB962C8B-B14F-4D97-AF65-F5344CB8AC3E}">
        <p14:creationId xmlns:p14="http://schemas.microsoft.com/office/powerpoint/2010/main" val="1902389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74FE-4D77-4A5C-A276-C66540B10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Employment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57588-5926-3832-69EB-64E00FF28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521271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Employment through:</a:t>
            </a:r>
          </a:p>
          <a:p>
            <a:r>
              <a:rPr lang="en-US" dirty="0"/>
              <a:t>Self</a:t>
            </a:r>
          </a:p>
          <a:p>
            <a:r>
              <a:rPr lang="en-US" dirty="0"/>
              <a:t>Spouse: legally married</a:t>
            </a:r>
          </a:p>
          <a:p>
            <a:pPr lvl="1"/>
            <a:r>
              <a:rPr lang="en-US" dirty="0"/>
              <a:t>Opposite sex</a:t>
            </a:r>
          </a:p>
          <a:p>
            <a:pPr lvl="1"/>
            <a:r>
              <a:rPr lang="en-US" dirty="0"/>
              <a:t>Same sex</a:t>
            </a:r>
          </a:p>
          <a:p>
            <a:r>
              <a:rPr lang="en-US" dirty="0"/>
              <a:t>Child</a:t>
            </a:r>
          </a:p>
          <a:p>
            <a:r>
              <a:rPr lang="en-US" dirty="0"/>
              <a:t>Other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Includes retiree plans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67370D-E94D-1EE3-1117-5651D04F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6957" y="1934028"/>
            <a:ext cx="4484915" cy="298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030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EFBCD-D9E3-03DB-5064-A64B2F40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13E5F-CE42-204E-5A29-870556198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543236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Insured is actively working as an employee</a:t>
            </a:r>
          </a:p>
          <a:p>
            <a:r>
              <a:rPr lang="en-US" dirty="0"/>
              <a:t>Self-employed or the employer</a:t>
            </a:r>
          </a:p>
          <a:p>
            <a:r>
              <a:rPr lang="en-US" dirty="0"/>
              <a:t>Associated with the employer in a business relationship</a:t>
            </a:r>
          </a:p>
          <a:p>
            <a:r>
              <a:rPr lang="en-US" dirty="0"/>
              <a:t>Carried on the employer's plan meeting all of the following:</a:t>
            </a:r>
          </a:p>
          <a:p>
            <a:pPr lvl="1"/>
            <a:r>
              <a:rPr lang="en-US" dirty="0"/>
              <a:t>Not actively working</a:t>
            </a:r>
          </a:p>
          <a:p>
            <a:pPr lvl="1"/>
            <a:r>
              <a:rPr lang="en-US" dirty="0"/>
              <a:t>On short-term or long-term disability or sick leave from employer </a:t>
            </a:r>
          </a:p>
          <a:p>
            <a:pPr lvl="1"/>
            <a:r>
              <a:rPr lang="en-US" dirty="0"/>
              <a:t>Active on the employer's employment rolls </a:t>
            </a:r>
          </a:p>
          <a:p>
            <a:pPr lvl="1"/>
            <a:r>
              <a:rPr lang="en-US" dirty="0"/>
              <a:t>Has employment-based GHP coverage </a:t>
            </a:r>
          </a:p>
          <a:p>
            <a:pPr lvl="2"/>
            <a:r>
              <a:rPr lang="en-US" dirty="0"/>
              <a:t>Not Consolidated Omnibus Budget Reconciliation Act (COBRA) continuation coverage </a:t>
            </a:r>
          </a:p>
        </p:txBody>
      </p:sp>
    </p:spTree>
    <p:extLst>
      <p:ext uri="{BB962C8B-B14F-4D97-AF65-F5344CB8AC3E}">
        <p14:creationId xmlns:p14="http://schemas.microsoft.com/office/powerpoint/2010/main" val="2403791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7079D-73E1-E6BC-E7B4-A7E6F1A89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Self-Employed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CEF40-EDEE-F524-3B71-BA8A62DDB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0642929" cy="442490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Do not include as employees for purposes of </a:t>
            </a:r>
            <a:r>
              <a:rPr lang="en-US"/>
              <a:t>determining the </a:t>
            </a:r>
            <a:r>
              <a:rPr lang="en-US" dirty="0"/>
              <a:t>employee requirement</a:t>
            </a:r>
          </a:p>
          <a:p>
            <a:r>
              <a:rPr lang="en-US" dirty="0"/>
              <a:t>EGP</a:t>
            </a:r>
          </a:p>
          <a:p>
            <a:r>
              <a:rPr lang="en-US" dirty="0"/>
              <a:t>LGHP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AC371F-11ED-B453-D6D5-5E82668AC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9400" y="2423886"/>
            <a:ext cx="3473199" cy="34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229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91A62-C93D-9B8C-0D28-18052E936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Covered Services</a:t>
            </a:r>
          </a:p>
        </p:txBody>
      </p:sp>
      <p:pic>
        <p:nvPicPr>
          <p:cNvPr id="5" name="Picture 4" descr="Picture of Yes, No, and Maybe. This represents that the insurances, including Medicare, may or may not cover an item. ">
            <a:extLst>
              <a:ext uri="{FF2B5EF4-FFF2-40B4-BE49-F238E27FC236}">
                <a16:creationId xmlns:a16="http://schemas.microsoft.com/office/drawing/2014/main" id="{033ECC6C-C7A8-9264-3C4E-A0F8CFE04AF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0" y="1088136"/>
            <a:ext cx="5283200" cy="52832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83361-9F7C-A12E-5735-BA14A4B56E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5641" y="1280160"/>
            <a:ext cx="5283201" cy="442490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Covers all services</a:t>
            </a:r>
          </a:p>
          <a:p>
            <a:r>
              <a:rPr lang="en-US" dirty="0"/>
              <a:t>Covered under the plan</a:t>
            </a:r>
          </a:p>
          <a:p>
            <a:r>
              <a:rPr lang="en-US" dirty="0"/>
              <a:t>Medicare covered services</a:t>
            </a:r>
          </a:p>
          <a:p>
            <a:pPr lvl="1"/>
            <a:r>
              <a:rPr lang="en-US" dirty="0"/>
              <a:t>Frequency</a:t>
            </a:r>
          </a:p>
          <a:p>
            <a:pPr lvl="1"/>
            <a:r>
              <a:rPr lang="en-US" dirty="0"/>
              <a:t>Medical necessity</a:t>
            </a:r>
          </a:p>
          <a:p>
            <a:pPr lvl="1"/>
            <a:r>
              <a:rPr lang="en-US" dirty="0"/>
              <a:t>Excluded</a:t>
            </a:r>
          </a:p>
        </p:txBody>
      </p:sp>
    </p:spTree>
    <p:extLst>
      <p:ext uri="{BB962C8B-B14F-4D97-AF65-F5344CB8AC3E}">
        <p14:creationId xmlns:p14="http://schemas.microsoft.com/office/powerpoint/2010/main" val="177015545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2855</TotalTime>
  <Words>930</Words>
  <Application>Microsoft Office PowerPoint</Application>
  <PresentationFormat>Widescreen</PresentationFormat>
  <Paragraphs>161</Paragraphs>
  <Slides>32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Trebuchet MS</vt:lpstr>
      <vt:lpstr>Custom Design</vt:lpstr>
      <vt:lpstr>Medicare Secondary Payer (MSP): Group Health Plan (GHP)</vt:lpstr>
      <vt:lpstr>Disclaimer</vt:lpstr>
      <vt:lpstr>Agenda</vt:lpstr>
      <vt:lpstr>GHP Basics</vt:lpstr>
      <vt:lpstr>Definition</vt:lpstr>
      <vt:lpstr>Active Employment</vt:lpstr>
      <vt:lpstr>Employment</vt:lpstr>
      <vt:lpstr>Self-Employed</vt:lpstr>
      <vt:lpstr>Covered Services</vt:lpstr>
      <vt:lpstr>Take Into Account</vt:lpstr>
      <vt:lpstr>Basics Questions</vt:lpstr>
      <vt:lpstr>EGHP (Working Aged)</vt:lpstr>
      <vt:lpstr>Working Aged</vt:lpstr>
      <vt:lpstr>20 or More Employees</vt:lpstr>
      <vt:lpstr>Medicare Eligibility</vt:lpstr>
      <vt:lpstr>EGHP Questions</vt:lpstr>
      <vt:lpstr>LGHP (Disability)</vt:lpstr>
      <vt:lpstr>LGHP</vt:lpstr>
      <vt:lpstr>100 or More Employees</vt:lpstr>
      <vt:lpstr>Disabled</vt:lpstr>
      <vt:lpstr>LGHP Questions</vt:lpstr>
      <vt:lpstr>ESRD Patients</vt:lpstr>
      <vt:lpstr>ESRD Coverage</vt:lpstr>
      <vt:lpstr>ESRD and GHP</vt:lpstr>
      <vt:lpstr>Coordination Period</vt:lpstr>
      <vt:lpstr>ESRD Coverage Ends</vt:lpstr>
      <vt:lpstr>Double Medicare Coverage</vt:lpstr>
      <vt:lpstr>Final Questions</vt:lpstr>
      <vt:lpstr>Resources</vt:lpstr>
      <vt:lpstr>Survey  </vt:lpstr>
      <vt:lpstr>Proof of Attendance</vt:lpstr>
      <vt:lpstr>Closing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Rasmussen, Benjamin - Corp Comm</dc:creator>
  <cp:lastModifiedBy>Leifker, Kathleen</cp:lastModifiedBy>
  <cp:revision>119</cp:revision>
  <dcterms:created xsi:type="dcterms:W3CDTF">2020-11-15T21:40:28Z</dcterms:created>
  <dcterms:modified xsi:type="dcterms:W3CDTF">2023-09-21T20:33:25Z</dcterms:modified>
</cp:coreProperties>
</file>