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24"/>
  </p:notesMasterIdLst>
  <p:handoutMasterIdLst>
    <p:handoutMasterId r:id="rId25"/>
  </p:handoutMasterIdLst>
  <p:sldIdLst>
    <p:sldId id="280" r:id="rId2"/>
    <p:sldId id="270" r:id="rId3"/>
    <p:sldId id="431" r:id="rId4"/>
    <p:sldId id="432" r:id="rId5"/>
    <p:sldId id="435" r:id="rId6"/>
    <p:sldId id="436" r:id="rId7"/>
    <p:sldId id="439" r:id="rId8"/>
    <p:sldId id="433" r:id="rId9"/>
    <p:sldId id="438" r:id="rId10"/>
    <p:sldId id="437" r:id="rId11"/>
    <p:sldId id="445" r:id="rId12"/>
    <p:sldId id="447" r:id="rId13"/>
    <p:sldId id="448" r:id="rId14"/>
    <p:sldId id="442" r:id="rId15"/>
    <p:sldId id="440" r:id="rId16"/>
    <p:sldId id="434" r:id="rId17"/>
    <p:sldId id="426" r:id="rId18"/>
    <p:sldId id="443" r:id="rId19"/>
    <p:sldId id="444" r:id="rId20"/>
    <p:sldId id="446" r:id="rId21"/>
    <p:sldId id="441" r:id="rId22"/>
    <p:sldId id="4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17DB4"/>
    <a:srgbClr val="003A5D"/>
    <a:srgbClr val="F89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0" autoAdjust="0"/>
    <p:restoredTop sz="86410" autoAdjust="0"/>
  </p:normalViewPr>
  <p:slideViewPr>
    <p:cSldViewPr snapToGrid="0" snapToObjects="1">
      <p:cViewPr varScale="1">
        <p:scale>
          <a:sx n="52" d="100"/>
          <a:sy n="52" d="100"/>
        </p:scale>
        <p:origin x="492" y="78"/>
      </p:cViewPr>
      <p:guideLst/>
    </p:cSldViewPr>
  </p:slideViewPr>
  <p:outlineViewPr>
    <p:cViewPr>
      <p:scale>
        <a:sx n="33" d="100"/>
        <a:sy n="33" d="100"/>
      </p:scale>
      <p:origin x="0" y="-19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75B812-B55C-F963-0424-D66790B345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4C994-23A5-6DC3-722C-4FE3E5EE2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41E7-6599-410D-ACEB-6E45887D8C6A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7FEED-A9E0-77DB-08F1-2E9042512C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3B5FD-EB69-CE14-53AF-6F1814E6C8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2DBBE-78A7-4229-8B03-BD4C2BA33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1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38B04-4D7D-6148-8C3F-37CE9408ACEF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EBA1-951B-0F4A-95D0-9F1CC3ADD4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0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3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8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B6CC8B-1FC5-4365-BC36-037B408F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117B41-E422-774B-A4E0-9DE9EBDF4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F8911B"/>
              </a:buClr>
              <a:buFont typeface="Trebuchet MS" panose="020B0603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B58E32-7EC3-4C49-B802-6217EC0122B0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1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760"/>
            <a:ext cx="9142060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1280160"/>
            <a:ext cx="5029200" cy="4453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510528" y="1281631"/>
            <a:ext cx="5029200" cy="4448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335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365125"/>
            <a:ext cx="10904539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1280160"/>
            <a:ext cx="5358384" cy="50396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96000" y="1272483"/>
            <a:ext cx="5357179" cy="50396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662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8FA765-4F8C-0ADE-FFAC-4EDADCB274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20E638-A921-0446-EBBF-38BC344F88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1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AB3D9230-FE66-B12D-29E8-BD86F1B69C20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4298"/>
            <a:ext cx="4023360" cy="2990088"/>
          </a:xfrm>
          <a:prstGeom prst="rect">
            <a:avLst/>
          </a:prstGeom>
        </p:spPr>
      </p:pic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B3246397-6336-CD52-9AF5-EDB5B25FBA8D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84320" y="0"/>
            <a:ext cx="4023360" cy="2986037"/>
          </a:xfrm>
          <a:prstGeom prst="rect">
            <a:avLst/>
          </a:prstGeom>
        </p:spPr>
      </p:pic>
      <p:pic>
        <p:nvPicPr>
          <p:cNvPr id="11" name="Picture Placeholder 11">
            <a:extLst>
              <a:ext uri="{FF2B5EF4-FFF2-40B4-BE49-F238E27FC236}">
                <a16:creationId xmlns:a16="http://schemas.microsoft.com/office/drawing/2014/main" id="{474C06A0-A451-D78C-C155-5C92BCE653F3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400" y="0"/>
            <a:ext cx="4023360" cy="29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2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8" y="3168332"/>
            <a:ext cx="9275484" cy="238113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9749A465-BC0B-F090-A9DB-B1D2D4BB245A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4298"/>
            <a:ext cx="4023360" cy="2990088"/>
          </a:xfrm>
          <a:prstGeom prst="rect">
            <a:avLst/>
          </a:prstGeom>
        </p:spPr>
      </p:pic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E7A790AE-E751-F8F5-9867-2C672B19088F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84320" y="0"/>
            <a:ext cx="4023360" cy="2986037"/>
          </a:xfrm>
          <a:prstGeom prst="rect">
            <a:avLst/>
          </a:prstGeom>
        </p:spPr>
      </p:pic>
      <p:pic>
        <p:nvPicPr>
          <p:cNvPr id="11" name="Picture Placeholder 11">
            <a:extLst>
              <a:ext uri="{FF2B5EF4-FFF2-40B4-BE49-F238E27FC236}">
                <a16:creationId xmlns:a16="http://schemas.microsoft.com/office/drawing/2014/main" id="{2667FF22-53DB-8DC2-691C-D6BBCF7AA90E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400" y="0"/>
            <a:ext cx="4023360" cy="29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81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8" y="3168332"/>
            <a:ext cx="9275484" cy="238113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8FA765-4F8C-0ADE-FFAC-4EDADCB274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20E638-A921-0446-EBBF-38BC344F88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70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0" y="0"/>
            <a:ext cx="12183851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1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2538785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E87B621-74BD-D2B8-C4A3-D337C59EE0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0" y="0"/>
            <a:ext cx="12183851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79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F7BAF458-F8D8-F61C-E2F7-F6597B38A1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86"/>
            <a:ext cx="12191760" cy="29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31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2538785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68046284-C518-74D5-4B8E-15ED698ECC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86"/>
            <a:ext cx="12191760" cy="29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1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A82FE47-5023-BE9C-DC0C-2132CFD2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9677A-0832-848F-0FBE-D3593644E4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688" y="1280160"/>
            <a:ext cx="9280525" cy="55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Insert sub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1CB09F8-023D-DCAB-CED1-55F2499F4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2029395"/>
            <a:ext cx="11071258" cy="3675665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256AD4-C2F4-D040-A9A3-9CB8D0EE0FAA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21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2CC0-3E64-84E0-A8A2-43950855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-16922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8EDBFB4-456D-B779-C7E2-03B4C50065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7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aption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633E8B-B27E-9777-C911-951974A3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65760"/>
            <a:ext cx="7416840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1214" y="0"/>
            <a:ext cx="2477985" cy="1403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0073" y="0"/>
            <a:ext cx="1911927" cy="3408218"/>
          </a:xfrm>
          <a:prstGeom prst="rect">
            <a:avLst/>
          </a:prstGeom>
          <a:solidFill>
            <a:srgbClr val="017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901215" y="508000"/>
            <a:ext cx="2743200" cy="50479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1A9533D-017E-BC60-E5FC-04D2B4DF5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7416839" cy="5076190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bullet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Pictur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73458"/>
            <a:ext cx="3750590" cy="4184542"/>
          </a:xfrm>
          <a:prstGeom prst="rect">
            <a:avLst/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52E51-9882-7933-0B7C-2BC75517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65760"/>
            <a:ext cx="9538525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4751A4D-B120-2A8D-91AB-E561FED7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004" y="1280160"/>
            <a:ext cx="7416839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2400" dirty="0"/>
              <a:t>Third bullet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6BBFB6E-EA6C-5CE1-7495-E893768C01B8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307394" y="1783879"/>
            <a:ext cx="3135801" cy="4184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3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, Column Pic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7577" cy="6852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296E4-8554-9DD1-67FF-F9156E81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2" y="234197"/>
            <a:ext cx="7635835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663476" y="5081"/>
            <a:ext cx="3528524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pic>
        <p:nvPicPr>
          <p:cNvPr id="2" name="Picture 1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56B6D8D6-4BB9-0A88-8259-E26B62A48C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48736"/>
            <a:ext cx="739739" cy="909263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48637C-2E8E-6AD1-F5EF-0B8BF1C6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3" y="1280160"/>
            <a:ext cx="7635835" cy="4980855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262248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CDAD6A-1654-3246-83A7-878675A35BF5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A89BF-7CAD-E749-A249-A8820CF5CA56}"/>
              </a:ext>
            </a:extLst>
          </p:cNvPr>
          <p:cNvSpPr/>
          <p:nvPr userDrawn="1"/>
        </p:nvSpPr>
        <p:spPr>
          <a:xfrm>
            <a:off x="0" y="1378891"/>
            <a:ext cx="9992299" cy="26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553387A-DC65-F34E-BAA5-3CC586A2829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547585" y="1280160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9F91E-B22C-72F2-B991-2BB327C4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3999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661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79FB-E96D-68F6-A87E-DCAD4EDF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5029200"/>
            <a:ext cx="11479399" cy="9067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9C146-4176-EED3-6D58-289E92DD3F55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365760" y="548640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437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96596" y="5724583"/>
            <a:ext cx="3833674" cy="942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760"/>
            <a:ext cx="9142060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7B9459-7DD5-694F-BAED-2EC8063211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47586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2029968"/>
            <a:ext cx="5029200" cy="4400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45C183-F939-3749-8CBA-E98362CF52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05903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505903" y="2029968"/>
            <a:ext cx="5029200" cy="4448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34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8CB3B79-4104-F884-7BE5-18350C899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96596" y="5724583"/>
            <a:ext cx="3833674" cy="942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365760"/>
            <a:ext cx="10986463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7B9459-7DD5-694F-BAED-2EC8063211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47586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2029968"/>
            <a:ext cx="5029200" cy="4400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45C183-F939-3749-8CBA-E98362CF52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05903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505903" y="2029968"/>
            <a:ext cx="5029200" cy="4448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980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FF47DA04-179C-4548-803A-773E6AED00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5" r:id="rId4"/>
    <p:sldLayoutId id="2147483676" r:id="rId5"/>
    <p:sldLayoutId id="2147483670" r:id="rId6"/>
    <p:sldLayoutId id="2147483680" r:id="rId7"/>
    <p:sldLayoutId id="2147483671" r:id="rId8"/>
    <p:sldLayoutId id="2147483693" r:id="rId9"/>
    <p:sldLayoutId id="2147483694" r:id="rId10"/>
    <p:sldLayoutId id="2147483690" r:id="rId11"/>
    <p:sldLayoutId id="2147483681" r:id="rId12"/>
    <p:sldLayoutId id="2147483685" r:id="rId13"/>
    <p:sldLayoutId id="2147483683" r:id="rId14"/>
    <p:sldLayoutId id="2147483686" r:id="rId15"/>
    <p:sldLayoutId id="2147483682" r:id="rId16"/>
    <p:sldLayoutId id="2147483684" r:id="rId17"/>
    <p:sldLayoutId id="2147483687" r:id="rId18"/>
    <p:sldLayoutId id="2147483688" r:id="rId19"/>
    <p:sldLayoutId id="214748367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outreach-and-education/medicare-learning-network-mln/mlnproducts/downloads/msp_fact_sheet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ms.gov/medicare/coordination-of-benefits-and-recovery/coordination-of-benefits-and-recovery-overview/overvie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ms.gov/regulations-and-guidance/guidance/manuals/internet-only-manuals-ioms-items/cms01901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edicare.gov/publications/02179-Medicare-and-other-health-benefits-your-guide-to-who-pays-firs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icare.gov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6E5685-0972-E2A9-6530-6AAE34F9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Secondary Payer (MSP): Getting Started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9CC244-873C-AEA8-C270-BF0467C075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 MSP overview</a:t>
            </a:r>
          </a:p>
        </p:txBody>
      </p:sp>
    </p:spTree>
    <p:extLst>
      <p:ext uri="{BB962C8B-B14F-4D97-AF65-F5344CB8AC3E}">
        <p14:creationId xmlns:p14="http://schemas.microsoft.com/office/powerpoint/2010/main" val="45798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B56FC-147F-03B0-E117-28018856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Non-Group Health Plan (NGHP)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1F659-FD5E-77A9-D12A-E3DE1F5E23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Based on situation</a:t>
            </a:r>
          </a:p>
          <a:p>
            <a:r>
              <a:rPr lang="en-US" dirty="0"/>
              <a:t>Liability </a:t>
            </a:r>
          </a:p>
          <a:p>
            <a:r>
              <a:rPr lang="en-US" dirty="0"/>
              <a:t>No-fault (NF)</a:t>
            </a:r>
          </a:p>
          <a:p>
            <a:r>
              <a:rPr lang="en-US" dirty="0"/>
              <a:t>Workers’ Compensation (WC)</a:t>
            </a:r>
          </a:p>
          <a:p>
            <a:r>
              <a:rPr lang="en-US" dirty="0"/>
              <a:t>Federal Black Lung (BL)</a:t>
            </a:r>
          </a:p>
        </p:txBody>
      </p:sp>
    </p:spTree>
    <p:extLst>
      <p:ext uri="{BB962C8B-B14F-4D97-AF65-F5344CB8AC3E}">
        <p14:creationId xmlns:p14="http://schemas.microsoft.com/office/powerpoint/2010/main" val="121524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99C8-50BE-AB35-7C0C-FEEB211E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Primary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3CB66-660E-71B5-0266-D5AC4B1A8F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coverage is not primary to Medicare:</a:t>
            </a:r>
          </a:p>
          <a:p>
            <a:r>
              <a:rPr lang="en-US" dirty="0"/>
              <a:t>Medicare Advantage</a:t>
            </a:r>
          </a:p>
          <a:p>
            <a:r>
              <a:rPr lang="en-US" dirty="0"/>
              <a:t>Veteran’s Administration (VA)</a:t>
            </a:r>
          </a:p>
          <a:p>
            <a:r>
              <a:rPr lang="en-US" dirty="0"/>
              <a:t>Medigap</a:t>
            </a:r>
          </a:p>
          <a:p>
            <a:r>
              <a:rPr lang="en-US" dirty="0"/>
              <a:t>Plan with policies stating supplemental to Medicare</a:t>
            </a:r>
          </a:p>
          <a:p>
            <a:r>
              <a:rPr lang="en-US" dirty="0"/>
              <a:t>Medicaid</a:t>
            </a:r>
          </a:p>
        </p:txBody>
      </p:sp>
    </p:spTree>
    <p:extLst>
      <p:ext uri="{BB962C8B-B14F-4D97-AF65-F5344CB8AC3E}">
        <p14:creationId xmlns:p14="http://schemas.microsoft.com/office/powerpoint/2010/main" val="323632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E2CB-AC3E-3565-ECFF-B68D10E0A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AACB1-2FCF-A9DA-A4A2-89D068ED0A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Before billing, providers must determine the correct billing order</a:t>
            </a:r>
          </a:p>
          <a:p>
            <a:r>
              <a:rPr lang="en-US" dirty="0"/>
              <a:t>Ask you patient</a:t>
            </a:r>
          </a:p>
          <a:p>
            <a:r>
              <a:rPr lang="en-US" dirty="0"/>
              <a:t>Website portal</a:t>
            </a:r>
          </a:p>
          <a:p>
            <a:r>
              <a:rPr lang="en-US" dirty="0"/>
              <a:t>Interactive Voice Response (IVR) system</a:t>
            </a:r>
          </a:p>
          <a:p>
            <a:r>
              <a:rPr lang="en-US" dirty="0"/>
              <a:t>Direct Data Entry (DDE)</a:t>
            </a:r>
          </a:p>
        </p:txBody>
      </p:sp>
    </p:spTree>
    <p:extLst>
      <p:ext uri="{BB962C8B-B14F-4D97-AF65-F5344CB8AC3E}">
        <p14:creationId xmlns:p14="http://schemas.microsoft.com/office/powerpoint/2010/main" val="1355910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BC18-2F08-B532-ADAA-E4F24661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Timely Filing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8968-2347-A154-2773-53D4DD85C6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year from:</a:t>
            </a:r>
          </a:p>
          <a:p>
            <a:r>
              <a:rPr lang="en-US" dirty="0"/>
              <a:t>Date of service</a:t>
            </a:r>
          </a:p>
          <a:p>
            <a:r>
              <a:rPr lang="en-US" dirty="0"/>
              <a:t>Date of discharge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n-US" dirty="0"/>
              <a:t>CMS does </a:t>
            </a:r>
            <a:r>
              <a:rPr lang="en-US" b="1" dirty="0"/>
              <a:t>not</a:t>
            </a:r>
            <a:r>
              <a:rPr lang="en-US" dirty="0"/>
              <a:t> allow an exception for MSP situations</a:t>
            </a:r>
          </a:p>
        </p:txBody>
      </p:sp>
    </p:spTree>
    <p:extLst>
      <p:ext uri="{BB962C8B-B14F-4D97-AF65-F5344CB8AC3E}">
        <p14:creationId xmlns:p14="http://schemas.microsoft.com/office/powerpoint/2010/main" val="234703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742F-12CB-57A6-0F4B-5AD71F84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80F69-67F1-F720-CFAE-FA80AC05BC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CMS uses the following for MSP related actions:</a:t>
            </a:r>
          </a:p>
          <a:p>
            <a:r>
              <a:rPr lang="en-US" dirty="0"/>
              <a:t>Medicare Administrative Contractor (MAC)</a:t>
            </a:r>
          </a:p>
          <a:p>
            <a:pPr lvl="1"/>
            <a:r>
              <a:rPr lang="en-US" dirty="0"/>
              <a:t>Process claims</a:t>
            </a:r>
          </a:p>
          <a:p>
            <a:r>
              <a:rPr lang="en-US" dirty="0"/>
              <a:t>MSP contractor</a:t>
            </a:r>
          </a:p>
          <a:p>
            <a:pPr lvl="1"/>
            <a:r>
              <a:rPr lang="en-US" dirty="0"/>
              <a:t>Benefits Coordination &amp; Recovery Center (BCRC)</a:t>
            </a:r>
          </a:p>
          <a:p>
            <a:pPr lvl="2"/>
            <a:r>
              <a:rPr lang="en-US" dirty="0"/>
              <a:t>Determining primary coverage</a:t>
            </a:r>
          </a:p>
          <a:p>
            <a:pPr lvl="2"/>
            <a:r>
              <a:rPr lang="en-US" dirty="0"/>
              <a:t>NGHP recoveries and activities related to recovering improper payments</a:t>
            </a:r>
          </a:p>
          <a:p>
            <a:pPr lvl="1"/>
            <a:r>
              <a:rPr lang="en-US" dirty="0"/>
              <a:t>Commercial Repayment Center (CRC)</a:t>
            </a:r>
          </a:p>
          <a:p>
            <a:pPr lvl="2"/>
            <a:r>
              <a:rPr lang="en-US" dirty="0"/>
              <a:t>GHP recoveries and activities related to recovering improper payments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6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BC2F-2637-ED8B-590B-8A70BFC5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on the Explain Section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A24B982-0B06-49E7-90CE-D208AFC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182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804A-07D8-4177-4CAC-551F6AC42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297FEDB-CF34-2F52-B552-533911504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760" y="548641"/>
            <a:ext cx="7362395" cy="3560664"/>
          </a:xfrm>
        </p:spPr>
      </p:pic>
    </p:spTree>
    <p:extLst>
      <p:ext uri="{BB962C8B-B14F-4D97-AF65-F5344CB8AC3E}">
        <p14:creationId xmlns:p14="http://schemas.microsoft.com/office/powerpoint/2010/main" val="3583836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399A-FAC0-29C6-D47D-578F1F2E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Secondary Payer Booklet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ABE7A-229D-6DFA-A891-5070ADF056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Medicare Learning Network Publication</a:t>
            </a:r>
          </a:p>
        </p:txBody>
      </p:sp>
      <p:pic>
        <p:nvPicPr>
          <p:cNvPr id="11" name="Picture 10" descr="Picture of the Medicare Secondary Payer Booklet page 5 where the reference chart starts ">
            <a:extLst>
              <a:ext uri="{FF2B5EF4-FFF2-40B4-BE49-F238E27FC236}">
                <a16:creationId xmlns:a16="http://schemas.microsoft.com/office/drawing/2014/main" id="{A4579F4B-B317-9876-48D2-689A66CBAE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34" y="2029395"/>
            <a:ext cx="3533422" cy="4572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8FB215-EA38-68A4-DA22-3607999D6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8249" y="2029395"/>
            <a:ext cx="6570593" cy="3675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MSP overview</a:t>
            </a:r>
          </a:p>
          <a:p>
            <a:r>
              <a:rPr lang="en-US" dirty="0"/>
              <a:t>Reference chart  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MLN006903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02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EEF5-858F-BD8F-1E3B-17304E78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11071258" cy="723011"/>
          </a:xfrm>
        </p:spPr>
        <p:txBody>
          <a:bodyPr/>
          <a:lstStyle/>
          <a:p>
            <a:r>
              <a:rPr lang="en-US" dirty="0">
                <a:hlinkClick r:id="rId2"/>
              </a:rPr>
              <a:t>Coordination of Benefits &amp; Recovery Overview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FEED7-079C-D1FA-4BA2-935B5446A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CMS’ MSP web page</a:t>
            </a:r>
          </a:p>
        </p:txBody>
      </p:sp>
      <p:pic>
        <p:nvPicPr>
          <p:cNvPr id="6" name="Picture 5" descr="Picture of the CMS Coordination of Benefits &amp; Recovery Overview web page at https://www.cms.gov/medicare/coordination-of-benefits-and-recovery/coordination-of-benefits-and-recovery-overview/overview">
            <a:extLst>
              <a:ext uri="{FF2B5EF4-FFF2-40B4-BE49-F238E27FC236}">
                <a16:creationId xmlns:a16="http://schemas.microsoft.com/office/drawing/2014/main" id="{5C6C84C1-6632-7AC8-5C3C-2E9D7DBBCE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85" y="2276060"/>
            <a:ext cx="4447037" cy="39342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D9D-9CF4-E382-A449-530554D06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8750" y="2029395"/>
            <a:ext cx="6380092" cy="3675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What’s available:</a:t>
            </a:r>
          </a:p>
          <a:p>
            <a:r>
              <a:rPr lang="en-US" dirty="0"/>
              <a:t>Define MSP</a:t>
            </a:r>
          </a:p>
          <a:p>
            <a:r>
              <a:rPr lang="en-US" dirty="0"/>
              <a:t>Contractors affecting MSP</a:t>
            </a:r>
          </a:p>
          <a:p>
            <a:r>
              <a:rPr lang="en-US" dirty="0"/>
              <a:t>Coordination of Benefits</a:t>
            </a:r>
          </a:p>
          <a:p>
            <a:r>
              <a:rPr lang="en-US" dirty="0"/>
              <a:t>Reports</a:t>
            </a:r>
          </a:p>
          <a:p>
            <a:r>
              <a:rPr lang="en-US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1457645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B73D-BB55-634C-0E75-14CA5155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Medicare Secondary Payer Manual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4BC85-A16D-3629-582A-FC7CF5A61E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Day-to-day operating instruction</a:t>
            </a:r>
          </a:p>
        </p:txBody>
      </p:sp>
      <p:pic>
        <p:nvPicPr>
          <p:cNvPr id="6" name="Picture 5" descr="Picture of the CMS Medicare Secondary Payer Manual at https://www.cms.gov/regulations-and-guidance/guidance/manuals/internet-only-manuals-ioms-items/cms019017">
            <a:extLst>
              <a:ext uri="{FF2B5EF4-FFF2-40B4-BE49-F238E27FC236}">
                <a16:creationId xmlns:a16="http://schemas.microsoft.com/office/drawing/2014/main" id="{0839DC24-6D0B-7C74-CF6E-9BD323FD08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43" y="2029395"/>
            <a:ext cx="4484162" cy="42203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7B25A-E4C7-CB96-CE5A-A82EF98FF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1149" y="2029395"/>
            <a:ext cx="6227693" cy="3675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Eight chapters</a:t>
            </a:r>
          </a:p>
          <a:p>
            <a:r>
              <a:rPr lang="en-US" dirty="0"/>
              <a:t>Contractor</a:t>
            </a:r>
          </a:p>
          <a:p>
            <a:r>
              <a:rPr lang="en-US" dirty="0"/>
              <a:t>Providers</a:t>
            </a:r>
          </a:p>
        </p:txBody>
      </p:sp>
    </p:spTree>
    <p:extLst>
      <p:ext uri="{BB962C8B-B14F-4D97-AF65-F5344CB8AC3E}">
        <p14:creationId xmlns:p14="http://schemas.microsoft.com/office/powerpoint/2010/main" val="216722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A24A76-36F6-EA6A-705A-0B9361A2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7A49A-C83D-D64C-9687-E70ABE7990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prepared this education as a tool to assist the provider community.  Medicare rules change often. They are in the relevant laws, regulations and rulings on the Centers for Medicare &amp; Medicaid Services (CMS) website.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provide responses to questions based on the facts given, but the Medicare rules will determine final coverage. 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CMS prohibits recording of the presentation for profit-making purposes.</a:t>
            </a:r>
          </a:p>
        </p:txBody>
      </p:sp>
    </p:spTree>
    <p:extLst>
      <p:ext uri="{BB962C8B-B14F-4D97-AF65-F5344CB8AC3E}">
        <p14:creationId xmlns:p14="http://schemas.microsoft.com/office/powerpoint/2010/main" val="400520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AC8-8158-0FE7-D689-926C9E02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Your Guide to Who Pays First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24676-36CD-3BD1-A189-F9DE5E96C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Medicare patient booklet</a:t>
            </a:r>
          </a:p>
        </p:txBody>
      </p:sp>
      <p:pic>
        <p:nvPicPr>
          <p:cNvPr id="6" name="Picture 5" descr="Picture of the cover of Medicare patient's publication Your Guide to Who Pays First&#10;">
            <a:extLst>
              <a:ext uri="{FF2B5EF4-FFF2-40B4-BE49-F238E27FC236}">
                <a16:creationId xmlns:a16="http://schemas.microsoft.com/office/drawing/2014/main" id="{BDEAC01B-6D8E-EB18-0D3F-4AFA7C2499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71" y="2029395"/>
            <a:ext cx="3568696" cy="456566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6505C-B7AB-13E0-C860-BB4F7A715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0255" y="2029395"/>
            <a:ext cx="5198588" cy="3675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the Medicare’s </a:t>
            </a:r>
            <a:r>
              <a:rPr lang="en-US" dirty="0">
                <a:hlinkClick r:id="rId4"/>
              </a:rPr>
              <a:t>beneficiary website</a:t>
            </a:r>
            <a:endParaRPr lang="en-US" dirty="0"/>
          </a:p>
          <a:p>
            <a:r>
              <a:rPr lang="en-US" dirty="0"/>
              <a:t>In the publication section</a:t>
            </a:r>
          </a:p>
        </p:txBody>
      </p:sp>
    </p:spTree>
    <p:extLst>
      <p:ext uri="{BB962C8B-B14F-4D97-AF65-F5344CB8AC3E}">
        <p14:creationId xmlns:p14="http://schemas.microsoft.com/office/powerpoint/2010/main" val="3857533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BC2F-2637-ED8B-590B-8A70BFC5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Questions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A24B982-0B06-49E7-90CE-D208AFC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3956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B3F7D0-8D94-7940-612E-72E5C9B5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8E3AE1-0C69-2212-64D6-F22259084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15625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4418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9517-6203-DEC6-A3F7-2AA4E21F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F6C3A-94B7-5A8B-C44D-3D7A498DDD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effectLst/>
                <a:latin typeface="ciscosansttregular"/>
              </a:rPr>
              <a:t>Today we will:</a:t>
            </a:r>
          </a:p>
          <a:p>
            <a:r>
              <a:rPr lang="en-US" b="0" i="0" dirty="0">
                <a:effectLst/>
                <a:latin typeface="ciscosansttregular"/>
              </a:rPr>
              <a:t>Define MSP</a:t>
            </a:r>
          </a:p>
          <a:p>
            <a:r>
              <a:rPr lang="en-US" b="0" i="0" dirty="0">
                <a:effectLst/>
                <a:latin typeface="ciscosansttregular"/>
              </a:rPr>
              <a:t>Explain the basics</a:t>
            </a:r>
          </a:p>
          <a:p>
            <a:r>
              <a:rPr lang="en-US" b="0" i="0" dirty="0">
                <a:effectLst/>
                <a:latin typeface="ciscosansttregular"/>
              </a:rPr>
              <a:t>Demonstrate resources to help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1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7170-D192-292E-8158-517EFB1D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AC7A83A-6B2D-C04F-EA9A-8848C9DB6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760" y="548641"/>
            <a:ext cx="8014159" cy="3875876"/>
          </a:xfrm>
        </p:spPr>
      </p:pic>
    </p:spTree>
    <p:extLst>
      <p:ext uri="{BB962C8B-B14F-4D97-AF65-F5344CB8AC3E}">
        <p14:creationId xmlns:p14="http://schemas.microsoft.com/office/powerpoint/2010/main" val="127963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A922-1FFD-3FEB-AD7B-DCF658D6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5E621-752D-6897-A1B8-1ECD1A55CA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another payer must consider the charges before Medicare</a:t>
            </a:r>
          </a:p>
          <a:p>
            <a:r>
              <a:rPr lang="en-US" dirty="0"/>
              <a:t>Medicare may not pay</a:t>
            </a:r>
          </a:p>
        </p:txBody>
      </p:sp>
    </p:spTree>
    <p:extLst>
      <p:ext uri="{BB962C8B-B14F-4D97-AF65-F5344CB8AC3E}">
        <p14:creationId xmlns:p14="http://schemas.microsoft.com/office/powerpoint/2010/main" val="130411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DBE6-DC38-50E3-FBE1-B4C3335E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02C3-4B60-7AAA-BFFA-3B63AD33A9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Save the Medicare trust fund money!</a:t>
            </a:r>
          </a:p>
          <a:p>
            <a:r>
              <a:rPr lang="en-US" dirty="0"/>
              <a:t>Approximate fiscal year 2022 savings $9.17 billion.</a:t>
            </a:r>
          </a:p>
          <a:p>
            <a:pPr marL="0" indent="0">
              <a:buNone/>
            </a:pPr>
            <a:r>
              <a:rPr lang="en-US" dirty="0"/>
              <a:t>Increase provider revenue</a:t>
            </a:r>
          </a:p>
          <a:p>
            <a:r>
              <a:rPr lang="en-US" dirty="0"/>
              <a:t>Keep the payment from the primary payer above the Medicare allowed amount</a:t>
            </a:r>
          </a:p>
          <a:p>
            <a:pPr marL="0" indent="0">
              <a:buNone/>
            </a:pPr>
            <a:r>
              <a:rPr lang="en-US" dirty="0"/>
              <a:t>Avoid Medicare recovery and payment issues</a:t>
            </a:r>
          </a:p>
          <a:p>
            <a:r>
              <a:rPr lang="en-US" dirty="0"/>
              <a:t>Stop the confusion over payment </a:t>
            </a:r>
          </a:p>
        </p:txBody>
      </p:sp>
    </p:spTree>
    <p:extLst>
      <p:ext uri="{BB962C8B-B14F-4D97-AF65-F5344CB8AC3E}">
        <p14:creationId xmlns:p14="http://schemas.microsoft.com/office/powerpoint/2010/main" val="174398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BC2F-2637-ED8B-590B-8A70BFC5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the Define Section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A24B982-0B06-49E7-90CE-D208AFC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624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7D8CD-BF95-E2A1-DF1D-DF7CB226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FA85DD5-53CB-0DCA-0062-0499215F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761" y="548640"/>
            <a:ext cx="7953168" cy="3846379"/>
          </a:xfrm>
        </p:spPr>
      </p:pic>
    </p:spTree>
    <p:extLst>
      <p:ext uri="{BB962C8B-B14F-4D97-AF65-F5344CB8AC3E}">
        <p14:creationId xmlns:p14="http://schemas.microsoft.com/office/powerpoint/2010/main" val="377349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B56FC-147F-03B0-E117-28018856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Health Plan (GHP)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1F659-FD5E-77A9-D12A-E3DE1F5E23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Based on patient, spouse, or other’s active employment</a:t>
            </a:r>
          </a:p>
          <a:p>
            <a:r>
              <a:rPr lang="en-US" dirty="0"/>
              <a:t>Employer Group Health Plan (EGHP)</a:t>
            </a:r>
          </a:p>
          <a:p>
            <a:r>
              <a:rPr lang="en-US" dirty="0"/>
              <a:t>Large Group Health Plan (LGHP)</a:t>
            </a:r>
          </a:p>
          <a:p>
            <a:r>
              <a:rPr lang="en-US" dirty="0"/>
              <a:t>End-Stage Renal Disease (ESRD)</a:t>
            </a:r>
          </a:p>
        </p:txBody>
      </p:sp>
    </p:spTree>
    <p:extLst>
      <p:ext uri="{BB962C8B-B14F-4D97-AF65-F5344CB8AC3E}">
        <p14:creationId xmlns:p14="http://schemas.microsoft.com/office/powerpoint/2010/main" val="14146924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2786</TotalTime>
  <Words>434</Words>
  <Application>Microsoft Office PowerPoint</Application>
  <PresentationFormat>Widescreen</PresentationFormat>
  <Paragraphs>92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ciscosansttregular</vt:lpstr>
      <vt:lpstr>Trebuchet MS</vt:lpstr>
      <vt:lpstr>Custom Design</vt:lpstr>
      <vt:lpstr>Medicare Secondary Payer (MSP): Getting Started</vt:lpstr>
      <vt:lpstr>Disclaimer</vt:lpstr>
      <vt:lpstr>Agenda</vt:lpstr>
      <vt:lpstr>Define</vt:lpstr>
      <vt:lpstr>Definition</vt:lpstr>
      <vt:lpstr>Goal</vt:lpstr>
      <vt:lpstr>Questions from the Define Section</vt:lpstr>
      <vt:lpstr>Explain</vt:lpstr>
      <vt:lpstr>Group Health Plan (GHP)</vt:lpstr>
      <vt:lpstr>Non-Group Health Plan (NGHP)</vt:lpstr>
      <vt:lpstr>Not Primary</vt:lpstr>
      <vt:lpstr>Determining</vt:lpstr>
      <vt:lpstr>Timely Filing</vt:lpstr>
      <vt:lpstr>Contractors</vt:lpstr>
      <vt:lpstr>Questions on the Explain Section</vt:lpstr>
      <vt:lpstr>Demonstrate</vt:lpstr>
      <vt:lpstr>Medicare Secondary Payer Booklet</vt:lpstr>
      <vt:lpstr>Coordination of Benefits &amp; Recovery Overview</vt:lpstr>
      <vt:lpstr>Medicare Secondary Payer Manual</vt:lpstr>
      <vt:lpstr>Your Guide to Who Pays First</vt:lpstr>
      <vt:lpstr>Final Questions</vt:lpstr>
      <vt:lpstr>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Rasmussen, Benjamin - Corp Comm</dc:creator>
  <cp:lastModifiedBy>Diaz, Maria</cp:lastModifiedBy>
  <cp:revision>114</cp:revision>
  <dcterms:created xsi:type="dcterms:W3CDTF">2020-11-15T21:40:28Z</dcterms:created>
  <dcterms:modified xsi:type="dcterms:W3CDTF">2023-10-19T19:57:26Z</dcterms:modified>
</cp:coreProperties>
</file>