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66" r:id="rId6"/>
    <p:sldMasterId id="2147483672" r:id="rId7"/>
  </p:sldMasterIdLst>
  <p:notesMasterIdLst>
    <p:notesMasterId r:id="rId29"/>
  </p:notesMasterIdLst>
  <p:sldIdLst>
    <p:sldId id="281" r:id="rId8"/>
    <p:sldId id="462" r:id="rId9"/>
    <p:sldId id="284" r:id="rId10"/>
    <p:sldId id="442" r:id="rId11"/>
    <p:sldId id="421" r:id="rId12"/>
    <p:sldId id="457" r:id="rId13"/>
    <p:sldId id="458" r:id="rId14"/>
    <p:sldId id="444" r:id="rId15"/>
    <p:sldId id="446" r:id="rId16"/>
    <p:sldId id="460" r:id="rId17"/>
    <p:sldId id="461" r:id="rId18"/>
    <p:sldId id="447" r:id="rId19"/>
    <p:sldId id="455" r:id="rId20"/>
    <p:sldId id="445" r:id="rId21"/>
    <p:sldId id="453" r:id="rId22"/>
    <p:sldId id="452" r:id="rId23"/>
    <p:sldId id="451" r:id="rId24"/>
    <p:sldId id="449" r:id="rId25"/>
    <p:sldId id="450" r:id="rId26"/>
    <p:sldId id="454" r:id="rId27"/>
    <p:sldId id="44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193117-5931-5432-91C6-1AAA266DF328}" name="Ryan, Thom" initials="RT" userId="S::0006890@wpsic.com::b97adbfa-36e0-4d63-bdfd-a3dd3e8f49e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DB4"/>
    <a:srgbClr val="003A5D"/>
    <a:srgbClr val="F891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1" autoAdjust="0"/>
    <p:restoredTop sz="86436" autoAdjust="0"/>
  </p:normalViewPr>
  <p:slideViewPr>
    <p:cSldViewPr snapToGrid="0" snapToObjects="1">
      <p:cViewPr varScale="1">
        <p:scale>
          <a:sx n="47" d="100"/>
          <a:sy n="47" d="100"/>
        </p:scale>
        <p:origin x="72" y="168"/>
      </p:cViewPr>
      <p:guideLst/>
    </p:cSldViewPr>
  </p:slideViewPr>
  <p:outlineViewPr>
    <p:cViewPr>
      <p:scale>
        <a:sx n="33" d="100"/>
        <a:sy n="33" d="100"/>
      </p:scale>
      <p:origin x="0" y="-175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microsoft.com/office/2018/10/relationships/authors" Target="author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38B04-4D7D-6148-8C3F-37CE9408ACEF}" type="datetimeFigureOut">
              <a:rPr lang="en-US" smtClean="0"/>
              <a:t>8/24/2023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BEBA1-951B-0F4A-95D0-9F1CC3ADD46B}" type="slidenum">
              <a:rPr lang="en-US" smtClean="0"/>
              <a:t>‹#›</a:t>
            </a:fld>
            <a:endParaRPr lang="en-US" dirty="0"/>
          </a:p>
        </p:txBody>
      </p:sp>
    </p:spTree>
    <p:extLst>
      <p:ext uri="{BB962C8B-B14F-4D97-AF65-F5344CB8AC3E}">
        <p14:creationId xmlns:p14="http://schemas.microsoft.com/office/powerpoint/2010/main" val="34844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a:t>
            </a:fld>
            <a:endParaRPr lang="en-US" dirty="0"/>
          </a:p>
        </p:txBody>
      </p:sp>
    </p:spTree>
    <p:extLst>
      <p:ext uri="{BB962C8B-B14F-4D97-AF65-F5344CB8AC3E}">
        <p14:creationId xmlns:p14="http://schemas.microsoft.com/office/powerpoint/2010/main" val="3845508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12</a:t>
            </a:fld>
            <a:endParaRPr lang="en-US" dirty="0"/>
          </a:p>
        </p:txBody>
      </p:sp>
    </p:spTree>
    <p:extLst>
      <p:ext uri="{BB962C8B-B14F-4D97-AF65-F5344CB8AC3E}">
        <p14:creationId xmlns:p14="http://schemas.microsoft.com/office/powerpoint/2010/main" val="3614378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13</a:t>
            </a:fld>
            <a:endParaRPr lang="en-US" dirty="0"/>
          </a:p>
        </p:txBody>
      </p:sp>
    </p:spTree>
    <p:extLst>
      <p:ext uri="{BB962C8B-B14F-4D97-AF65-F5344CB8AC3E}">
        <p14:creationId xmlns:p14="http://schemas.microsoft.com/office/powerpoint/2010/main" val="1020727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59274 denial codes </a:t>
            </a:r>
          </a:p>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14</a:t>
            </a:fld>
            <a:endParaRPr lang="en-US" dirty="0"/>
          </a:p>
        </p:txBody>
      </p:sp>
    </p:spTree>
    <p:extLst>
      <p:ext uri="{BB962C8B-B14F-4D97-AF65-F5344CB8AC3E}">
        <p14:creationId xmlns:p14="http://schemas.microsoft.com/office/powerpoint/2010/main" val="4272173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15</a:t>
            </a:fld>
            <a:endParaRPr lang="en-US" dirty="0"/>
          </a:p>
        </p:txBody>
      </p:sp>
    </p:spTree>
    <p:extLst>
      <p:ext uri="{BB962C8B-B14F-4D97-AF65-F5344CB8AC3E}">
        <p14:creationId xmlns:p14="http://schemas.microsoft.com/office/powerpoint/2010/main" val="536741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16</a:t>
            </a:fld>
            <a:endParaRPr lang="en-US" dirty="0"/>
          </a:p>
        </p:txBody>
      </p:sp>
    </p:spTree>
    <p:extLst>
      <p:ext uri="{BB962C8B-B14F-4D97-AF65-F5344CB8AC3E}">
        <p14:creationId xmlns:p14="http://schemas.microsoft.com/office/powerpoint/2010/main" val="2679353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17</a:t>
            </a:fld>
            <a:endParaRPr lang="en-US" dirty="0"/>
          </a:p>
        </p:txBody>
      </p:sp>
    </p:spTree>
    <p:extLst>
      <p:ext uri="{BB962C8B-B14F-4D97-AF65-F5344CB8AC3E}">
        <p14:creationId xmlns:p14="http://schemas.microsoft.com/office/powerpoint/2010/main" val="1356548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1" dirty="0"/>
              <a:t> </a:t>
            </a:r>
          </a:p>
          <a:p>
            <a:endParaRPr lang="en-US" sz="2400" b="1" dirty="0"/>
          </a:p>
        </p:txBody>
      </p:sp>
      <p:sp>
        <p:nvSpPr>
          <p:cNvPr id="4" name="Slide Number Placeholder 3"/>
          <p:cNvSpPr>
            <a:spLocks noGrp="1"/>
          </p:cNvSpPr>
          <p:nvPr>
            <p:ph type="sldNum" sz="quarter" idx="5"/>
          </p:nvPr>
        </p:nvSpPr>
        <p:spPr/>
        <p:txBody>
          <a:bodyPr/>
          <a:lstStyle/>
          <a:p>
            <a:fld id="{95ABEBA1-951B-0F4A-95D0-9F1CC3ADD46B}" type="slidenum">
              <a:rPr lang="en-US" smtClean="0"/>
              <a:t>18</a:t>
            </a:fld>
            <a:endParaRPr lang="en-US" dirty="0"/>
          </a:p>
        </p:txBody>
      </p:sp>
    </p:spTree>
    <p:extLst>
      <p:ext uri="{BB962C8B-B14F-4D97-AF65-F5344CB8AC3E}">
        <p14:creationId xmlns:p14="http://schemas.microsoft.com/office/powerpoint/2010/main" val="430060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19</a:t>
            </a:fld>
            <a:endParaRPr lang="en-US" dirty="0"/>
          </a:p>
        </p:txBody>
      </p:sp>
    </p:spTree>
    <p:extLst>
      <p:ext uri="{BB962C8B-B14F-4D97-AF65-F5344CB8AC3E}">
        <p14:creationId xmlns:p14="http://schemas.microsoft.com/office/powerpoint/2010/main" val="720805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20</a:t>
            </a:fld>
            <a:endParaRPr lang="en-US" dirty="0"/>
          </a:p>
        </p:txBody>
      </p:sp>
    </p:spTree>
    <p:extLst>
      <p:ext uri="{BB962C8B-B14F-4D97-AF65-F5344CB8AC3E}">
        <p14:creationId xmlns:p14="http://schemas.microsoft.com/office/powerpoint/2010/main" val="2270217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21</a:t>
            </a:fld>
            <a:endParaRPr lang="en-US" dirty="0"/>
          </a:p>
        </p:txBody>
      </p:sp>
    </p:spTree>
    <p:extLst>
      <p:ext uri="{BB962C8B-B14F-4D97-AF65-F5344CB8AC3E}">
        <p14:creationId xmlns:p14="http://schemas.microsoft.com/office/powerpoint/2010/main" val="1006213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3</a:t>
            </a:fld>
            <a:endParaRPr lang="en-US" dirty="0"/>
          </a:p>
        </p:txBody>
      </p:sp>
    </p:spTree>
    <p:extLst>
      <p:ext uri="{BB962C8B-B14F-4D97-AF65-F5344CB8AC3E}">
        <p14:creationId xmlns:p14="http://schemas.microsoft.com/office/powerpoint/2010/main" val="357017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4</a:t>
            </a:fld>
            <a:endParaRPr lang="en-US" dirty="0"/>
          </a:p>
        </p:txBody>
      </p:sp>
    </p:spTree>
    <p:extLst>
      <p:ext uri="{BB962C8B-B14F-4D97-AF65-F5344CB8AC3E}">
        <p14:creationId xmlns:p14="http://schemas.microsoft.com/office/powerpoint/2010/main" val="3825692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6</a:t>
            </a:fld>
            <a:endParaRPr lang="en-US" dirty="0"/>
          </a:p>
        </p:txBody>
      </p:sp>
    </p:spTree>
    <p:extLst>
      <p:ext uri="{BB962C8B-B14F-4D97-AF65-F5344CB8AC3E}">
        <p14:creationId xmlns:p14="http://schemas.microsoft.com/office/powerpoint/2010/main" val="2974285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7</a:t>
            </a:fld>
            <a:endParaRPr lang="en-US" dirty="0"/>
          </a:p>
        </p:txBody>
      </p:sp>
    </p:spTree>
    <p:extLst>
      <p:ext uri="{BB962C8B-B14F-4D97-AF65-F5344CB8AC3E}">
        <p14:creationId xmlns:p14="http://schemas.microsoft.com/office/powerpoint/2010/main" val="3900890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8</a:t>
            </a:fld>
            <a:endParaRPr lang="en-US" dirty="0"/>
          </a:p>
        </p:txBody>
      </p:sp>
    </p:spTree>
    <p:extLst>
      <p:ext uri="{BB962C8B-B14F-4D97-AF65-F5344CB8AC3E}">
        <p14:creationId xmlns:p14="http://schemas.microsoft.com/office/powerpoint/2010/main" val="1965199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9</a:t>
            </a:fld>
            <a:endParaRPr lang="en-US" dirty="0"/>
          </a:p>
        </p:txBody>
      </p:sp>
    </p:spTree>
    <p:extLst>
      <p:ext uri="{BB962C8B-B14F-4D97-AF65-F5344CB8AC3E}">
        <p14:creationId xmlns:p14="http://schemas.microsoft.com/office/powerpoint/2010/main" val="1490292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10</a:t>
            </a:fld>
            <a:endParaRPr lang="en-US" dirty="0"/>
          </a:p>
        </p:txBody>
      </p:sp>
    </p:spTree>
    <p:extLst>
      <p:ext uri="{BB962C8B-B14F-4D97-AF65-F5344CB8AC3E}">
        <p14:creationId xmlns:p14="http://schemas.microsoft.com/office/powerpoint/2010/main" val="2326451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11</a:t>
            </a:fld>
            <a:endParaRPr lang="en-US" dirty="0"/>
          </a:p>
        </p:txBody>
      </p:sp>
    </p:spTree>
    <p:extLst>
      <p:ext uri="{BB962C8B-B14F-4D97-AF65-F5344CB8AC3E}">
        <p14:creationId xmlns:p14="http://schemas.microsoft.com/office/powerpoint/2010/main" val="1727076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Subhead, Full Width 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3" name="Picture Placeholder 2">
            <a:extLst>
              <a:ext uri="{FF2B5EF4-FFF2-40B4-BE49-F238E27FC236}">
                <a16:creationId xmlns:a16="http://schemas.microsoft.com/office/drawing/2014/main" id="{7E3C18BE-7FD1-00DA-E169-5F89585BDE61}"/>
              </a:ext>
            </a:extLst>
          </p:cNvPr>
          <p:cNvSpPr>
            <a:spLocks noGrp="1"/>
          </p:cNvSpPr>
          <p:nvPr>
            <p:ph type="pic" idx="17"/>
          </p:nvPr>
        </p:nvSpPr>
        <p:spPr>
          <a:xfrm>
            <a:off x="0" y="1"/>
            <a:ext cx="12192000"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6" name="Text Placeholder 1">
            <a:extLst>
              <a:ext uri="{FF2B5EF4-FFF2-40B4-BE49-F238E27FC236}">
                <a16:creationId xmlns:a16="http://schemas.microsoft.com/office/drawing/2014/main" id="{3C927C2D-25FC-FC96-BE7B-42107BAAB280}"/>
              </a:ext>
            </a:extLst>
          </p:cNvPr>
          <p:cNvSpPr>
            <a:spLocks noGrp="1"/>
          </p:cNvSpPr>
          <p:nvPr>
            <p:ph type="body" idx="14"/>
          </p:nvPr>
        </p:nvSpPr>
        <p:spPr>
          <a:xfrm>
            <a:off x="2338285" y="3946134"/>
            <a:ext cx="9144000" cy="458787"/>
          </a:xfrm>
          <a:prstGeom prst="rect">
            <a:avLst/>
          </a:prstGeom>
        </p:spPr>
        <p:txBody>
          <a:bodyPr>
            <a:noAutofit/>
          </a:bodyPr>
          <a:lstStyle>
            <a:lvl1pPr marL="0" indent="0">
              <a:buNone/>
              <a:defRPr b="1">
                <a:solidFill>
                  <a:srgbClr val="017DB4"/>
                </a:solidFill>
                <a:latin typeface="Trebuchet MS" panose="020B0703020202090204" pitchFamily="34" charset="0"/>
              </a:defRPr>
            </a:lvl1pPr>
          </a:lstStyle>
          <a:p>
            <a:endParaRPr lang="en-US" sz="3600" dirty="0">
              <a:solidFill>
                <a:srgbClr val="017DB4"/>
              </a:solidFill>
            </a:endParaRPr>
          </a:p>
        </p:txBody>
      </p:sp>
      <p:sp>
        <p:nvSpPr>
          <p:cNvPr id="7" name="Text Placeholder 2">
            <a:extLst>
              <a:ext uri="{FF2B5EF4-FFF2-40B4-BE49-F238E27FC236}">
                <a16:creationId xmlns:a16="http://schemas.microsoft.com/office/drawing/2014/main" id="{9094BA21-A19E-7901-4686-62BE74EEB14F}"/>
              </a:ext>
            </a:extLst>
          </p:cNvPr>
          <p:cNvSpPr>
            <a:spLocks noGrp="1"/>
          </p:cNvSpPr>
          <p:nvPr>
            <p:ph type="body" idx="15"/>
          </p:nvPr>
        </p:nvSpPr>
        <p:spPr>
          <a:xfrm>
            <a:off x="2338285" y="4669369"/>
            <a:ext cx="9144000" cy="321576"/>
          </a:xfrm>
          <a:prstGeom prst="rect">
            <a:avLst/>
          </a:prstGeom>
        </p:spPr>
        <p:txBody>
          <a:bodyPr>
            <a:normAutofit fontScale="85000" lnSpcReduction="20000"/>
          </a:bodyPr>
          <a:lstStyle>
            <a:lvl1pPr marL="0" indent="0">
              <a:buNone/>
              <a:defRPr>
                <a:latin typeface="Trebuchet MS" panose="020B0703020202090204" pitchFamily="34" charset="0"/>
              </a:defRPr>
            </a:lvl1pPr>
          </a:lstStyle>
          <a:p>
            <a:endParaRPr lang="en-US" dirty="0">
              <a:solidFill>
                <a:schemeClr val="tx1">
                  <a:lumMod val="65000"/>
                  <a:lumOff val="35000"/>
                </a:schemeClr>
              </a:solidFill>
            </a:endParaRPr>
          </a:p>
        </p:txBody>
      </p:sp>
    </p:spTree>
    <p:extLst>
      <p:ext uri="{BB962C8B-B14F-4D97-AF65-F5344CB8AC3E}">
        <p14:creationId xmlns:p14="http://schemas.microsoft.com/office/powerpoint/2010/main" val="18557429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head, Content, Column Picu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Lst>
          </p:cNvPr>
          <p:cNvSpPr/>
          <p:nvPr userDrawn="1"/>
        </p:nvSpPr>
        <p:spPr>
          <a:xfrm>
            <a:off x="8679053" y="0"/>
            <a:ext cx="352852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Content Placeholder 3">
            <a:extLst>
              <a:ext uri="{FF2B5EF4-FFF2-40B4-BE49-F238E27FC236}">
                <a16:creationId xmlns:a16="http://schemas.microsoft.com/office/drawing/2014/main" id="{F13A23D0-6273-4A4C-A34F-D7B17657EE1D}"/>
              </a:ext>
            </a:extLst>
          </p:cNvPr>
          <p:cNvSpPr>
            <a:spLocks noGrp="1"/>
          </p:cNvSpPr>
          <p:nvPr>
            <p:ph sz="half" idx="16"/>
          </p:nvPr>
        </p:nvSpPr>
        <p:spPr>
          <a:xfrm>
            <a:off x="547584" y="1934349"/>
            <a:ext cx="7137071" cy="3621625"/>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679052" y="0"/>
            <a:ext cx="3528524" cy="6858000"/>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ext Placeholder 2">
            <a:extLst>
              <a:ext uri="{FF2B5EF4-FFF2-40B4-BE49-F238E27FC236}">
                <a16:creationId xmlns:a16="http://schemas.microsoft.com/office/drawing/2014/main" id="{88384356-CE02-A58E-5D34-23E9DECD4468}"/>
              </a:ext>
            </a:extLst>
          </p:cNvPr>
          <p:cNvSpPr>
            <a:spLocks noGrp="1"/>
          </p:cNvSpPr>
          <p:nvPr>
            <p:ph type="body" idx="14"/>
          </p:nvPr>
        </p:nvSpPr>
        <p:spPr>
          <a:xfrm>
            <a:off x="547585" y="391319"/>
            <a:ext cx="713707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 name="Text Placeholder 2">
            <a:extLst>
              <a:ext uri="{FF2B5EF4-FFF2-40B4-BE49-F238E27FC236}">
                <a16:creationId xmlns:a16="http://schemas.microsoft.com/office/drawing/2014/main" id="{C419E19B-7943-F112-D60C-00440EB712E9}"/>
              </a:ext>
            </a:extLst>
          </p:cNvPr>
          <p:cNvSpPr>
            <a:spLocks noGrp="1"/>
          </p:cNvSpPr>
          <p:nvPr>
            <p:ph type="body" idx="15"/>
          </p:nvPr>
        </p:nvSpPr>
        <p:spPr>
          <a:xfrm>
            <a:off x="547585" y="1012954"/>
            <a:ext cx="713707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Rectangle 3">
            <a:extLst>
              <a:ext uri="{FF2B5EF4-FFF2-40B4-BE49-F238E27FC236}">
                <a16:creationId xmlns:a16="http://schemas.microsoft.com/office/drawing/2014/main" id="{22F89955-EA06-A439-4ED6-50B5345B5BCF}"/>
              </a:ext>
            </a:extLst>
          </p:cNvPr>
          <p:cNvSpPr/>
          <p:nvPr userDrawn="1"/>
        </p:nvSpPr>
        <p:spPr>
          <a:xfrm>
            <a:off x="8077926" y="6003235"/>
            <a:ext cx="588600" cy="6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22487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Large Imag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A3CDAD6A-1654-3246-83A7-878675A35BF5}"/>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Text Placeholder 2">
            <a:extLst>
              <a:ext uri="{FF2B5EF4-FFF2-40B4-BE49-F238E27FC236}">
                <a16:creationId xmlns:a16="http://schemas.microsoft.com/office/drawing/2014/main" id="{7E0AF259-24B8-9940-BB3C-DB2E940273F9}"/>
              </a:ext>
            </a:extLst>
          </p:cNvPr>
          <p:cNvSpPr>
            <a:spLocks noGrp="1"/>
          </p:cNvSpPr>
          <p:nvPr>
            <p:ph type="body" idx="15"/>
          </p:nvPr>
        </p:nvSpPr>
        <p:spPr>
          <a:xfrm>
            <a:off x="547585" y="570221"/>
            <a:ext cx="914400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Rectangle 9">
            <a:extLst>
              <a:ext uri="{FF2B5EF4-FFF2-40B4-BE49-F238E27FC236}">
                <a16:creationId xmlns:a16="http://schemas.microsoft.com/office/drawing/2014/main" id="{146A89BF-7CAD-E749-A249-A8820CF5CA56}"/>
              </a:ext>
            </a:extLst>
          </p:cNvPr>
          <p:cNvSpPr/>
          <p:nvPr userDrawn="1"/>
        </p:nvSpPr>
        <p:spPr>
          <a:xfrm>
            <a:off x="0" y="1378891"/>
            <a:ext cx="9992299" cy="2644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2">
            <a:extLst>
              <a:ext uri="{FF2B5EF4-FFF2-40B4-BE49-F238E27FC236}">
                <a16:creationId xmlns:a16="http://schemas.microsoft.com/office/drawing/2014/main" id="{F553387A-DC65-F34E-BAA5-3CC586A28290}"/>
              </a:ext>
            </a:extLst>
          </p:cNvPr>
          <p:cNvSpPr>
            <a:spLocks noGrp="1"/>
          </p:cNvSpPr>
          <p:nvPr>
            <p:ph type="pic" idx="17"/>
          </p:nvPr>
        </p:nvSpPr>
        <p:spPr>
          <a:xfrm>
            <a:off x="547585" y="1378891"/>
            <a:ext cx="9143999" cy="5008103"/>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516619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1C472D9-9C3B-B046-894F-84EB5A708778}"/>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p:nvPr>
        </p:nvSpPr>
        <p:spPr>
          <a:xfrm>
            <a:off x="547585" y="2745481"/>
            <a:ext cx="4266370" cy="3737392"/>
          </a:xfrm>
          <a:prstGeom prst="rect">
            <a:avLst/>
          </a:prstGeom>
        </p:spPr>
        <p:txBody>
          <a:bodyPr>
            <a:normAutofit/>
          </a:bodyPr>
          <a:lstStyle>
            <a:lvl1pPr>
              <a:buClr>
                <a:srgbClr val="F8911B"/>
              </a:buClr>
              <a:defRPr sz="2000">
                <a:solidFill>
                  <a:schemeClr val="tx1">
                    <a:lumMod val="75000"/>
                    <a:lumOff val="25000"/>
                  </a:schemeClr>
                </a:solidFill>
                <a:latin typeface="Trebuchet MS" panose="020B0603020202020204" pitchFamily="34" charset="0"/>
              </a:defRPr>
            </a:lvl1pPr>
            <a:lvl2pPr>
              <a:buClr>
                <a:srgbClr val="F8911B"/>
              </a:buClr>
              <a:defRPr sz="1800">
                <a:solidFill>
                  <a:schemeClr val="tx1">
                    <a:lumMod val="75000"/>
                    <a:lumOff val="25000"/>
                  </a:schemeClr>
                </a:solidFill>
                <a:latin typeface="Trebuchet MS" panose="020B0603020202020204" pitchFamily="34" charset="0"/>
              </a:defRPr>
            </a:lvl2pPr>
            <a:lvl3pPr>
              <a:buClr>
                <a:srgbClr val="F8911B"/>
              </a:buClr>
              <a:defRPr sz="16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
            <a:extLst>
              <a:ext uri="{FF2B5EF4-FFF2-40B4-BE49-F238E27FC236}">
                <a16:creationId xmlns:a16="http://schemas.microsoft.com/office/drawing/2014/main" id="{087B9459-7DD5-694F-BAED-2EC80632115F}"/>
              </a:ext>
            </a:extLst>
          </p:cNvPr>
          <p:cNvSpPr>
            <a:spLocks noGrp="1"/>
          </p:cNvSpPr>
          <p:nvPr>
            <p:ph type="body" idx="16" hasCustomPrompt="1"/>
          </p:nvPr>
        </p:nvSpPr>
        <p:spPr>
          <a:xfrm>
            <a:off x="547585" y="2015101"/>
            <a:ext cx="4281473" cy="458787"/>
          </a:xfrm>
          <a:prstGeom prst="rect">
            <a:avLst/>
          </a:prstGeom>
        </p:spPr>
        <p:txBody>
          <a:bodyPr anchor="t"/>
          <a:lstStyle>
            <a:lvl1pPr marL="0" indent="0">
              <a:buNone/>
              <a:defRPr sz="24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p:nvPr>
        </p:nvSpPr>
        <p:spPr>
          <a:xfrm>
            <a:off x="5408172" y="2742237"/>
            <a:ext cx="4266370" cy="3737392"/>
          </a:xfrm>
          <a:prstGeom prst="rect">
            <a:avLst/>
          </a:prstGeom>
        </p:spPr>
        <p:txBody>
          <a:bodyPr>
            <a:normAutofit/>
          </a:bodyPr>
          <a:lstStyle>
            <a:lvl1pPr>
              <a:buClr>
                <a:srgbClr val="F8911B"/>
              </a:buClr>
              <a:defRPr sz="2000">
                <a:solidFill>
                  <a:schemeClr val="tx1">
                    <a:lumMod val="75000"/>
                    <a:lumOff val="25000"/>
                  </a:schemeClr>
                </a:solidFill>
                <a:latin typeface="Trebuchet MS" panose="020B0603020202020204" pitchFamily="34" charset="0"/>
              </a:defRPr>
            </a:lvl1pPr>
            <a:lvl2pPr>
              <a:buClr>
                <a:srgbClr val="F8911B"/>
              </a:buClr>
              <a:defRPr sz="1800">
                <a:solidFill>
                  <a:schemeClr val="tx1">
                    <a:lumMod val="75000"/>
                    <a:lumOff val="25000"/>
                  </a:schemeClr>
                </a:solidFill>
                <a:latin typeface="Trebuchet MS" panose="020B0603020202020204" pitchFamily="34" charset="0"/>
              </a:defRPr>
            </a:lvl2pPr>
            <a:lvl3pPr>
              <a:buClr>
                <a:srgbClr val="F8911B"/>
              </a:buClr>
              <a:defRPr sz="16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2">
            <a:extLst>
              <a:ext uri="{FF2B5EF4-FFF2-40B4-BE49-F238E27FC236}">
                <a16:creationId xmlns:a16="http://schemas.microsoft.com/office/drawing/2014/main" id="{2F45C183-F939-3749-8CBA-E98362CF528A}"/>
              </a:ext>
            </a:extLst>
          </p:cNvPr>
          <p:cNvSpPr>
            <a:spLocks noGrp="1"/>
          </p:cNvSpPr>
          <p:nvPr>
            <p:ph type="body" idx="18" hasCustomPrompt="1"/>
          </p:nvPr>
        </p:nvSpPr>
        <p:spPr>
          <a:xfrm>
            <a:off x="5408172" y="2011857"/>
            <a:ext cx="4281473" cy="458787"/>
          </a:xfrm>
          <a:prstGeom prst="rect">
            <a:avLst/>
          </a:prstGeom>
        </p:spPr>
        <p:txBody>
          <a:bodyPr anchor="t"/>
          <a:lstStyle>
            <a:lvl1pPr marL="0" indent="0">
              <a:buNone/>
              <a:defRPr sz="24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 name="Text Placeholder 2">
            <a:extLst>
              <a:ext uri="{FF2B5EF4-FFF2-40B4-BE49-F238E27FC236}">
                <a16:creationId xmlns:a16="http://schemas.microsoft.com/office/drawing/2014/main" id="{08F7DDA7-D8D0-9EC3-D272-C43D594F1B2F}"/>
              </a:ext>
            </a:extLst>
          </p:cNvPr>
          <p:cNvSpPr>
            <a:spLocks noGrp="1"/>
          </p:cNvSpPr>
          <p:nvPr>
            <p:ph type="body" idx="14"/>
          </p:nvPr>
        </p:nvSpPr>
        <p:spPr>
          <a:xfrm>
            <a:off x="547585" y="391319"/>
            <a:ext cx="914400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 name="Text Placeholder 2">
            <a:extLst>
              <a:ext uri="{FF2B5EF4-FFF2-40B4-BE49-F238E27FC236}">
                <a16:creationId xmlns:a16="http://schemas.microsoft.com/office/drawing/2014/main" id="{279B5F90-07AC-B8AB-E684-D00852AE5464}"/>
              </a:ext>
            </a:extLst>
          </p:cNvPr>
          <p:cNvSpPr>
            <a:spLocks noGrp="1"/>
          </p:cNvSpPr>
          <p:nvPr>
            <p:ph type="body" idx="15"/>
          </p:nvPr>
        </p:nvSpPr>
        <p:spPr>
          <a:xfrm>
            <a:off x="547585" y="1012954"/>
            <a:ext cx="914400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67340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lumn">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1C472D9-9C3B-B046-894F-84EB5A708778}"/>
              </a:ext>
              <a:ext uri="{C183D7F6-B498-43B3-948B-1728B52AA6E4}">
                <adec:decorative xmlns:adec="http://schemas.microsoft.com/office/drawing/2017/decorative" val="1"/>
              </a:ext>
            </a:extLst>
          </p:cNvPr>
          <p:cNvSpPr txBox="1">
            <a:spLocks/>
          </p:cNvSpPr>
          <p:nvPr userDrawn="1"/>
        </p:nvSpPr>
        <p:spPr>
          <a:xfrm>
            <a:off x="8096596" y="5724583"/>
            <a:ext cx="3833674" cy="942224"/>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hasCustomPrompt="1"/>
          </p:nvPr>
        </p:nvSpPr>
        <p:spPr>
          <a:xfrm>
            <a:off x="1445117" y="2092409"/>
            <a:ext cx="4266370" cy="4400466"/>
          </a:xfrm>
          <a:prstGeom prst="rect">
            <a:avLst/>
          </a:prstGeom>
        </p:spPr>
        <p:txBody>
          <a:bodyPr>
            <a:normAutofit/>
          </a:bodyPr>
          <a:lstStyle>
            <a:lvl1pPr>
              <a:buClr>
                <a:srgbClr val="F8911B"/>
              </a:buClr>
              <a:defRPr sz="3600">
                <a:solidFill>
                  <a:schemeClr val="tx1">
                    <a:lumMod val="75000"/>
                    <a:lumOff val="25000"/>
                  </a:schemeClr>
                </a:solidFill>
                <a:latin typeface="Trebuchet MS" panose="020B0603020202020204" pitchFamily="34" charset="0"/>
              </a:defRPr>
            </a:lvl1pPr>
            <a:lvl2pPr>
              <a:buClr>
                <a:srgbClr val="F8911B"/>
              </a:buClr>
              <a:defRPr sz="3200">
                <a:solidFill>
                  <a:schemeClr val="tx1">
                    <a:lumMod val="75000"/>
                    <a:lumOff val="25000"/>
                  </a:schemeClr>
                </a:solidFill>
                <a:latin typeface="Trebuchet MS" panose="020B0603020202020204" pitchFamily="34" charset="0"/>
              </a:defRPr>
            </a:lvl2pPr>
            <a:lvl3pPr>
              <a:buClr>
                <a:srgbClr val="F8911B"/>
              </a:buClr>
              <a:defRPr sz="28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4" name="Text Placeholder 2">
            <a:extLst>
              <a:ext uri="{FF2B5EF4-FFF2-40B4-BE49-F238E27FC236}">
                <a16:creationId xmlns:a16="http://schemas.microsoft.com/office/drawing/2014/main" id="{087B9459-7DD5-694F-BAED-2EC80632115F}"/>
              </a:ext>
            </a:extLst>
          </p:cNvPr>
          <p:cNvSpPr>
            <a:spLocks noGrp="1"/>
          </p:cNvSpPr>
          <p:nvPr>
            <p:ph type="body" idx="16" hasCustomPrompt="1"/>
          </p:nvPr>
        </p:nvSpPr>
        <p:spPr>
          <a:xfrm>
            <a:off x="1445117" y="1328868"/>
            <a:ext cx="4281473" cy="584558"/>
          </a:xfrm>
          <a:prstGeom prst="rect">
            <a:avLst/>
          </a:prstGeom>
        </p:spPr>
        <p:txBody>
          <a:bodyPr anchor="t"/>
          <a:lstStyle>
            <a:lvl1pPr marL="0" indent="0">
              <a:buNone/>
              <a:defRPr sz="4000" b="1">
                <a:solidFill>
                  <a:srgbClr val="017DB4"/>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hasCustomPrompt="1"/>
          </p:nvPr>
        </p:nvSpPr>
        <p:spPr>
          <a:xfrm>
            <a:off x="6480514" y="2154158"/>
            <a:ext cx="4266370" cy="4345144"/>
          </a:xfrm>
          <a:prstGeom prst="rect">
            <a:avLst/>
          </a:prstGeom>
        </p:spPr>
        <p:txBody>
          <a:bodyPr>
            <a:normAutofit/>
          </a:bodyPr>
          <a:lstStyle>
            <a:lvl1pPr>
              <a:buClr>
                <a:srgbClr val="F8911B"/>
              </a:buClr>
              <a:defRPr sz="3600">
                <a:solidFill>
                  <a:schemeClr val="tx1">
                    <a:lumMod val="75000"/>
                    <a:lumOff val="25000"/>
                  </a:schemeClr>
                </a:solidFill>
                <a:latin typeface="Trebuchet MS" panose="020B0603020202020204" pitchFamily="34" charset="0"/>
              </a:defRPr>
            </a:lvl1pPr>
            <a:lvl2pPr>
              <a:buClr>
                <a:srgbClr val="F8911B"/>
              </a:buClr>
              <a:defRPr sz="3200">
                <a:solidFill>
                  <a:schemeClr val="tx1">
                    <a:lumMod val="75000"/>
                    <a:lumOff val="25000"/>
                  </a:schemeClr>
                </a:solidFill>
                <a:latin typeface="Trebuchet MS" panose="020B0603020202020204" pitchFamily="34" charset="0"/>
              </a:defRPr>
            </a:lvl2pPr>
            <a:lvl3pPr>
              <a:buClr>
                <a:srgbClr val="F8911B"/>
              </a:buClr>
              <a:defRPr sz="28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2F45C183-F939-3749-8CBA-E98362CF528A}"/>
              </a:ext>
            </a:extLst>
          </p:cNvPr>
          <p:cNvSpPr>
            <a:spLocks noGrp="1"/>
          </p:cNvSpPr>
          <p:nvPr>
            <p:ph type="body" idx="18" hasCustomPrompt="1"/>
          </p:nvPr>
        </p:nvSpPr>
        <p:spPr>
          <a:xfrm>
            <a:off x="6465411" y="1328868"/>
            <a:ext cx="4281473" cy="584558"/>
          </a:xfrm>
          <a:prstGeom prst="rect">
            <a:avLst/>
          </a:prstGeom>
        </p:spPr>
        <p:txBody>
          <a:bodyPr anchor="t"/>
          <a:lstStyle>
            <a:lvl1pPr marL="0" indent="0">
              <a:buNone/>
              <a:defRPr sz="4000" b="1">
                <a:solidFill>
                  <a:srgbClr val="017DB4"/>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547585" y="365125"/>
            <a:ext cx="9142060"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2485674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Content">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5" name="Title 1">
            <a:extLst>
              <a:ext uri="{FF2B5EF4-FFF2-40B4-BE49-F238E27FC236}">
                <a16:creationId xmlns:a16="http://schemas.microsoft.com/office/drawing/2014/main" id="{EA82FE47-5023-BE9C-DC0C-2132CFD26822}"/>
              </a:ext>
            </a:extLst>
          </p:cNvPr>
          <p:cNvSpPr>
            <a:spLocks noGrp="1"/>
          </p:cNvSpPr>
          <p:nvPr>
            <p:ph type="title"/>
          </p:nvPr>
        </p:nvSpPr>
        <p:spPr>
          <a:xfrm>
            <a:off x="547585" y="365125"/>
            <a:ext cx="9279906" cy="723011"/>
          </a:xfrm>
          <a:prstGeom prst="rect">
            <a:avLst/>
          </a:prstGeom>
        </p:spPr>
        <p:txBody>
          <a:bodyPr/>
          <a:lstStyle>
            <a:lvl1pPr>
              <a:defRPr>
                <a:solidFill>
                  <a:srgbClr val="017DB4"/>
                </a:solidFill>
              </a:defRPr>
            </a:lvl1pPr>
          </a:lstStyle>
          <a:p>
            <a:r>
              <a:rPr lang="en-US" dirty="0"/>
              <a:t>Click to edit Master title style</a:t>
            </a:r>
          </a:p>
        </p:txBody>
      </p:sp>
      <p:sp>
        <p:nvSpPr>
          <p:cNvPr id="6" name="Content Placeholder 3">
            <a:extLst>
              <a:ext uri="{FF2B5EF4-FFF2-40B4-BE49-F238E27FC236}">
                <a16:creationId xmlns:a16="http://schemas.microsoft.com/office/drawing/2014/main" id="{D1CB09F8-023D-DCAB-CED1-55F2499F44EE}"/>
              </a:ext>
            </a:extLst>
          </p:cNvPr>
          <p:cNvSpPr>
            <a:spLocks noGrp="1"/>
          </p:cNvSpPr>
          <p:nvPr>
            <p:ph sz="half" idx="2"/>
          </p:nvPr>
        </p:nvSpPr>
        <p:spPr>
          <a:xfrm>
            <a:off x="547585" y="1280160"/>
            <a:ext cx="11071258"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154851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CE98CF0E-166B-7E4C-B572-6FAB7FD404D2}"/>
              </a:ext>
            </a:extLst>
          </p:cNvPr>
          <p:cNvSpPr>
            <a:spLocks noGrp="1"/>
          </p:cNvSpPr>
          <p:nvPr>
            <p:ph type="pic" sz="quarter" idx="10"/>
          </p:nvPr>
        </p:nvSpPr>
        <p:spPr>
          <a:xfrm>
            <a:off x="0" y="0"/>
            <a:ext cx="12192000" cy="6858000"/>
          </a:xfrm>
          <a:prstGeom prst="rect">
            <a:avLst/>
          </a:prstGeom>
        </p:spPr>
        <p:txBody>
          <a:bodyPr/>
          <a:lstStyle/>
          <a:p>
            <a:endParaRPr lang="en-US" dirty="0"/>
          </a:p>
        </p:txBody>
      </p:sp>
    </p:spTree>
    <p:extLst>
      <p:ext uri="{BB962C8B-B14F-4D97-AF65-F5344CB8AC3E}">
        <p14:creationId xmlns:p14="http://schemas.microsoft.com/office/powerpoint/2010/main" val="219297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Full Width 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3" name="Text Placeholder 1">
            <a:extLst>
              <a:ext uri="{FF2B5EF4-FFF2-40B4-BE49-F238E27FC236}">
                <a16:creationId xmlns:a16="http://schemas.microsoft.com/office/drawing/2014/main" id="{93823CC4-0D97-960A-3EF3-4DFCAE8BD800}"/>
              </a:ext>
            </a:extLst>
          </p:cNvPr>
          <p:cNvSpPr>
            <a:spLocks noGrp="1"/>
          </p:cNvSpPr>
          <p:nvPr>
            <p:ph type="body" idx="14"/>
          </p:nvPr>
        </p:nvSpPr>
        <p:spPr>
          <a:xfrm>
            <a:off x="2338285" y="3946134"/>
            <a:ext cx="9144000" cy="1205729"/>
          </a:xfrm>
          <a:prstGeom prst="rect">
            <a:avLst/>
          </a:prstGeom>
        </p:spPr>
        <p:txBody>
          <a:bodyPr>
            <a:noAutofit/>
          </a:bodyPr>
          <a:lstStyle>
            <a:lvl1pPr marL="0" indent="0">
              <a:buNone/>
              <a:defRPr b="1">
                <a:solidFill>
                  <a:srgbClr val="017DB4"/>
                </a:solidFill>
                <a:latin typeface="Trebuchet MS" panose="020B0703020202090204" pitchFamily="34" charset="0"/>
              </a:defRPr>
            </a:lvl1pPr>
          </a:lstStyle>
          <a:p>
            <a:endParaRPr lang="en-US" sz="3600" dirty="0">
              <a:solidFill>
                <a:srgbClr val="017DB4"/>
              </a:solidFill>
            </a:endParaRPr>
          </a:p>
        </p:txBody>
      </p:sp>
      <p:sp>
        <p:nvSpPr>
          <p:cNvPr id="6" name="Picture Placeholder 2">
            <a:extLst>
              <a:ext uri="{FF2B5EF4-FFF2-40B4-BE49-F238E27FC236}">
                <a16:creationId xmlns:a16="http://schemas.microsoft.com/office/drawing/2014/main" id="{A02848F3-0AF2-1D4E-D178-D2ABDA34350D}"/>
              </a:ext>
            </a:extLst>
          </p:cNvPr>
          <p:cNvSpPr>
            <a:spLocks noGrp="1"/>
          </p:cNvSpPr>
          <p:nvPr>
            <p:ph type="pic" idx="17"/>
          </p:nvPr>
        </p:nvSpPr>
        <p:spPr>
          <a:xfrm>
            <a:off x="0" y="1"/>
            <a:ext cx="12192000"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pic>
        <p:nvPicPr>
          <p:cNvPr id="2" name="Picture 1">
            <a:extLst>
              <a:ext uri="{FF2B5EF4-FFF2-40B4-BE49-F238E27FC236}">
                <a16:creationId xmlns:a16="http://schemas.microsoft.com/office/drawing/2014/main" id="{52D79A3F-8ACA-BCAC-5183-3480C643D2C3}"/>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365" y="3004337"/>
            <a:ext cx="3251245" cy="3853664"/>
          </a:xfrm>
          <a:prstGeom prst="rect">
            <a:avLst/>
          </a:prstGeom>
        </p:spPr>
      </p:pic>
    </p:spTree>
    <p:extLst>
      <p:ext uri="{BB962C8B-B14F-4D97-AF65-F5344CB8AC3E}">
        <p14:creationId xmlns:p14="http://schemas.microsoft.com/office/powerpoint/2010/main" val="121081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Subhead,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3" name="Picture Placeholder 2">
            <a:extLst>
              <a:ext uri="{FF2B5EF4-FFF2-40B4-BE49-F238E27FC236}">
                <a16:creationId xmlns:a16="http://schemas.microsoft.com/office/drawing/2014/main" id="{7E3C18BE-7FD1-00DA-E169-5F89585BDE61}"/>
              </a:ext>
            </a:extLst>
          </p:cNvPr>
          <p:cNvSpPr>
            <a:spLocks noGrp="1"/>
          </p:cNvSpPr>
          <p:nvPr>
            <p:ph type="pic" idx="17"/>
          </p:nvPr>
        </p:nvSpPr>
        <p:spPr>
          <a:xfrm>
            <a:off x="-11152" y="0"/>
            <a:ext cx="4092929"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6" name="Text Placeholder 1">
            <a:extLst>
              <a:ext uri="{FF2B5EF4-FFF2-40B4-BE49-F238E27FC236}">
                <a16:creationId xmlns:a16="http://schemas.microsoft.com/office/drawing/2014/main" id="{3C927C2D-25FC-FC96-BE7B-42107BAAB280}"/>
              </a:ext>
            </a:extLst>
          </p:cNvPr>
          <p:cNvSpPr>
            <a:spLocks noGrp="1"/>
          </p:cNvSpPr>
          <p:nvPr>
            <p:ph type="body" idx="14"/>
          </p:nvPr>
        </p:nvSpPr>
        <p:spPr>
          <a:xfrm>
            <a:off x="2338285" y="3946134"/>
            <a:ext cx="9144000" cy="458787"/>
          </a:xfrm>
          <a:prstGeom prst="rect">
            <a:avLst/>
          </a:prstGeom>
        </p:spPr>
        <p:txBody>
          <a:bodyPr>
            <a:noAutofit/>
          </a:bodyPr>
          <a:lstStyle>
            <a:lvl1pPr marL="0" indent="0">
              <a:buNone/>
              <a:defRPr b="1">
                <a:solidFill>
                  <a:srgbClr val="017DB4"/>
                </a:solidFill>
                <a:latin typeface="Trebuchet MS" panose="020B0703020202090204" pitchFamily="34" charset="0"/>
              </a:defRPr>
            </a:lvl1pPr>
          </a:lstStyle>
          <a:p>
            <a:endParaRPr lang="en-US" sz="3600" dirty="0">
              <a:solidFill>
                <a:srgbClr val="017DB4"/>
              </a:solidFill>
            </a:endParaRPr>
          </a:p>
        </p:txBody>
      </p:sp>
      <p:sp>
        <p:nvSpPr>
          <p:cNvPr id="7" name="Text Placeholder 2">
            <a:extLst>
              <a:ext uri="{FF2B5EF4-FFF2-40B4-BE49-F238E27FC236}">
                <a16:creationId xmlns:a16="http://schemas.microsoft.com/office/drawing/2014/main" id="{9094BA21-A19E-7901-4686-62BE74EEB14F}"/>
              </a:ext>
            </a:extLst>
          </p:cNvPr>
          <p:cNvSpPr>
            <a:spLocks noGrp="1"/>
          </p:cNvSpPr>
          <p:nvPr>
            <p:ph type="body" idx="15"/>
          </p:nvPr>
        </p:nvSpPr>
        <p:spPr>
          <a:xfrm>
            <a:off x="2338285" y="4669369"/>
            <a:ext cx="9144000" cy="321576"/>
          </a:xfrm>
          <a:prstGeom prst="rect">
            <a:avLst/>
          </a:prstGeom>
        </p:spPr>
        <p:txBody>
          <a:bodyPr>
            <a:normAutofit fontScale="85000" lnSpcReduction="20000"/>
          </a:bodyPr>
          <a:lstStyle>
            <a:lvl1pPr marL="0" indent="0">
              <a:buNone/>
              <a:defRPr>
                <a:latin typeface="Trebuchet MS" panose="020B0703020202090204" pitchFamily="34" charset="0"/>
              </a:defRPr>
            </a:lvl1pPr>
          </a:lstStyle>
          <a:p>
            <a:endParaRPr lang="en-US" dirty="0">
              <a:solidFill>
                <a:schemeClr val="tx1">
                  <a:lumMod val="65000"/>
                  <a:lumOff val="35000"/>
                </a:schemeClr>
              </a:solidFill>
            </a:endParaRPr>
          </a:p>
        </p:txBody>
      </p:sp>
      <p:sp>
        <p:nvSpPr>
          <p:cNvPr id="5" name="Picture Placeholder 2">
            <a:extLst>
              <a:ext uri="{FF2B5EF4-FFF2-40B4-BE49-F238E27FC236}">
                <a16:creationId xmlns:a16="http://schemas.microsoft.com/office/drawing/2014/main" id="{9409010F-FC11-C599-52FA-CFB048334F76}"/>
              </a:ext>
            </a:extLst>
          </p:cNvPr>
          <p:cNvSpPr>
            <a:spLocks noGrp="1"/>
          </p:cNvSpPr>
          <p:nvPr>
            <p:ph type="pic" idx="18"/>
          </p:nvPr>
        </p:nvSpPr>
        <p:spPr>
          <a:xfrm>
            <a:off x="4137533" y="0"/>
            <a:ext cx="4092929"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8" name="Picture Placeholder 2">
            <a:extLst>
              <a:ext uri="{FF2B5EF4-FFF2-40B4-BE49-F238E27FC236}">
                <a16:creationId xmlns:a16="http://schemas.microsoft.com/office/drawing/2014/main" id="{4EF705A8-37D5-60D2-AA9E-5573C62DCC40}"/>
              </a:ext>
            </a:extLst>
          </p:cNvPr>
          <p:cNvSpPr>
            <a:spLocks noGrp="1"/>
          </p:cNvSpPr>
          <p:nvPr>
            <p:ph type="pic" idx="19"/>
          </p:nvPr>
        </p:nvSpPr>
        <p:spPr>
          <a:xfrm>
            <a:off x="8281640" y="-3717"/>
            <a:ext cx="3921511"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pic>
        <p:nvPicPr>
          <p:cNvPr id="2" name="Picture 1">
            <a:extLst>
              <a:ext uri="{FF2B5EF4-FFF2-40B4-BE49-F238E27FC236}">
                <a16:creationId xmlns:a16="http://schemas.microsoft.com/office/drawing/2014/main" id="{ECA02883-728D-3E62-6401-5FECBDFDE42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365" y="3004337"/>
            <a:ext cx="3251245" cy="3853664"/>
          </a:xfrm>
          <a:prstGeom prst="rect">
            <a:avLst/>
          </a:prstGeom>
        </p:spPr>
      </p:pic>
    </p:spTree>
    <p:extLst>
      <p:ext uri="{BB962C8B-B14F-4D97-AF65-F5344CB8AC3E}">
        <p14:creationId xmlns:p14="http://schemas.microsoft.com/office/powerpoint/2010/main" val="282823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3" name="Text Placeholder 1">
            <a:extLst>
              <a:ext uri="{FF2B5EF4-FFF2-40B4-BE49-F238E27FC236}">
                <a16:creationId xmlns:a16="http://schemas.microsoft.com/office/drawing/2014/main" id="{93823CC4-0D97-960A-3EF3-4DFCAE8BD800}"/>
              </a:ext>
            </a:extLst>
          </p:cNvPr>
          <p:cNvSpPr>
            <a:spLocks noGrp="1"/>
          </p:cNvSpPr>
          <p:nvPr>
            <p:ph type="body" idx="14"/>
          </p:nvPr>
        </p:nvSpPr>
        <p:spPr>
          <a:xfrm>
            <a:off x="2338285" y="3946134"/>
            <a:ext cx="9144000" cy="1205729"/>
          </a:xfrm>
          <a:prstGeom prst="rect">
            <a:avLst/>
          </a:prstGeom>
        </p:spPr>
        <p:txBody>
          <a:bodyPr>
            <a:noAutofit/>
          </a:bodyPr>
          <a:lstStyle>
            <a:lvl1pPr marL="0" indent="0">
              <a:buNone/>
              <a:defRPr b="1">
                <a:solidFill>
                  <a:srgbClr val="017DB4"/>
                </a:solidFill>
                <a:latin typeface="Trebuchet MS" panose="020B0703020202090204" pitchFamily="34" charset="0"/>
              </a:defRPr>
            </a:lvl1pPr>
          </a:lstStyle>
          <a:p>
            <a:endParaRPr lang="en-US" sz="3600" dirty="0">
              <a:solidFill>
                <a:srgbClr val="017DB4"/>
              </a:solidFill>
            </a:endParaRPr>
          </a:p>
        </p:txBody>
      </p:sp>
      <p:sp>
        <p:nvSpPr>
          <p:cNvPr id="4" name="Picture Placeholder 2">
            <a:extLst>
              <a:ext uri="{FF2B5EF4-FFF2-40B4-BE49-F238E27FC236}">
                <a16:creationId xmlns:a16="http://schemas.microsoft.com/office/drawing/2014/main" id="{239B803B-51D3-C436-13BF-E71D412D0AF9}"/>
              </a:ext>
            </a:extLst>
          </p:cNvPr>
          <p:cNvSpPr>
            <a:spLocks noGrp="1"/>
          </p:cNvSpPr>
          <p:nvPr>
            <p:ph type="pic" idx="17"/>
          </p:nvPr>
        </p:nvSpPr>
        <p:spPr>
          <a:xfrm>
            <a:off x="-11152" y="0"/>
            <a:ext cx="4092929"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5" name="Picture Placeholder 2">
            <a:extLst>
              <a:ext uri="{FF2B5EF4-FFF2-40B4-BE49-F238E27FC236}">
                <a16:creationId xmlns:a16="http://schemas.microsoft.com/office/drawing/2014/main" id="{3C722855-7884-782B-861F-E361E60074C7}"/>
              </a:ext>
            </a:extLst>
          </p:cNvPr>
          <p:cNvSpPr>
            <a:spLocks noGrp="1"/>
          </p:cNvSpPr>
          <p:nvPr>
            <p:ph type="pic" idx="18"/>
          </p:nvPr>
        </p:nvSpPr>
        <p:spPr>
          <a:xfrm>
            <a:off x="4137533" y="0"/>
            <a:ext cx="4092929"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7" name="Picture Placeholder 2">
            <a:extLst>
              <a:ext uri="{FF2B5EF4-FFF2-40B4-BE49-F238E27FC236}">
                <a16:creationId xmlns:a16="http://schemas.microsoft.com/office/drawing/2014/main" id="{81E6F167-C2A5-ACDC-FAA5-8400064FE8DC}"/>
              </a:ext>
            </a:extLst>
          </p:cNvPr>
          <p:cNvSpPr>
            <a:spLocks noGrp="1"/>
          </p:cNvSpPr>
          <p:nvPr>
            <p:ph type="pic" idx="19"/>
          </p:nvPr>
        </p:nvSpPr>
        <p:spPr>
          <a:xfrm>
            <a:off x="8281640" y="-3717"/>
            <a:ext cx="3921511"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pic>
        <p:nvPicPr>
          <p:cNvPr id="6" name="Picture 5">
            <a:extLst>
              <a:ext uri="{FF2B5EF4-FFF2-40B4-BE49-F238E27FC236}">
                <a16:creationId xmlns:a16="http://schemas.microsoft.com/office/drawing/2014/main" id="{DFFF9B28-9EE5-C94F-E707-3865D0EC7B1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365" y="3004337"/>
            <a:ext cx="3251245" cy="3853664"/>
          </a:xfrm>
          <a:prstGeom prst="rect">
            <a:avLst/>
          </a:prstGeom>
        </p:spPr>
      </p:pic>
    </p:spTree>
    <p:extLst>
      <p:ext uri="{BB962C8B-B14F-4D97-AF65-F5344CB8AC3E}">
        <p14:creationId xmlns:p14="http://schemas.microsoft.com/office/powerpoint/2010/main" val="424694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Content">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5" name="Title 1">
            <a:extLst>
              <a:ext uri="{FF2B5EF4-FFF2-40B4-BE49-F238E27FC236}">
                <a16:creationId xmlns:a16="http://schemas.microsoft.com/office/drawing/2014/main" id="{EA82FE47-5023-BE9C-DC0C-2132CFD26822}"/>
              </a:ext>
            </a:extLst>
          </p:cNvPr>
          <p:cNvSpPr>
            <a:spLocks noGrp="1"/>
          </p:cNvSpPr>
          <p:nvPr>
            <p:ph type="title"/>
          </p:nvPr>
        </p:nvSpPr>
        <p:spPr>
          <a:xfrm>
            <a:off x="547585" y="365125"/>
            <a:ext cx="9279906" cy="723011"/>
          </a:xfrm>
          <a:prstGeom prst="rect">
            <a:avLst/>
          </a:prstGeom>
        </p:spPr>
        <p:txBody>
          <a:bodyPr/>
          <a:lstStyle>
            <a:lvl1pPr>
              <a:defRPr>
                <a:solidFill>
                  <a:srgbClr val="017DB4"/>
                </a:solidFill>
              </a:defRPr>
            </a:lvl1pPr>
          </a:lstStyle>
          <a:p>
            <a:r>
              <a:rPr lang="en-US" dirty="0"/>
              <a:t>Click to edit Master title style</a:t>
            </a:r>
          </a:p>
        </p:txBody>
      </p:sp>
      <p:sp>
        <p:nvSpPr>
          <p:cNvPr id="6" name="Content Placeholder 3">
            <a:extLst>
              <a:ext uri="{FF2B5EF4-FFF2-40B4-BE49-F238E27FC236}">
                <a16:creationId xmlns:a16="http://schemas.microsoft.com/office/drawing/2014/main" id="{D1CB09F8-023D-DCAB-CED1-55F2499F44EE}"/>
              </a:ext>
            </a:extLst>
          </p:cNvPr>
          <p:cNvSpPr>
            <a:spLocks noGrp="1"/>
          </p:cNvSpPr>
          <p:nvPr>
            <p:ph sz="half" idx="2"/>
          </p:nvPr>
        </p:nvSpPr>
        <p:spPr>
          <a:xfrm>
            <a:off x="547585" y="1280160"/>
            <a:ext cx="11071258"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buClr>
                <a:srgbClr val="F8911B"/>
              </a:buClr>
              <a:defRPr sz="2800">
                <a:latin typeface="+mn-lt"/>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88452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head, Content">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CCB58E32-7EC3-4C49-B802-6217EC0122B0}"/>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Text Placeholder 2">
            <a:extLst>
              <a:ext uri="{FF2B5EF4-FFF2-40B4-BE49-F238E27FC236}">
                <a16:creationId xmlns:a16="http://schemas.microsoft.com/office/drawing/2014/main" id="{4ED88164-40A6-5E46-865C-63E626A71641}"/>
              </a:ext>
            </a:extLst>
          </p:cNvPr>
          <p:cNvSpPr>
            <a:spLocks noGrp="1"/>
          </p:cNvSpPr>
          <p:nvPr>
            <p:ph type="body" idx="13"/>
          </p:nvPr>
        </p:nvSpPr>
        <p:spPr>
          <a:xfrm>
            <a:off x="547585" y="1934349"/>
            <a:ext cx="9144000" cy="458787"/>
          </a:xfrm>
          <a:prstGeom prst="rect">
            <a:avLst/>
          </a:prstGeom>
        </p:spPr>
        <p:txBody>
          <a:bodyPr anchor="t"/>
          <a:lstStyle>
            <a:lvl1pPr marL="0" indent="0">
              <a:buNone/>
              <a:defRPr sz="24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Content Placeholder 3">
            <a:extLst>
              <a:ext uri="{FF2B5EF4-FFF2-40B4-BE49-F238E27FC236}">
                <a16:creationId xmlns:a16="http://schemas.microsoft.com/office/drawing/2014/main" id="{E0117B41-E422-774B-A4E0-9DE9EBDF437D}"/>
              </a:ext>
            </a:extLst>
          </p:cNvPr>
          <p:cNvSpPr>
            <a:spLocks noGrp="1"/>
          </p:cNvSpPr>
          <p:nvPr>
            <p:ph sz="half" idx="2"/>
          </p:nvPr>
        </p:nvSpPr>
        <p:spPr>
          <a:xfrm>
            <a:off x="547585" y="2671762"/>
            <a:ext cx="11071258" cy="3033299"/>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11" name="Text Placeholder 2">
            <a:extLst>
              <a:ext uri="{FF2B5EF4-FFF2-40B4-BE49-F238E27FC236}">
                <a16:creationId xmlns:a16="http://schemas.microsoft.com/office/drawing/2014/main" id="{79D23CFB-BF0D-6C47-8601-27931943C664}"/>
              </a:ext>
            </a:extLst>
          </p:cNvPr>
          <p:cNvSpPr>
            <a:spLocks noGrp="1"/>
          </p:cNvSpPr>
          <p:nvPr>
            <p:ph type="body" idx="14"/>
          </p:nvPr>
        </p:nvSpPr>
        <p:spPr>
          <a:xfrm>
            <a:off x="547585" y="391319"/>
            <a:ext cx="914400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2">
            <a:extLst>
              <a:ext uri="{FF2B5EF4-FFF2-40B4-BE49-F238E27FC236}">
                <a16:creationId xmlns:a16="http://schemas.microsoft.com/office/drawing/2014/main" id="{E34E5A48-3E36-7D4F-B8FF-1F8BFAC187B2}"/>
              </a:ext>
            </a:extLst>
          </p:cNvPr>
          <p:cNvSpPr>
            <a:spLocks noGrp="1"/>
          </p:cNvSpPr>
          <p:nvPr>
            <p:ph type="body" idx="15"/>
          </p:nvPr>
        </p:nvSpPr>
        <p:spPr>
          <a:xfrm>
            <a:off x="547585" y="1012954"/>
            <a:ext cx="914400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55651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Content Placeholder 3">
            <a:extLst>
              <a:ext uri="{FF2B5EF4-FFF2-40B4-BE49-F238E27FC236}">
                <a16:creationId xmlns:a16="http://schemas.microsoft.com/office/drawing/2014/main" id="{79A2EAF2-9C39-434A-B85F-E34B5B7A15AD}"/>
              </a:ext>
            </a:extLst>
          </p:cNvPr>
          <p:cNvSpPr>
            <a:spLocks noGrp="1"/>
          </p:cNvSpPr>
          <p:nvPr>
            <p:ph sz="half" idx="16"/>
          </p:nvPr>
        </p:nvSpPr>
        <p:spPr>
          <a:xfrm>
            <a:off x="547584" y="1934350"/>
            <a:ext cx="11041441" cy="3522234"/>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3" name="Text Placeholder 2">
            <a:extLst>
              <a:ext uri="{FF2B5EF4-FFF2-40B4-BE49-F238E27FC236}">
                <a16:creationId xmlns:a16="http://schemas.microsoft.com/office/drawing/2014/main" id="{2E8D6969-F7F2-EA07-3BAB-3A321C11DFAD}"/>
              </a:ext>
            </a:extLst>
          </p:cNvPr>
          <p:cNvSpPr>
            <a:spLocks noGrp="1"/>
          </p:cNvSpPr>
          <p:nvPr>
            <p:ph type="body" idx="14"/>
          </p:nvPr>
        </p:nvSpPr>
        <p:spPr>
          <a:xfrm>
            <a:off x="547585" y="391319"/>
            <a:ext cx="914400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Text Placeholder 2">
            <a:extLst>
              <a:ext uri="{FF2B5EF4-FFF2-40B4-BE49-F238E27FC236}">
                <a16:creationId xmlns:a16="http://schemas.microsoft.com/office/drawing/2014/main" id="{DE7E922D-37D6-1788-CDA2-996BAFA5AB83}"/>
              </a:ext>
            </a:extLst>
          </p:cNvPr>
          <p:cNvSpPr>
            <a:spLocks noGrp="1"/>
          </p:cNvSpPr>
          <p:nvPr>
            <p:ph type="body" idx="15"/>
          </p:nvPr>
        </p:nvSpPr>
        <p:spPr>
          <a:xfrm>
            <a:off x="547585" y="1012954"/>
            <a:ext cx="914400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297352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head, Caption, Pictu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Lst>
          </p:cNvPr>
          <p:cNvSpPr/>
          <p:nvPr userDrawn="1"/>
        </p:nvSpPr>
        <p:spPr>
          <a:xfrm>
            <a:off x="8901214" y="0"/>
            <a:ext cx="2477985" cy="1403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Rectangle 3">
            <a:extLst>
              <a:ext uri="{FF2B5EF4-FFF2-40B4-BE49-F238E27FC236}">
                <a16:creationId xmlns:a16="http://schemas.microsoft.com/office/drawing/2014/main" id="{E59FCB8C-B3AE-FB12-E15F-26E1FF806078}"/>
              </a:ext>
            </a:extLst>
          </p:cNvPr>
          <p:cNvSpPr/>
          <p:nvPr userDrawn="1"/>
        </p:nvSpPr>
        <p:spPr>
          <a:xfrm>
            <a:off x="10280073" y="0"/>
            <a:ext cx="1911927" cy="3408218"/>
          </a:xfrm>
          <a:prstGeom prst="rect">
            <a:avLst/>
          </a:prstGeom>
          <a:solidFill>
            <a:srgbClr val="017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Content Placeholder 3">
            <a:extLst>
              <a:ext uri="{FF2B5EF4-FFF2-40B4-BE49-F238E27FC236}">
                <a16:creationId xmlns:a16="http://schemas.microsoft.com/office/drawing/2014/main" id="{F13A23D0-6273-4A4C-A34F-D7B17657EE1D}"/>
              </a:ext>
            </a:extLst>
          </p:cNvPr>
          <p:cNvSpPr>
            <a:spLocks noGrp="1"/>
          </p:cNvSpPr>
          <p:nvPr>
            <p:ph sz="half" idx="16"/>
          </p:nvPr>
        </p:nvSpPr>
        <p:spPr>
          <a:xfrm>
            <a:off x="547584" y="1934349"/>
            <a:ext cx="7137071" cy="3621625"/>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901215" y="508000"/>
            <a:ext cx="2743200" cy="5047974"/>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ext Placeholder 2">
            <a:extLst>
              <a:ext uri="{FF2B5EF4-FFF2-40B4-BE49-F238E27FC236}">
                <a16:creationId xmlns:a16="http://schemas.microsoft.com/office/drawing/2014/main" id="{88384356-CE02-A58E-5D34-23E9DECD4468}"/>
              </a:ext>
            </a:extLst>
          </p:cNvPr>
          <p:cNvSpPr>
            <a:spLocks noGrp="1"/>
          </p:cNvSpPr>
          <p:nvPr>
            <p:ph type="body" idx="14"/>
          </p:nvPr>
        </p:nvSpPr>
        <p:spPr>
          <a:xfrm>
            <a:off x="547585" y="391319"/>
            <a:ext cx="713707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 name="Text Placeholder 2">
            <a:extLst>
              <a:ext uri="{FF2B5EF4-FFF2-40B4-BE49-F238E27FC236}">
                <a16:creationId xmlns:a16="http://schemas.microsoft.com/office/drawing/2014/main" id="{C419E19B-7943-F112-D60C-00440EB712E9}"/>
              </a:ext>
            </a:extLst>
          </p:cNvPr>
          <p:cNvSpPr>
            <a:spLocks noGrp="1"/>
          </p:cNvSpPr>
          <p:nvPr>
            <p:ph type="body" idx="15"/>
          </p:nvPr>
        </p:nvSpPr>
        <p:spPr>
          <a:xfrm>
            <a:off x="547585" y="1012954"/>
            <a:ext cx="713707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25704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head, Picture,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9FCB8C-B3AE-FB12-E15F-26E1FF806078}"/>
              </a:ext>
            </a:extLst>
          </p:cNvPr>
          <p:cNvSpPr/>
          <p:nvPr userDrawn="1"/>
        </p:nvSpPr>
        <p:spPr>
          <a:xfrm>
            <a:off x="0" y="2673458"/>
            <a:ext cx="3750590" cy="4184542"/>
          </a:xfrm>
          <a:prstGeom prst="rect">
            <a:avLst/>
          </a:prstGeom>
          <a:solidFill>
            <a:srgbClr val="003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Content Placeholder 3">
            <a:extLst>
              <a:ext uri="{FF2B5EF4-FFF2-40B4-BE49-F238E27FC236}">
                <a16:creationId xmlns:a16="http://schemas.microsoft.com/office/drawing/2014/main" id="{F13A23D0-6273-4A4C-A34F-D7B17657EE1D}"/>
              </a:ext>
            </a:extLst>
          </p:cNvPr>
          <p:cNvSpPr>
            <a:spLocks noGrp="1"/>
          </p:cNvSpPr>
          <p:nvPr>
            <p:ph sz="half" idx="16"/>
          </p:nvPr>
        </p:nvSpPr>
        <p:spPr>
          <a:xfrm>
            <a:off x="4242128" y="2069326"/>
            <a:ext cx="7137071" cy="3621625"/>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2" name="Text Placeholder 2">
            <a:extLst>
              <a:ext uri="{FF2B5EF4-FFF2-40B4-BE49-F238E27FC236}">
                <a16:creationId xmlns:a16="http://schemas.microsoft.com/office/drawing/2014/main" id="{88384356-CE02-A58E-5D34-23E9DECD4468}"/>
              </a:ext>
            </a:extLst>
          </p:cNvPr>
          <p:cNvSpPr>
            <a:spLocks noGrp="1"/>
          </p:cNvSpPr>
          <p:nvPr>
            <p:ph type="body" idx="14"/>
          </p:nvPr>
        </p:nvSpPr>
        <p:spPr>
          <a:xfrm>
            <a:off x="547585" y="391319"/>
            <a:ext cx="914400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 name="Text Placeholder 2">
            <a:extLst>
              <a:ext uri="{FF2B5EF4-FFF2-40B4-BE49-F238E27FC236}">
                <a16:creationId xmlns:a16="http://schemas.microsoft.com/office/drawing/2014/main" id="{C419E19B-7943-F112-D60C-00440EB712E9}"/>
              </a:ext>
            </a:extLst>
          </p:cNvPr>
          <p:cNvSpPr>
            <a:spLocks noGrp="1"/>
          </p:cNvSpPr>
          <p:nvPr>
            <p:ph type="body" idx="15"/>
          </p:nvPr>
        </p:nvSpPr>
        <p:spPr>
          <a:xfrm>
            <a:off x="547585" y="1012954"/>
            <a:ext cx="9144000" cy="321576"/>
          </a:xfrm>
          <a:prstGeom prst="rect">
            <a:avLst/>
          </a:prstGeom>
        </p:spPr>
        <p:txBody>
          <a:bodyPr anchor="t"/>
          <a:lstStyle>
            <a:lvl1pPr marL="0" indent="0">
              <a:buNone/>
              <a:defRPr sz="1800" b="0">
                <a:solidFill>
                  <a:schemeClr val="bg1">
                    <a:lumMod val="50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Picture Placeholder 2">
            <a:extLst>
              <a:ext uri="{FF2B5EF4-FFF2-40B4-BE49-F238E27FC236}">
                <a16:creationId xmlns:a16="http://schemas.microsoft.com/office/drawing/2014/main" id="{86BBFB6E-EA6C-5CE1-7495-E893768C01B8}"/>
              </a:ext>
            </a:extLst>
          </p:cNvPr>
          <p:cNvSpPr>
            <a:spLocks noGrp="1"/>
          </p:cNvSpPr>
          <p:nvPr>
            <p:ph type="pic" idx="18"/>
          </p:nvPr>
        </p:nvSpPr>
        <p:spPr>
          <a:xfrm>
            <a:off x="-1" y="2069326"/>
            <a:ext cx="3135801" cy="4184542"/>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2665436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jpeg"/><Relationship Id="rId5" Type="http://schemas.openxmlformats.org/officeDocument/2006/relationships/slideLayout" Target="../slideLayouts/slideLayout10.xml"/><Relationship Id="rId10"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E2358F0-A308-A8CF-97AA-08B7A83BD00B}"/>
              </a:ext>
            </a:extLst>
          </p:cNvPr>
          <p:cNvPicPr>
            <a:picLocks noChangeAspect="1"/>
          </p:cNvPicPr>
          <p:nvPr userDrawn="1"/>
        </p:nvPicPr>
        <p:blipFill>
          <a:blip r:embed="rId7"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847566927"/>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77" r:id="rId3"/>
    <p:sldLayoutId id="2147483678" r:id="rId4"/>
    <p:sldLayoutId id="2147483684"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F47DA04-179C-4548-803A-773E6AED0096}"/>
              </a:ext>
            </a:extLst>
          </p:cNvPr>
          <p:cNvPicPr>
            <a:picLocks noChangeAspect="1"/>
          </p:cNvPicPr>
          <p:nvPr userDrawn="1"/>
        </p:nvPicPr>
        <p:blipFill>
          <a:blip r:embed="rId11"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9211088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5" r:id="rId4"/>
    <p:sldLayoutId id="2147483676" r:id="rId5"/>
    <p:sldLayoutId id="2147483670" r:id="rId6"/>
    <p:sldLayoutId id="2147483671" r:id="rId7"/>
    <p:sldLayoutId id="2147483682" r:id="rId8"/>
    <p:sldLayoutId id="2147483683"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655851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https://www.cms.gov/Medicare/Appeals-and-Grievances/OrgMedFFSAppeals/OMHA-ALJ-Hearing"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hyperlink" Target="https://www.cms.gov/Medicare/Appeals-and-Grievances/OrgMedFFSAppeals/Review-Federal-District-Court"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wpsgha.com/wps/portal/mac/site/appeals/guides-and-resources/how-to-appeal-claim/!ut/p/z1/tVLLbsIwEPwVesjReIkJhd5CRUGUiEoVkORSOY5JjBI7OIa0_foacarEq0L1zauZnZ3dwTEOcSzpXmTUCCVpYf9R3Pt4m0x6k04fZnM3APCDlyUZ9WfD8dzDqwsAAmOC41v4cOb5cBv_AiC-3H6JYxxXTKQ4IuAC5ylDNOGAumuPoUGHDlDXG3TSAU1dAskBzaSpTI6jpqpbTEnDpWlxmRWizh0wqhIMMVvj2gFaVZwWtQPZTqS8RlSmSPNa7TTjtpqrBhmFjijECipKPL3m2J7E1cFzkNm5qcmRkGuFw1MCODwlYPlis93GvnVymP7T4PB_rKwO27qSjmv3sevICpUco-jLhPStb83XXHPd3mlbzo2p6icHHGiapp0plRW8zVTpwClKruqD319IHNkQPZ7dedfFq73gDV5IpUs7yfsfMzOBawrenQqX27_Cne2rcrFYlH3iFZsvAhuv2M_WwYh0o-n-exj4Dz9RnJD4/dz/d5/L2dBISEvZ0FBIS9nQSEh/?1dmy&amp;urile=wcm%3apath%3a%2Fwps%2Bcontent%2Benglish%2Ftopic-center%2Fappeals%2Fforms%2Fcms-20033"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playlist?list=PLmWbOYPskBJjTbjqdVSa-yml_a_MZsT8f"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hyperlink" Target="https://www.cms.gov/outreach-and-education/medicare-learning-network-mln/mlnproducts/downloads/medicareappealsprocess.pdf" TargetMode="External"/><Relationship Id="rId4" Type="http://schemas.openxmlformats.org/officeDocument/2006/relationships/hyperlink" Target="https://www.wpsgha.com/wps/portal/mac/site/appeals/guides-and-resources/guides-and-resource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cmsmacfedramp.gov1.qualtrics.com/jfe/form/SV_8qQ1Igmkc0UPfMN?Title=Encore%3A%20Monthly%20Documentation%20Issues%20and%20Errors%3A%20Appeals%20for%20Erythropoiesis%20Stimulating%20Agents&amp;Presenter=Rachel%20Wood%20" TargetMode="External"/><Relationship Id="rId2" Type="http://schemas.openxmlformats.org/officeDocument/2006/relationships/notesSlide" Target="../notesSlides/notesSlide19.xml"/><Relationship Id="rId1" Type="http://schemas.openxmlformats.org/officeDocument/2006/relationships/slideLayout" Target="../slideLayouts/slideLayout14.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www.cms.gov/medicare-coverage-database/view/ncd.aspx?ncdid=322&amp;ncdver=1&amp;keywordtype=starts&amp;keyword=Erythropoiesis%20Stimulating%20Agents&amp;bc=0"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www.cms.gov/medicare-coverage-database/view/lcd.aspx?lcdid=34633&amp;ver=50&amp;keyword=ESA&amp;keywordType=starts&amp;areaId=all&amp;docType=NCA,CAL,NCD,MEDCAC,TA,MCD,6,3,5,1,F,P&amp;contractOption=all&amp;sortBy=relevance&amp;bc=1"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3169A20-C28F-0855-7952-52C14192E46C}"/>
              </a:ext>
            </a:extLst>
          </p:cNvPr>
          <p:cNvSpPr>
            <a:spLocks noGrp="1"/>
          </p:cNvSpPr>
          <p:nvPr>
            <p:ph type="title" idx="4294967295"/>
          </p:nvPr>
        </p:nvSpPr>
        <p:spPr>
          <a:xfrm>
            <a:off x="1595336" y="3429000"/>
            <a:ext cx="9914548" cy="103652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Appeals for Erythropoiesis Stimulating Agents</a:t>
            </a:r>
          </a:p>
        </p:txBody>
      </p:sp>
      <p:sp>
        <p:nvSpPr>
          <p:cNvPr id="4" name="Text Placeholder 3">
            <a:extLst>
              <a:ext uri="{FF2B5EF4-FFF2-40B4-BE49-F238E27FC236}">
                <a16:creationId xmlns:a16="http://schemas.microsoft.com/office/drawing/2014/main" id="{FD04E7AD-28F2-0FC8-AAAD-9EE4C340B6B9}"/>
              </a:ext>
            </a:extLst>
          </p:cNvPr>
          <p:cNvSpPr>
            <a:spLocks noGrp="1"/>
          </p:cNvSpPr>
          <p:nvPr>
            <p:ph type="body" idx="15"/>
          </p:nvPr>
        </p:nvSpPr>
        <p:spPr>
          <a:xfrm>
            <a:off x="1980610" y="4602373"/>
            <a:ext cx="9144000" cy="321576"/>
          </a:xfrm>
        </p:spPr>
        <p:txBody>
          <a:bodyPr>
            <a:normAutofit fontScale="70000" lnSpcReduction="20000"/>
          </a:bodyPr>
          <a:lstStyle/>
          <a:p>
            <a:r>
              <a:rPr lang="en-US" dirty="0"/>
              <a:t> August 16, 2023</a:t>
            </a:r>
          </a:p>
        </p:txBody>
      </p:sp>
      <p:pic>
        <p:nvPicPr>
          <p:cNvPr id="7" name="Picture Placeholder 6" descr="Stack of sticky notes and pencil to resemble taking notes on the issues and errors findings. ">
            <a:extLst>
              <a:ext uri="{FF2B5EF4-FFF2-40B4-BE49-F238E27FC236}">
                <a16:creationId xmlns:a16="http://schemas.microsoft.com/office/drawing/2014/main" id="{15CA36FD-4A78-7348-BD00-E9E73D456685}"/>
              </a:ext>
            </a:extLst>
          </p:cNvPr>
          <p:cNvPicPr>
            <a:picLocks noGrp="1" noChangeAspect="1"/>
          </p:cNvPicPr>
          <p:nvPr>
            <p:ph type="pic" idx="17"/>
          </p:nvPr>
        </p:nvPicPr>
        <p:blipFill>
          <a:blip r:embed="rId3" cstate="email">
            <a:extLst>
              <a:ext uri="{28A0092B-C50C-407E-A947-70E740481C1C}">
                <a14:useLocalDpi xmlns:a14="http://schemas.microsoft.com/office/drawing/2010/main"/>
              </a:ext>
            </a:extLst>
          </a:blip>
          <a:srcRect/>
          <a:stretch/>
        </p:blipFill>
        <p:spPr>
          <a:xfrm>
            <a:off x="0" y="1"/>
            <a:ext cx="12192000" cy="3031957"/>
          </a:xfrm>
          <a:prstGeom prst="rect">
            <a:avLst/>
          </a:prstGeom>
        </p:spPr>
      </p:pic>
    </p:spTree>
    <p:extLst>
      <p:ext uri="{BB962C8B-B14F-4D97-AF65-F5344CB8AC3E}">
        <p14:creationId xmlns:p14="http://schemas.microsoft.com/office/powerpoint/2010/main" val="2876652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242C3-D2F2-53FD-27CC-31FE3CD81EA8}"/>
              </a:ext>
            </a:extLst>
          </p:cNvPr>
          <p:cNvSpPr>
            <a:spLocks noGrp="1"/>
          </p:cNvSpPr>
          <p:nvPr>
            <p:ph type="title"/>
          </p:nvPr>
        </p:nvSpPr>
        <p:spPr/>
        <p:txBody>
          <a:bodyPr/>
          <a:lstStyle/>
          <a:p>
            <a:r>
              <a:rPr lang="en-US" b="1" dirty="0">
                <a:latin typeface="Trebuchet MS" panose="020B0603020202020204" pitchFamily="34" charset="0"/>
              </a:rPr>
              <a:t>Appeal Process</a:t>
            </a:r>
          </a:p>
        </p:txBody>
      </p:sp>
      <p:sp>
        <p:nvSpPr>
          <p:cNvPr id="3" name="Content Placeholder 2">
            <a:extLst>
              <a:ext uri="{FF2B5EF4-FFF2-40B4-BE49-F238E27FC236}">
                <a16:creationId xmlns:a16="http://schemas.microsoft.com/office/drawing/2014/main" id="{00B22F64-1E94-C26B-F2FE-036FAE3E9941}"/>
              </a:ext>
            </a:extLst>
          </p:cNvPr>
          <p:cNvSpPr>
            <a:spLocks noGrp="1"/>
          </p:cNvSpPr>
          <p:nvPr>
            <p:ph sz="half" idx="2"/>
          </p:nvPr>
        </p:nvSpPr>
        <p:spPr>
          <a:xfrm>
            <a:off x="547585" y="1280160"/>
            <a:ext cx="11071258" cy="5322521"/>
          </a:xfrm>
        </p:spPr>
        <p:txBody>
          <a:bodyPr/>
          <a:lstStyle/>
          <a:p>
            <a:r>
              <a:rPr lang="en-US" sz="3200" dirty="0">
                <a:latin typeface="Trebuchet MS" panose="020B0603020202020204" pitchFamily="34" charset="0"/>
              </a:rPr>
              <a:t>Redetermination</a:t>
            </a:r>
          </a:p>
          <a:p>
            <a:pPr lvl="1"/>
            <a:r>
              <a:rPr lang="en-US" sz="2800" dirty="0">
                <a:latin typeface="Trebuchet MS" panose="020B0603020202020204" pitchFamily="34" charset="0"/>
              </a:rPr>
              <a:t>120 days from the date of receipt of the notice of initial determination</a:t>
            </a:r>
          </a:p>
          <a:p>
            <a:pPr lvl="1"/>
            <a:r>
              <a:rPr lang="en-US" sz="2800" dirty="0">
                <a:latin typeface="Trebuchet MS" panose="020B0603020202020204" pitchFamily="34" charset="0"/>
              </a:rPr>
              <a:t>No monetary threshold to be met</a:t>
            </a:r>
          </a:p>
          <a:p>
            <a:r>
              <a:rPr lang="en-US" sz="3200" dirty="0">
                <a:latin typeface="Trebuchet MS" panose="020B0603020202020204" pitchFamily="34" charset="0"/>
              </a:rPr>
              <a:t>Reconsideration</a:t>
            </a:r>
          </a:p>
          <a:p>
            <a:pPr lvl="1"/>
            <a:r>
              <a:rPr lang="en-US" sz="2800" dirty="0">
                <a:latin typeface="Trebuchet MS" panose="020B0603020202020204" pitchFamily="34" charset="0"/>
              </a:rPr>
              <a:t>180 days from the date of receipt of the redetermination. </a:t>
            </a:r>
          </a:p>
          <a:p>
            <a:pPr lvl="2"/>
            <a:r>
              <a:rPr lang="en-US" sz="2400" dirty="0">
                <a:latin typeface="Trebuchet MS" panose="020B0603020202020204" pitchFamily="34" charset="0"/>
              </a:rPr>
              <a:t>NOTE: If a party requests QIC review of a contractor’s dismissal of request for redetermination, the time limit for filing a request for reconsideration is 60 days from the date of the receipt of the contractor’s dismissal</a:t>
            </a:r>
          </a:p>
          <a:p>
            <a:pPr lvl="1"/>
            <a:r>
              <a:rPr lang="en-US" sz="2800" dirty="0">
                <a:latin typeface="Trebuchet MS" panose="020B0603020202020204" pitchFamily="34" charset="0"/>
              </a:rPr>
              <a:t>No monetary threshold to be met</a:t>
            </a:r>
          </a:p>
        </p:txBody>
      </p:sp>
    </p:spTree>
    <p:extLst>
      <p:ext uri="{BB962C8B-B14F-4D97-AF65-F5344CB8AC3E}">
        <p14:creationId xmlns:p14="http://schemas.microsoft.com/office/powerpoint/2010/main" val="360546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242C3-D2F2-53FD-27CC-31FE3CD81EA8}"/>
              </a:ext>
            </a:extLst>
          </p:cNvPr>
          <p:cNvSpPr>
            <a:spLocks noGrp="1"/>
          </p:cNvSpPr>
          <p:nvPr>
            <p:ph type="title"/>
          </p:nvPr>
        </p:nvSpPr>
        <p:spPr/>
        <p:txBody>
          <a:bodyPr/>
          <a:lstStyle/>
          <a:p>
            <a:r>
              <a:rPr lang="en-US" b="1" dirty="0">
                <a:latin typeface="Trebuchet MS" panose="020B0603020202020204" pitchFamily="34" charset="0"/>
              </a:rPr>
              <a:t>Appeal Process Continued</a:t>
            </a:r>
          </a:p>
        </p:txBody>
      </p:sp>
      <p:sp>
        <p:nvSpPr>
          <p:cNvPr id="3" name="Content Placeholder 2">
            <a:extLst>
              <a:ext uri="{FF2B5EF4-FFF2-40B4-BE49-F238E27FC236}">
                <a16:creationId xmlns:a16="http://schemas.microsoft.com/office/drawing/2014/main" id="{00B22F64-1E94-C26B-F2FE-036FAE3E9941}"/>
              </a:ext>
            </a:extLst>
          </p:cNvPr>
          <p:cNvSpPr>
            <a:spLocks noGrp="1"/>
          </p:cNvSpPr>
          <p:nvPr>
            <p:ph sz="half" idx="2"/>
          </p:nvPr>
        </p:nvSpPr>
        <p:spPr>
          <a:xfrm>
            <a:off x="547585" y="1280160"/>
            <a:ext cx="11398992" cy="5417523"/>
          </a:xfrm>
          <a:solidFill>
            <a:schemeClr val="bg1"/>
          </a:solidFill>
        </p:spPr>
        <p:txBody>
          <a:bodyPr/>
          <a:lstStyle/>
          <a:p>
            <a:r>
              <a:rPr lang="en-US" sz="3200" dirty="0">
                <a:latin typeface="Trebuchet MS" panose="020B0603020202020204" pitchFamily="34" charset="0"/>
              </a:rPr>
              <a:t>Administrative Law Judge (ALJ) Hearing</a:t>
            </a:r>
          </a:p>
          <a:p>
            <a:pPr lvl="1"/>
            <a:r>
              <a:rPr lang="en-US" sz="2800" dirty="0">
                <a:latin typeface="Trebuchet MS" panose="020B0603020202020204" pitchFamily="34" charset="0"/>
              </a:rPr>
              <a:t>60 days from the date of receipt of the notice of the reconsideration</a:t>
            </a:r>
          </a:p>
          <a:p>
            <a:pPr lvl="1"/>
            <a:r>
              <a:rPr lang="en-US" sz="2800" dirty="0">
                <a:latin typeface="Trebuchet MS" panose="020B0603020202020204" pitchFamily="34" charset="0"/>
              </a:rPr>
              <a:t>Current AIC requirements found on </a:t>
            </a:r>
            <a:r>
              <a:rPr lang="en-US" sz="2800" dirty="0">
                <a:latin typeface="Trebuchet MS" panose="020B0603020202020204" pitchFamily="34" charset="0"/>
                <a:hlinkClick r:id="rId3"/>
              </a:rPr>
              <a:t>CMS Website</a:t>
            </a:r>
            <a:endParaRPr lang="en-US" sz="2800" dirty="0">
              <a:latin typeface="Trebuchet MS" panose="020B0603020202020204" pitchFamily="34" charset="0"/>
            </a:endParaRPr>
          </a:p>
          <a:p>
            <a:r>
              <a:rPr lang="en-US" sz="3200" dirty="0">
                <a:latin typeface="Trebuchet MS" panose="020B0603020202020204" pitchFamily="34" charset="0"/>
              </a:rPr>
              <a:t>Departmental Appeals Board (DAB) Review/Appeals Council</a:t>
            </a:r>
          </a:p>
          <a:p>
            <a:pPr lvl="1"/>
            <a:r>
              <a:rPr lang="en-US" sz="2800" dirty="0">
                <a:latin typeface="Trebuchet MS" panose="020B0603020202020204" pitchFamily="34" charset="0"/>
              </a:rPr>
              <a:t>60 days from the date of receipt of the ALJ hearing decision</a:t>
            </a:r>
            <a:endParaRPr lang="en-US" sz="2400" dirty="0">
              <a:latin typeface="Trebuchet MS" panose="020B0603020202020204" pitchFamily="34" charset="0"/>
            </a:endParaRPr>
          </a:p>
          <a:p>
            <a:pPr lvl="1"/>
            <a:r>
              <a:rPr lang="en-US" sz="2800" dirty="0">
                <a:latin typeface="Trebuchet MS" panose="020B0603020202020204" pitchFamily="34" charset="0"/>
              </a:rPr>
              <a:t>No monetary threshold to be met</a:t>
            </a:r>
          </a:p>
          <a:p>
            <a:r>
              <a:rPr lang="en-US" sz="3200" dirty="0">
                <a:latin typeface="Trebuchet MS" panose="020B0603020202020204" pitchFamily="34" charset="0"/>
              </a:rPr>
              <a:t>Federal Court Review</a:t>
            </a:r>
          </a:p>
          <a:p>
            <a:pPr lvl="1"/>
            <a:r>
              <a:rPr lang="en-US" sz="2800" dirty="0">
                <a:latin typeface="Trebuchet MS" panose="020B0603020202020204" pitchFamily="34" charset="0"/>
              </a:rPr>
              <a:t>60 days from date of receipt of Appeals Council Decision</a:t>
            </a:r>
          </a:p>
          <a:p>
            <a:pPr lvl="1"/>
            <a:r>
              <a:rPr lang="en-US" sz="2800" dirty="0">
                <a:latin typeface="Trebuchet MS" panose="020B0603020202020204" pitchFamily="34" charset="0"/>
              </a:rPr>
              <a:t>Current AIC requirements on </a:t>
            </a:r>
            <a:r>
              <a:rPr lang="en-US" sz="2800" dirty="0">
                <a:latin typeface="Trebuchet MS" panose="020B0603020202020204" pitchFamily="34" charset="0"/>
                <a:hlinkClick r:id="rId4"/>
              </a:rPr>
              <a:t>CMS Website</a:t>
            </a:r>
            <a:endParaRPr lang="en-US" sz="2800" dirty="0">
              <a:latin typeface="Trebuchet MS" panose="020B0603020202020204" pitchFamily="34" charset="0"/>
            </a:endParaRPr>
          </a:p>
        </p:txBody>
      </p:sp>
    </p:spTree>
    <p:extLst>
      <p:ext uri="{BB962C8B-B14F-4D97-AF65-F5344CB8AC3E}">
        <p14:creationId xmlns:p14="http://schemas.microsoft.com/office/powerpoint/2010/main" val="3053972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5B03AC-E8A5-199A-2B66-E95803CAF488}"/>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Appeal Process: Nurse Reviewer Roll </a:t>
            </a:r>
          </a:p>
        </p:txBody>
      </p:sp>
      <p:sp>
        <p:nvSpPr>
          <p:cNvPr id="2" name="Content Placeholder 1">
            <a:extLst>
              <a:ext uri="{FF2B5EF4-FFF2-40B4-BE49-F238E27FC236}">
                <a16:creationId xmlns:a16="http://schemas.microsoft.com/office/drawing/2014/main" id="{C103E683-4328-6C37-A160-4D1457EF72C4}"/>
              </a:ext>
            </a:extLst>
          </p:cNvPr>
          <p:cNvSpPr>
            <a:spLocks noGrp="1"/>
          </p:cNvSpPr>
          <p:nvPr>
            <p:ph sz="half" idx="16"/>
          </p:nvPr>
        </p:nvSpPr>
        <p:spPr>
          <a:xfrm>
            <a:off x="575279" y="1329666"/>
            <a:ext cx="11041441" cy="4451702"/>
          </a:xfrm>
        </p:spPr>
        <p:txBody>
          <a:bodyPr/>
          <a:lstStyle/>
          <a:p>
            <a:r>
              <a:rPr lang="en-US" sz="3200" dirty="0">
                <a:solidFill>
                  <a:schemeClr val="tx1"/>
                </a:solidFill>
              </a:rPr>
              <a:t>Reviews additional documentation sent in during redetermination </a:t>
            </a:r>
          </a:p>
          <a:p>
            <a:r>
              <a:rPr lang="en-US" sz="3200" dirty="0">
                <a:solidFill>
                  <a:schemeClr val="tx1"/>
                </a:solidFill>
              </a:rPr>
              <a:t>Responsibility of provider submitting appeal to obtain and submit documentation as necessary </a:t>
            </a:r>
          </a:p>
          <a:p>
            <a:r>
              <a:rPr lang="en-US" sz="3200" dirty="0">
                <a:solidFill>
                  <a:schemeClr val="tx1"/>
                </a:solidFill>
              </a:rPr>
              <a:t>Submit redetermination via: </a:t>
            </a:r>
          </a:p>
          <a:p>
            <a:pPr lvl="1"/>
            <a:r>
              <a:rPr lang="en-US" sz="2800" b="0" i="0" u="none" strike="noStrike" dirty="0">
                <a:solidFill>
                  <a:schemeClr val="tx1"/>
                </a:solidFill>
                <a:effectLst/>
                <a:latin typeface="Tahoma" panose="020B0604030504040204" pitchFamily="34" charset="0"/>
              </a:rPr>
              <a:t>WPS Government Health Administrators Portal</a:t>
            </a:r>
          </a:p>
          <a:p>
            <a:pPr lvl="1"/>
            <a:r>
              <a:rPr lang="en-US" sz="2800" b="0" i="0" u="none" strike="noStrike" dirty="0">
                <a:solidFill>
                  <a:schemeClr val="tx1"/>
                </a:solidFill>
                <a:effectLst/>
                <a:latin typeface="Tahoma" panose="020B0604030504040204" pitchFamily="34" charset="0"/>
              </a:rPr>
              <a:t>Fax </a:t>
            </a:r>
          </a:p>
          <a:p>
            <a:pPr lvl="1"/>
            <a:r>
              <a:rPr lang="en-US" sz="2800" b="0" i="0" u="none" strike="noStrike" dirty="0">
                <a:solidFill>
                  <a:schemeClr val="tx1"/>
                </a:solidFill>
                <a:effectLst/>
                <a:latin typeface="Tahoma" panose="020B0604030504040204" pitchFamily="34" charset="0"/>
              </a:rPr>
              <a:t>Written Request</a:t>
            </a:r>
          </a:p>
        </p:txBody>
      </p:sp>
    </p:spTree>
    <p:extLst>
      <p:ext uri="{BB962C8B-B14F-4D97-AF65-F5344CB8AC3E}">
        <p14:creationId xmlns:p14="http://schemas.microsoft.com/office/powerpoint/2010/main" val="184499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23CFE98-FD1C-77DF-2F0D-9A72862557EE}"/>
              </a:ext>
            </a:extLst>
          </p:cNvPr>
          <p:cNvSpPr>
            <a:spLocks noGrp="1"/>
          </p:cNvSpPr>
          <p:nvPr>
            <p:ph type="title" idx="4294967295"/>
          </p:nvPr>
        </p:nvSpPr>
        <p:spPr>
          <a:xfrm>
            <a:off x="95109" y="139964"/>
            <a:ext cx="9144000" cy="77508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Documentation for All ESA Claims</a:t>
            </a:r>
          </a:p>
        </p:txBody>
      </p:sp>
      <p:sp>
        <p:nvSpPr>
          <p:cNvPr id="2" name="Content Placeholder 1">
            <a:extLst>
              <a:ext uri="{FF2B5EF4-FFF2-40B4-BE49-F238E27FC236}">
                <a16:creationId xmlns:a16="http://schemas.microsoft.com/office/drawing/2014/main" id="{556AB6C7-1C6A-2401-9726-9EF55EF25D5D}"/>
              </a:ext>
            </a:extLst>
          </p:cNvPr>
          <p:cNvSpPr>
            <a:spLocks noGrp="1"/>
          </p:cNvSpPr>
          <p:nvPr>
            <p:ph sz="half" idx="16"/>
          </p:nvPr>
        </p:nvSpPr>
        <p:spPr>
          <a:xfrm>
            <a:off x="95109" y="965285"/>
            <a:ext cx="12001782" cy="5633885"/>
          </a:xfrm>
        </p:spPr>
        <p:txBody>
          <a:bodyPr/>
          <a:lstStyle/>
          <a:p>
            <a:r>
              <a:rPr lang="en-US" sz="3200" dirty="0">
                <a:solidFill>
                  <a:schemeClr val="tx1"/>
                </a:solidFill>
              </a:rPr>
              <a:t>Documentation must: </a:t>
            </a:r>
          </a:p>
          <a:p>
            <a:pPr lvl="1"/>
            <a:r>
              <a:rPr lang="en-US" sz="2800" dirty="0">
                <a:solidFill>
                  <a:schemeClr val="tx1"/>
                </a:solidFill>
              </a:rPr>
              <a:t>Be legible </a:t>
            </a:r>
          </a:p>
          <a:p>
            <a:pPr lvl="1"/>
            <a:r>
              <a:rPr lang="en-US" sz="2800" dirty="0">
                <a:solidFill>
                  <a:schemeClr val="tx1"/>
                </a:solidFill>
              </a:rPr>
              <a:t>Include patient identification information </a:t>
            </a:r>
          </a:p>
          <a:p>
            <a:pPr lvl="1"/>
            <a:r>
              <a:rPr lang="en-US" sz="2800" dirty="0">
                <a:solidFill>
                  <a:schemeClr val="tx1"/>
                </a:solidFill>
              </a:rPr>
              <a:t>Include the legible signature of provider responsible for patient care</a:t>
            </a:r>
          </a:p>
          <a:p>
            <a:pPr lvl="1"/>
            <a:r>
              <a:rPr lang="en-US" sz="2800" dirty="0">
                <a:solidFill>
                  <a:schemeClr val="tx1"/>
                </a:solidFill>
              </a:rPr>
              <a:t>Support use of ICD-10 code </a:t>
            </a:r>
          </a:p>
          <a:p>
            <a:pPr lvl="1"/>
            <a:r>
              <a:rPr lang="en-US" sz="2800" dirty="0">
                <a:solidFill>
                  <a:schemeClr val="tx1"/>
                </a:solidFill>
              </a:rPr>
              <a:t>Support ESA therapy for individual patient is medically reasonable and necessary </a:t>
            </a:r>
          </a:p>
          <a:p>
            <a:pPr lvl="2">
              <a:buClr>
                <a:srgbClr val="F8911B"/>
              </a:buClr>
            </a:pPr>
            <a:r>
              <a:rPr lang="en-US" sz="2400" dirty="0"/>
              <a:t>Include recent blood pressure </a:t>
            </a:r>
          </a:p>
          <a:p>
            <a:pPr lvl="2">
              <a:buClr>
                <a:srgbClr val="F8911B"/>
              </a:buClr>
            </a:pPr>
            <a:r>
              <a:rPr lang="en-US" sz="2400" dirty="0"/>
              <a:t>HCT and Hb level prior to administration of ESA therapy </a:t>
            </a:r>
          </a:p>
          <a:p>
            <a:pPr lvl="2">
              <a:buClr>
                <a:srgbClr val="F8911B"/>
              </a:buClr>
            </a:pPr>
            <a:r>
              <a:rPr lang="en-US" sz="2400" dirty="0"/>
              <a:t>Evidence other causes of anemia have been ruled out </a:t>
            </a:r>
          </a:p>
          <a:p>
            <a:pPr lvl="2">
              <a:buClr>
                <a:srgbClr val="F8911B"/>
              </a:buClr>
            </a:pPr>
            <a:r>
              <a:rPr lang="en-US" sz="2400" dirty="0"/>
              <a:t>Dosage </a:t>
            </a:r>
          </a:p>
          <a:p>
            <a:pPr lvl="2">
              <a:buClr>
                <a:srgbClr val="F8911B"/>
              </a:buClr>
            </a:pPr>
            <a:r>
              <a:rPr lang="en-US" sz="2400" dirty="0"/>
              <a:t>Route of administration </a:t>
            </a:r>
          </a:p>
        </p:txBody>
      </p:sp>
    </p:spTree>
    <p:extLst>
      <p:ext uri="{BB962C8B-B14F-4D97-AF65-F5344CB8AC3E}">
        <p14:creationId xmlns:p14="http://schemas.microsoft.com/office/powerpoint/2010/main" val="334767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73C6B1-1069-6A8C-1FCC-D4E5FA07DE15}"/>
              </a:ext>
            </a:extLst>
          </p:cNvPr>
          <p:cNvSpPr>
            <a:spLocks noGrp="1"/>
          </p:cNvSpPr>
          <p:nvPr>
            <p:ph type="title" idx="4294967295"/>
          </p:nvPr>
        </p:nvSpPr>
        <p:spPr>
          <a:xfrm>
            <a:off x="547585" y="221227"/>
            <a:ext cx="9144000" cy="62888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Common Denial Reasons </a:t>
            </a:r>
          </a:p>
        </p:txBody>
      </p:sp>
      <p:sp>
        <p:nvSpPr>
          <p:cNvPr id="2" name="Content Placeholder 1">
            <a:extLst>
              <a:ext uri="{FF2B5EF4-FFF2-40B4-BE49-F238E27FC236}">
                <a16:creationId xmlns:a16="http://schemas.microsoft.com/office/drawing/2014/main" id="{69EF16F7-C8CF-9FC4-9ECC-C14794BD3077}"/>
              </a:ext>
            </a:extLst>
          </p:cNvPr>
          <p:cNvSpPr>
            <a:spLocks noGrp="1"/>
          </p:cNvSpPr>
          <p:nvPr>
            <p:ph sz="half" idx="16"/>
          </p:nvPr>
        </p:nvSpPr>
        <p:spPr>
          <a:xfrm>
            <a:off x="547584" y="1064194"/>
            <a:ext cx="11041441" cy="5572579"/>
          </a:xfrm>
        </p:spPr>
        <p:txBody>
          <a:bodyPr/>
          <a:lstStyle/>
          <a:p>
            <a:pPr>
              <a:spcBef>
                <a:spcPts val="0"/>
              </a:spcBef>
            </a:pPr>
            <a:r>
              <a:rPr lang="en-US" sz="32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ESAs for CKD</a:t>
            </a:r>
          </a:p>
          <a:p>
            <a:pPr lvl="1">
              <a:spcBef>
                <a:spcPts val="0"/>
              </a:spcBef>
            </a:pPr>
            <a:r>
              <a:rPr lang="en-US" sz="2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Missing GFR or creatinine. </a:t>
            </a:r>
          </a:p>
          <a:p>
            <a:pPr lvl="1">
              <a:spcBef>
                <a:spcPts val="0"/>
              </a:spcBef>
            </a:pPr>
            <a:r>
              <a:rPr lang="en-US" sz="2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GFR must be &lt;60 or a creatinine &gt;=3 in the past 30 days</a:t>
            </a:r>
            <a:endParaRPr lang="en-US" sz="28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a:spcBef>
                <a:spcPts val="0"/>
              </a:spcBef>
            </a:pPr>
            <a:r>
              <a:rPr lang="en-US" sz="32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ESAs for MDS </a:t>
            </a:r>
          </a:p>
          <a:p>
            <a:pPr lvl="1">
              <a:spcBef>
                <a:spcPts val="0"/>
              </a:spcBef>
            </a:pPr>
            <a:r>
              <a:rPr lang="en-US" sz="2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Missing bone marrow biopsy report. </a:t>
            </a:r>
          </a:p>
          <a:p>
            <a:pPr lvl="1">
              <a:spcBef>
                <a:spcPts val="0"/>
              </a:spcBef>
            </a:pPr>
            <a:r>
              <a:rPr lang="en-US" sz="28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This report must confirm the diagnosis of MDS</a:t>
            </a:r>
          </a:p>
          <a:p>
            <a:r>
              <a:rPr lang="en-US" sz="3200" dirty="0">
                <a:solidFill>
                  <a:schemeClr val="tx1"/>
                </a:solidFill>
                <a:latin typeface="Trebuchet MS" panose="020B0603020202020204" pitchFamily="34" charset="0"/>
              </a:rPr>
              <a:t>Missing provider signature</a:t>
            </a:r>
          </a:p>
          <a:p>
            <a:r>
              <a:rPr lang="en-US" sz="3200" dirty="0">
                <a:solidFill>
                  <a:schemeClr val="tx1"/>
                </a:solidFill>
                <a:latin typeface="Trebuchet MS" panose="020B0603020202020204" pitchFamily="34" charset="0"/>
              </a:rPr>
              <a:t>Missing Hgb or HCT results</a:t>
            </a:r>
          </a:p>
          <a:p>
            <a:pPr lvl="1"/>
            <a:r>
              <a:rPr lang="en-US" sz="2800" dirty="0">
                <a:solidFill>
                  <a:schemeClr val="tx1"/>
                </a:solidFill>
                <a:effectLst/>
                <a:latin typeface="Trebuchet MS" panose="020B0603020202020204" pitchFamily="34" charset="0"/>
                <a:ea typeface="Calibri" panose="020F0502020204030204" pitchFamily="34" charset="0"/>
              </a:rPr>
              <a:t>For all ESA use (for CKD, MDS, cancer), the Hgb must be &lt;10 </a:t>
            </a:r>
            <a:r>
              <a:rPr lang="en-US" sz="2800" b="1" dirty="0">
                <a:solidFill>
                  <a:schemeClr val="tx1"/>
                </a:solidFill>
                <a:effectLst/>
                <a:latin typeface="Trebuchet MS" panose="020B0603020202020204" pitchFamily="34" charset="0"/>
                <a:ea typeface="Calibri" panose="020F0502020204030204" pitchFamily="34" charset="0"/>
              </a:rPr>
              <a:t>or</a:t>
            </a:r>
            <a:r>
              <a:rPr lang="en-US" sz="2800" dirty="0">
                <a:solidFill>
                  <a:schemeClr val="tx1"/>
                </a:solidFill>
                <a:effectLst/>
                <a:latin typeface="Trebuchet MS" panose="020B0603020202020204" pitchFamily="34" charset="0"/>
                <a:ea typeface="Calibri" panose="020F0502020204030204" pitchFamily="34" charset="0"/>
              </a:rPr>
              <a:t> the Hct &lt;30</a:t>
            </a:r>
            <a:r>
              <a:rPr lang="en-US" sz="2800" dirty="0">
                <a:solidFill>
                  <a:schemeClr val="tx1"/>
                </a:solidFill>
                <a:latin typeface="Trebuchet MS" panose="020B0603020202020204" pitchFamily="34" charset="0"/>
              </a:rPr>
              <a:t> </a:t>
            </a:r>
          </a:p>
        </p:txBody>
      </p:sp>
    </p:spTree>
    <p:extLst>
      <p:ext uri="{BB962C8B-B14F-4D97-AF65-F5344CB8AC3E}">
        <p14:creationId xmlns:p14="http://schemas.microsoft.com/office/powerpoint/2010/main" val="1914356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AE573A-DF7A-4C1F-6D83-402A97B8C656}"/>
              </a:ext>
            </a:extLst>
          </p:cNvPr>
          <p:cNvSpPr>
            <a:spLocks noGrp="1"/>
          </p:cNvSpPr>
          <p:nvPr>
            <p:ph type="title" idx="4294967295"/>
          </p:nvPr>
        </p:nvSpPr>
        <p:spPr>
          <a:xfrm>
            <a:off x="547585" y="25974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GFR / Creatinine Result Example </a:t>
            </a:r>
          </a:p>
        </p:txBody>
      </p:sp>
      <p:pic>
        <p:nvPicPr>
          <p:cNvPr id="6" name="Picture 5" descr="Picture of Lab results from patient chart. The necessary labs for this picture are the EGFR which is valued at 32 and the creatinine which is valued at 1.54. There are other labs and lab values on this picture, which are not relevant for this purpose. ">
            <a:extLst>
              <a:ext uri="{FF2B5EF4-FFF2-40B4-BE49-F238E27FC236}">
                <a16:creationId xmlns:a16="http://schemas.microsoft.com/office/drawing/2014/main" id="{7484BD2A-BF53-72CE-C314-E8901F078708}"/>
              </a:ext>
            </a:extLst>
          </p:cNvPr>
          <p:cNvPicPr>
            <a:picLocks noChangeAspect="1"/>
          </p:cNvPicPr>
          <p:nvPr/>
        </p:nvPicPr>
        <p:blipFill>
          <a:blip r:embed="rId3"/>
          <a:stretch>
            <a:fillRect/>
          </a:stretch>
        </p:blipFill>
        <p:spPr>
          <a:xfrm>
            <a:off x="2930981" y="850106"/>
            <a:ext cx="4377208" cy="5800251"/>
          </a:xfrm>
          <a:prstGeom prst="rect">
            <a:avLst/>
          </a:prstGeom>
        </p:spPr>
      </p:pic>
    </p:spTree>
    <p:extLst>
      <p:ext uri="{BB962C8B-B14F-4D97-AF65-F5344CB8AC3E}">
        <p14:creationId xmlns:p14="http://schemas.microsoft.com/office/powerpoint/2010/main" val="2112079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1A5902-65B7-36A7-FFDD-84234D947164}"/>
              </a:ext>
            </a:extLst>
          </p:cNvPr>
          <p:cNvSpPr>
            <a:spLocks noGrp="1"/>
          </p:cNvSpPr>
          <p:nvPr>
            <p:ph type="title" idx="4294967295"/>
          </p:nvPr>
        </p:nvSpPr>
        <p:spPr>
          <a:xfrm>
            <a:off x="547585" y="161925"/>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Bone Marrow Biopsy Example </a:t>
            </a:r>
          </a:p>
        </p:txBody>
      </p:sp>
      <p:pic>
        <p:nvPicPr>
          <p:cNvPr id="6" name="Content Placeholder 5" descr="This is an example of a bone marrow biopsy result from a patient chart. The important information to know on this picture is circled at the bottom of the picture with a red circle. The information in that circle says: Bone marrow aspiration and biopsy showed MDS with single lineage dysplasia (MDS-SDL). Left-shift and atypical myeloid maturation pattern with 1.2% myeloblasts, small monoclonal CD5-positive B-cell population. He did have multiple cytogenic abnormalities including ">
            <a:extLst>
              <a:ext uri="{FF2B5EF4-FFF2-40B4-BE49-F238E27FC236}">
                <a16:creationId xmlns:a16="http://schemas.microsoft.com/office/drawing/2014/main" id="{B01F3CB8-F887-81E3-BA3F-2B1A85C25A9B}"/>
              </a:ext>
              <a:ext uri="{C183D7F6-B498-43B3-948B-1728B52AA6E4}">
                <adec:decorative xmlns:adec="http://schemas.microsoft.com/office/drawing/2017/decorative" val="0"/>
              </a:ext>
            </a:extLst>
          </p:cNvPr>
          <p:cNvPicPr>
            <a:picLocks noGrp="1" noChangeAspect="1"/>
          </p:cNvPicPr>
          <p:nvPr>
            <p:ph sz="half" idx="16"/>
          </p:nvPr>
        </p:nvPicPr>
        <p:blipFill>
          <a:blip r:embed="rId3" cstate="email">
            <a:extLst>
              <a:ext uri="{28A0092B-C50C-407E-A947-70E740481C1C}">
                <a14:useLocalDpi xmlns:a14="http://schemas.microsoft.com/office/drawing/2010/main"/>
              </a:ext>
            </a:extLst>
          </a:blip>
          <a:stretch>
            <a:fillRect/>
          </a:stretch>
        </p:blipFill>
        <p:spPr>
          <a:xfrm>
            <a:off x="2899425" y="763216"/>
            <a:ext cx="4830334" cy="5845969"/>
          </a:xfrm>
        </p:spPr>
      </p:pic>
    </p:spTree>
    <p:extLst>
      <p:ext uri="{BB962C8B-B14F-4D97-AF65-F5344CB8AC3E}">
        <p14:creationId xmlns:p14="http://schemas.microsoft.com/office/powerpoint/2010/main" val="3338834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4210C98-327D-E28A-7677-8589E7F49CCF}"/>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Hemoglobin Or Hematocrit Example</a:t>
            </a:r>
          </a:p>
        </p:txBody>
      </p:sp>
      <p:pic>
        <p:nvPicPr>
          <p:cNvPr id="6" name="Content Placeholder 5" descr="Lab results from a patient chart. There is a red circle around several of the lab results. The important results to note on this slide include the 2 that are circled. HGB has a value of 10.2. It is low. Performed on 6/14/2022. HCT has a value of 29.8. It is low. Performed on 6/14/2022. ">
            <a:extLst>
              <a:ext uri="{FF2B5EF4-FFF2-40B4-BE49-F238E27FC236}">
                <a16:creationId xmlns:a16="http://schemas.microsoft.com/office/drawing/2014/main" id="{4D44CAED-06C2-552E-FFCC-5954454EBBC6}"/>
              </a:ext>
            </a:extLst>
          </p:cNvPr>
          <p:cNvPicPr>
            <a:picLocks noGrp="1" noChangeAspect="1"/>
          </p:cNvPicPr>
          <p:nvPr>
            <p:ph sz="half" idx="16"/>
          </p:nvPr>
        </p:nvPicPr>
        <p:blipFill>
          <a:blip r:embed="rId3"/>
          <a:stretch>
            <a:fillRect/>
          </a:stretch>
        </p:blipFill>
        <p:spPr>
          <a:xfrm>
            <a:off x="1093850" y="1932326"/>
            <a:ext cx="9018197" cy="2993348"/>
          </a:xfrm>
        </p:spPr>
      </p:pic>
    </p:spTree>
    <p:extLst>
      <p:ext uri="{BB962C8B-B14F-4D97-AF65-F5344CB8AC3E}">
        <p14:creationId xmlns:p14="http://schemas.microsoft.com/office/powerpoint/2010/main" val="1449283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6D78D6-7A75-57BC-173B-6B3C65575737}"/>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Denial Letter Examples </a:t>
            </a:r>
          </a:p>
        </p:txBody>
      </p:sp>
      <p:pic>
        <p:nvPicPr>
          <p:cNvPr id="5" name="Content Placeholder 4">
            <a:extLst>
              <a:ext uri="{FF2B5EF4-FFF2-40B4-BE49-F238E27FC236}">
                <a16:creationId xmlns:a16="http://schemas.microsoft.com/office/drawing/2014/main" id="{3DE0E97B-DB7D-4ED9-7023-FDCF718087B7}"/>
              </a:ext>
              <a:ext uri="{C183D7F6-B498-43B3-948B-1728B52AA6E4}">
                <adec:decorative xmlns:adec="http://schemas.microsoft.com/office/drawing/2017/decorative" val="1"/>
              </a:ext>
            </a:extLst>
          </p:cNvPr>
          <p:cNvPicPr>
            <a:picLocks noGrp="1" noChangeAspect="1"/>
          </p:cNvPicPr>
          <p:nvPr>
            <p:ph sz="half" idx="16"/>
          </p:nvPr>
        </p:nvPicPr>
        <p:blipFill>
          <a:blip r:embed="rId3" cstate="email">
            <a:extLst>
              <a:ext uri="{28A0092B-C50C-407E-A947-70E740481C1C}">
                <a14:useLocalDpi xmlns:a14="http://schemas.microsoft.com/office/drawing/2010/main"/>
              </a:ext>
            </a:extLst>
          </a:blip>
          <a:stretch>
            <a:fillRect/>
          </a:stretch>
        </p:blipFill>
        <p:spPr>
          <a:xfrm>
            <a:off x="3040058" y="1230532"/>
            <a:ext cx="6111883" cy="4396936"/>
          </a:xfrm>
        </p:spPr>
      </p:pic>
    </p:spTree>
    <p:extLst>
      <p:ext uri="{BB962C8B-B14F-4D97-AF65-F5344CB8AC3E}">
        <p14:creationId xmlns:p14="http://schemas.microsoft.com/office/powerpoint/2010/main" val="2237871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DC322C6-C0B8-8335-B45B-B560CC6C34C1}"/>
              </a:ext>
            </a:extLst>
          </p:cNvPr>
          <p:cNvSpPr>
            <a:spLocks noGrp="1"/>
          </p:cNvSpPr>
          <p:nvPr>
            <p:ph type="title" idx="4294967295"/>
          </p:nvPr>
        </p:nvSpPr>
        <p:spPr>
          <a:xfrm>
            <a:off x="547585" y="391319"/>
            <a:ext cx="10307228" cy="84754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Reconsideration (Second Level of Appeal)</a:t>
            </a:r>
          </a:p>
        </p:txBody>
      </p:sp>
      <p:sp>
        <p:nvSpPr>
          <p:cNvPr id="2" name="Content Placeholder 1">
            <a:extLst>
              <a:ext uri="{FF2B5EF4-FFF2-40B4-BE49-F238E27FC236}">
                <a16:creationId xmlns:a16="http://schemas.microsoft.com/office/drawing/2014/main" id="{3A4CC968-D7CF-6AC5-FB7D-07893AACE0F7}"/>
              </a:ext>
            </a:extLst>
          </p:cNvPr>
          <p:cNvSpPr>
            <a:spLocks noGrp="1"/>
          </p:cNvSpPr>
          <p:nvPr>
            <p:ph sz="half" idx="16"/>
          </p:nvPr>
        </p:nvSpPr>
        <p:spPr>
          <a:xfrm>
            <a:off x="547584" y="1238865"/>
            <a:ext cx="11041441" cy="4217719"/>
          </a:xfrm>
        </p:spPr>
        <p:txBody>
          <a:bodyPr/>
          <a:lstStyle/>
          <a:p>
            <a:r>
              <a:rPr lang="en-US" sz="3200" dirty="0">
                <a:solidFill>
                  <a:schemeClr val="tx1"/>
                </a:solidFill>
                <a:latin typeface="Trebuchet MS" panose="020B0603020202020204" pitchFamily="34" charset="0"/>
              </a:rPr>
              <a:t>Qualified Independent Contractor (QIC)</a:t>
            </a:r>
          </a:p>
          <a:p>
            <a:r>
              <a:rPr lang="en-US" sz="3200" dirty="0">
                <a:solidFill>
                  <a:srgbClr val="0563C1"/>
                </a:solidFill>
                <a:latin typeface="Trebuchet MS" panose="020B0603020202020204" pitchFamily="34" charset="0"/>
                <a:hlinkClick r:id="rId3" tooltip="Reconsideration Request Form">
                  <a:extLst>
                    <a:ext uri="{A12FA001-AC4F-418D-AE19-62706E023703}">
                      <ahyp:hlinkClr xmlns:ahyp="http://schemas.microsoft.com/office/drawing/2018/hyperlinkcolor" val="tx"/>
                    </a:ext>
                  </a:extLst>
                </a:hlinkClick>
              </a:rPr>
              <a:t>Reconsideration Request Form </a:t>
            </a:r>
            <a:r>
              <a:rPr lang="en-US" sz="3200" dirty="0">
                <a:solidFill>
                  <a:schemeClr val="tx1"/>
                </a:solidFill>
                <a:latin typeface="Trebuchet MS" panose="020B0603020202020204" pitchFamily="34" charset="0"/>
                <a:hlinkClick r:id="rId3" tooltip="Reconsideration Request Form">
                  <a:extLst>
                    <a:ext uri="{A12FA001-AC4F-418D-AE19-62706E023703}">
                      <ahyp:hlinkClr xmlns:ahyp="http://schemas.microsoft.com/office/drawing/2018/hyperlinkcolor" val="tx"/>
                    </a:ext>
                  </a:extLst>
                </a:hlinkClick>
              </a:rPr>
              <a:t> </a:t>
            </a:r>
            <a:endParaRPr lang="en-US" sz="3200" dirty="0">
              <a:solidFill>
                <a:schemeClr val="tx1"/>
              </a:solidFill>
              <a:latin typeface="Trebuchet MS" panose="020B0603020202020204" pitchFamily="34" charset="0"/>
            </a:endParaRPr>
          </a:p>
          <a:p>
            <a:r>
              <a:rPr lang="en-US" sz="3200" dirty="0">
                <a:solidFill>
                  <a:schemeClr val="tx1"/>
                </a:solidFill>
                <a:latin typeface="Trebuchet MS" panose="020B0603020202020204" pitchFamily="34" charset="0"/>
              </a:rPr>
              <a:t>Mail to:</a:t>
            </a:r>
          </a:p>
          <a:p>
            <a:pPr lvl="1"/>
            <a:r>
              <a:rPr lang="en-US" sz="2800" b="0" i="0" dirty="0">
                <a:solidFill>
                  <a:schemeClr val="tx1"/>
                </a:solidFill>
                <a:effectLst/>
                <a:latin typeface="Trebuchet MS" panose="020B0603020202020204" pitchFamily="34" charset="0"/>
              </a:rPr>
              <a:t>C2C Innovative Solutions, Inc. - QIC Part B North</a:t>
            </a:r>
            <a:br>
              <a:rPr lang="en-US" sz="2800" b="0" i="0" dirty="0">
                <a:solidFill>
                  <a:schemeClr val="tx1"/>
                </a:solidFill>
                <a:effectLst/>
                <a:latin typeface="Trebuchet MS" panose="020B0603020202020204" pitchFamily="34" charset="0"/>
              </a:rPr>
            </a:br>
            <a:r>
              <a:rPr lang="en-US" sz="2800" b="0" i="0" dirty="0">
                <a:solidFill>
                  <a:schemeClr val="tx1"/>
                </a:solidFill>
                <a:effectLst/>
                <a:latin typeface="Trebuchet MS" panose="020B0603020202020204" pitchFamily="34" charset="0"/>
              </a:rPr>
              <a:t>P.O. Box 45208</a:t>
            </a:r>
            <a:br>
              <a:rPr lang="en-US" sz="2800" b="0" i="0" dirty="0">
                <a:solidFill>
                  <a:schemeClr val="tx1"/>
                </a:solidFill>
                <a:effectLst/>
                <a:latin typeface="Trebuchet MS" panose="020B0603020202020204" pitchFamily="34" charset="0"/>
              </a:rPr>
            </a:br>
            <a:r>
              <a:rPr lang="en-US" sz="2800" b="0" i="0" dirty="0">
                <a:solidFill>
                  <a:schemeClr val="tx1"/>
                </a:solidFill>
                <a:effectLst/>
                <a:latin typeface="Trebuchet MS" panose="020B0603020202020204" pitchFamily="34" charset="0"/>
              </a:rPr>
              <a:t>Jacksonville, Florida 32232-5208</a:t>
            </a:r>
          </a:p>
        </p:txBody>
      </p:sp>
    </p:spTree>
    <p:extLst>
      <p:ext uri="{BB962C8B-B14F-4D97-AF65-F5344CB8AC3E}">
        <p14:creationId xmlns:p14="http://schemas.microsoft.com/office/powerpoint/2010/main" val="327107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9C4F94E-2350-7D20-2133-FFD490D280E4}"/>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Acronyms</a:t>
            </a:r>
          </a:p>
        </p:txBody>
      </p:sp>
      <p:sp>
        <p:nvSpPr>
          <p:cNvPr id="2" name="Content Placeholder 1">
            <a:extLst>
              <a:ext uri="{FF2B5EF4-FFF2-40B4-BE49-F238E27FC236}">
                <a16:creationId xmlns:a16="http://schemas.microsoft.com/office/drawing/2014/main" id="{8F2996D1-8D5F-F164-6D23-933882B6C05A}"/>
              </a:ext>
            </a:extLst>
          </p:cNvPr>
          <p:cNvSpPr>
            <a:spLocks noGrp="1"/>
          </p:cNvSpPr>
          <p:nvPr>
            <p:ph sz="half" idx="13"/>
          </p:nvPr>
        </p:nvSpPr>
        <p:spPr>
          <a:xfrm>
            <a:off x="547585" y="1418253"/>
            <a:ext cx="4266370" cy="4310743"/>
          </a:xfrm>
        </p:spPr>
        <p:txBody>
          <a:bodyPr>
            <a:normAutofit fontScale="92500"/>
          </a:bodyPr>
          <a:lstStyle/>
          <a:p>
            <a:r>
              <a:rPr lang="en-US" sz="2400" dirty="0">
                <a:solidFill>
                  <a:schemeClr val="tx1"/>
                </a:solidFill>
              </a:rPr>
              <a:t>AIC – Amount in Controversary </a:t>
            </a:r>
          </a:p>
          <a:p>
            <a:r>
              <a:rPr lang="en-US" sz="2400" dirty="0">
                <a:solidFill>
                  <a:schemeClr val="tx1"/>
                </a:solidFill>
              </a:rPr>
              <a:t>CMS – Centers for Medicare &amp; Medicaid </a:t>
            </a:r>
          </a:p>
          <a:p>
            <a:r>
              <a:rPr lang="en-US" sz="2400" dirty="0">
                <a:solidFill>
                  <a:schemeClr val="tx1"/>
                </a:solidFill>
                <a:latin typeface="Trebuchet MS" panose="020B0603020202020204" pitchFamily="34" charset="0"/>
              </a:rPr>
              <a:t>CKD – Chronic Kidney Disease</a:t>
            </a:r>
            <a:endParaRPr lang="en-US" sz="2400" dirty="0">
              <a:solidFill>
                <a:schemeClr val="tx1"/>
              </a:solidFill>
            </a:endParaRPr>
          </a:p>
          <a:p>
            <a:r>
              <a:rPr lang="en-US" sz="2400" dirty="0">
                <a:solidFill>
                  <a:schemeClr val="tx1"/>
                </a:solidFill>
                <a:latin typeface="Trebuchet MS" panose="020B0603020202020204" pitchFamily="34" charset="0"/>
              </a:rPr>
              <a:t>DPA – Darbepoetin alfa</a:t>
            </a:r>
          </a:p>
          <a:p>
            <a:r>
              <a:rPr lang="en-US" sz="2400" dirty="0">
                <a:solidFill>
                  <a:schemeClr val="tx1"/>
                </a:solidFill>
              </a:rPr>
              <a:t>EPO – Epoetin alfa </a:t>
            </a:r>
          </a:p>
          <a:p>
            <a:r>
              <a:rPr lang="en-US" sz="2400" dirty="0">
                <a:solidFill>
                  <a:schemeClr val="tx1"/>
                </a:solidFill>
              </a:rPr>
              <a:t>ESA – Erythropoiesis  Stimulating Agent</a:t>
            </a:r>
          </a:p>
          <a:p>
            <a:r>
              <a:rPr lang="en-US" sz="2400" dirty="0">
                <a:solidFill>
                  <a:schemeClr val="tx1"/>
                </a:solidFill>
                <a:latin typeface="Trebuchet MS" panose="020B0603020202020204" pitchFamily="34" charset="0"/>
              </a:rPr>
              <a:t>GFR – </a:t>
            </a:r>
            <a:r>
              <a:rPr lang="en-US" sz="2400" dirty="0">
                <a:solidFill>
                  <a:schemeClr val="tx1"/>
                </a:solidFill>
              </a:rPr>
              <a:t>Glomerular filtration rate</a:t>
            </a:r>
          </a:p>
          <a:p>
            <a:r>
              <a:rPr lang="en-US" sz="2400" dirty="0">
                <a:solidFill>
                  <a:schemeClr val="tx1"/>
                </a:solidFill>
                <a:latin typeface="Trebuchet MS" panose="020B0603020202020204" pitchFamily="34" charset="0"/>
              </a:rPr>
              <a:t>HCT – Hematocrit </a:t>
            </a:r>
            <a:endParaRPr lang="en-US" sz="2400" dirty="0">
              <a:solidFill>
                <a:schemeClr val="tx1"/>
              </a:solidFill>
            </a:endParaRPr>
          </a:p>
        </p:txBody>
      </p:sp>
      <p:sp>
        <p:nvSpPr>
          <p:cNvPr id="4" name="Content Placeholder 3">
            <a:extLst>
              <a:ext uri="{FF2B5EF4-FFF2-40B4-BE49-F238E27FC236}">
                <a16:creationId xmlns:a16="http://schemas.microsoft.com/office/drawing/2014/main" id="{D10786EE-9622-ED64-5958-F362AF3E1BAD}"/>
              </a:ext>
            </a:extLst>
          </p:cNvPr>
          <p:cNvSpPr>
            <a:spLocks noGrp="1"/>
          </p:cNvSpPr>
          <p:nvPr>
            <p:ph sz="half" idx="17"/>
          </p:nvPr>
        </p:nvSpPr>
        <p:spPr>
          <a:xfrm>
            <a:off x="5408172" y="1418253"/>
            <a:ext cx="4266370" cy="4310743"/>
          </a:xfrm>
        </p:spPr>
        <p:txBody>
          <a:bodyPr>
            <a:normAutofit fontScale="92500" lnSpcReduction="20000"/>
          </a:bodyPr>
          <a:lstStyle/>
          <a:p>
            <a:r>
              <a:rPr lang="en-US" sz="2400" dirty="0">
                <a:solidFill>
                  <a:schemeClr val="tx1"/>
                </a:solidFill>
                <a:latin typeface="Trebuchet MS" panose="020B0603020202020204" pitchFamily="34" charset="0"/>
              </a:rPr>
              <a:t>Hgb – Hemoglobin </a:t>
            </a:r>
          </a:p>
          <a:p>
            <a:r>
              <a:rPr lang="en-US" sz="2400" dirty="0">
                <a:solidFill>
                  <a:schemeClr val="tx1"/>
                </a:solidFill>
                <a:latin typeface="Trebuchet MS" panose="020B0603020202020204" pitchFamily="34" charset="0"/>
              </a:rPr>
              <a:t>ICD-10 – International Classification of Diseases</a:t>
            </a:r>
          </a:p>
          <a:p>
            <a:r>
              <a:rPr lang="en-US" sz="2400" dirty="0">
                <a:solidFill>
                  <a:schemeClr val="tx1"/>
                </a:solidFill>
                <a:latin typeface="Trebuchet MS" panose="020B0603020202020204" pitchFamily="34" charset="0"/>
              </a:rPr>
              <a:t>LCD – Local Coverage Determination </a:t>
            </a:r>
            <a:endParaRPr lang="en-US" sz="2400" dirty="0">
              <a:solidFill>
                <a:schemeClr val="tx1"/>
              </a:solidFill>
            </a:endParaRPr>
          </a:p>
          <a:p>
            <a:r>
              <a:rPr lang="en-US" sz="2400" dirty="0">
                <a:solidFill>
                  <a:schemeClr val="tx1"/>
                </a:solidFill>
              </a:rPr>
              <a:t>MAC – Medicare Administrative Contractor</a:t>
            </a:r>
          </a:p>
          <a:p>
            <a:r>
              <a:rPr lang="en-US" sz="2400" dirty="0">
                <a:solidFill>
                  <a:schemeClr val="tx1"/>
                </a:solidFill>
                <a:latin typeface="Trebuchet MS" panose="020B0603020202020204" pitchFamily="34" charset="0"/>
              </a:rPr>
              <a:t>MDS – Myelodysplastic syndromes</a:t>
            </a:r>
            <a:endParaRPr lang="en-US" sz="2400" dirty="0">
              <a:solidFill>
                <a:schemeClr val="tx1"/>
              </a:solidFill>
            </a:endParaRPr>
          </a:p>
          <a:p>
            <a:r>
              <a:rPr lang="en-US" sz="2400" dirty="0">
                <a:solidFill>
                  <a:schemeClr val="tx1"/>
                </a:solidFill>
                <a:latin typeface="Trebuchet MS" panose="020B0603020202020204" pitchFamily="34" charset="0"/>
              </a:rPr>
              <a:t>NCD – National Coverage Determination </a:t>
            </a:r>
          </a:p>
          <a:p>
            <a:r>
              <a:rPr lang="en-US" sz="2400" dirty="0">
                <a:solidFill>
                  <a:schemeClr val="tx1"/>
                </a:solidFill>
                <a:latin typeface="Trebuchet MS" panose="020B0603020202020204" pitchFamily="34" charset="0"/>
              </a:rPr>
              <a:t>QIC – Qualified Independent contractor </a:t>
            </a:r>
          </a:p>
        </p:txBody>
      </p:sp>
    </p:spTree>
    <p:extLst>
      <p:ext uri="{BB962C8B-B14F-4D97-AF65-F5344CB8AC3E}">
        <p14:creationId xmlns:p14="http://schemas.microsoft.com/office/powerpoint/2010/main" val="108938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8DCCA3-EAD0-DD15-267D-F52EFBCBB84C}"/>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Appeal Process Resources </a:t>
            </a:r>
          </a:p>
        </p:txBody>
      </p:sp>
      <p:sp>
        <p:nvSpPr>
          <p:cNvPr id="2" name="Content Placeholder 1">
            <a:extLst>
              <a:ext uri="{FF2B5EF4-FFF2-40B4-BE49-F238E27FC236}">
                <a16:creationId xmlns:a16="http://schemas.microsoft.com/office/drawing/2014/main" id="{554CF171-36A3-ADC9-37A2-E5BD3AF5584D}"/>
              </a:ext>
            </a:extLst>
          </p:cNvPr>
          <p:cNvSpPr>
            <a:spLocks noGrp="1"/>
          </p:cNvSpPr>
          <p:nvPr>
            <p:ph sz="half" idx="16"/>
          </p:nvPr>
        </p:nvSpPr>
        <p:spPr>
          <a:xfrm>
            <a:off x="547584" y="1135626"/>
            <a:ext cx="11041441" cy="4607448"/>
          </a:xfrm>
        </p:spPr>
        <p:txBody>
          <a:bodyPr/>
          <a:lstStyle/>
          <a:p>
            <a:r>
              <a:rPr lang="en-US" sz="3200" dirty="0"/>
              <a:t>WPS GHA YouTube Channel, </a:t>
            </a:r>
            <a:r>
              <a:rPr lang="en-US" sz="3200" dirty="0">
                <a:hlinkClick r:id="rId3"/>
              </a:rPr>
              <a:t>Appeals</a:t>
            </a:r>
            <a:r>
              <a:rPr lang="en-US" sz="3200" dirty="0"/>
              <a:t> playlist</a:t>
            </a:r>
          </a:p>
          <a:p>
            <a:r>
              <a:rPr lang="en-US" sz="3200" dirty="0"/>
              <a:t>WPS GHA Website, </a:t>
            </a:r>
            <a:r>
              <a:rPr lang="en-US" sz="3200" dirty="0">
                <a:hlinkClick r:id="rId4"/>
              </a:rPr>
              <a:t>Appeals Guides and Resources</a:t>
            </a:r>
            <a:endParaRPr lang="en-US" sz="3200" dirty="0"/>
          </a:p>
          <a:p>
            <a:r>
              <a:rPr lang="en-US" sz="3200" dirty="0"/>
              <a:t>CMS MLN, </a:t>
            </a:r>
            <a:r>
              <a:rPr lang="en-US" sz="3200" dirty="0">
                <a:hlinkClick r:id="rId5"/>
              </a:rPr>
              <a:t>Medicare Part A &amp; B Appeals Process</a:t>
            </a:r>
            <a:endParaRPr lang="en-US" sz="3200" dirty="0"/>
          </a:p>
        </p:txBody>
      </p:sp>
    </p:spTree>
    <p:extLst>
      <p:ext uri="{BB962C8B-B14F-4D97-AF65-F5344CB8AC3E}">
        <p14:creationId xmlns:p14="http://schemas.microsoft.com/office/powerpoint/2010/main" val="1540834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411BC42-EE9A-24AE-680B-4E7CE8ED3AAB}"/>
              </a:ext>
            </a:extLst>
          </p:cNvPr>
          <p:cNvSpPr>
            <a:spLocks noGrp="1"/>
          </p:cNvSpPr>
          <p:nvPr>
            <p:ph type="title"/>
          </p:nvPr>
        </p:nvSpPr>
        <p:spPr/>
        <p:txBody>
          <a:bodyPr/>
          <a:lstStyle/>
          <a:p>
            <a:r>
              <a:rPr lang="en-US" dirty="0">
                <a:latin typeface="Trebuchet MS" panose="020B0603020202020204" pitchFamily="34" charset="0"/>
              </a:rPr>
              <a:t>Survey </a:t>
            </a:r>
          </a:p>
        </p:txBody>
      </p:sp>
      <p:sp>
        <p:nvSpPr>
          <p:cNvPr id="2" name="Content Placeholder 1">
            <a:extLst>
              <a:ext uri="{FF2B5EF4-FFF2-40B4-BE49-F238E27FC236}">
                <a16:creationId xmlns:a16="http://schemas.microsoft.com/office/drawing/2014/main" id="{2AE619BB-D7D7-C1EB-1322-65316FA5F878}"/>
              </a:ext>
            </a:extLst>
          </p:cNvPr>
          <p:cNvSpPr>
            <a:spLocks noGrp="1"/>
          </p:cNvSpPr>
          <p:nvPr>
            <p:ph sz="half" idx="2"/>
          </p:nvPr>
        </p:nvSpPr>
        <p:spPr>
          <a:xfrm>
            <a:off x="547585" y="1280160"/>
            <a:ext cx="7378202" cy="4424901"/>
          </a:xfrm>
        </p:spPr>
        <p:txBody>
          <a:bodyPr>
            <a:normAutofit/>
          </a:bodyPr>
          <a:lstStyle/>
          <a:p>
            <a:r>
              <a:rPr lang="en-US" sz="3200" dirty="0">
                <a:solidFill>
                  <a:schemeClr val="tx1"/>
                </a:solidFill>
                <a:cs typeface="Calibri" panose="020F0502020204030204" pitchFamily="34" charset="0"/>
              </a:rPr>
              <a:t>Let us know what you think!</a:t>
            </a:r>
          </a:p>
          <a:p>
            <a:r>
              <a:rPr lang="en-US" sz="3200" dirty="0">
                <a:solidFill>
                  <a:schemeClr val="tx1"/>
                </a:solidFill>
                <a:cs typeface="Calibri" panose="020F0502020204030204" pitchFamily="34" charset="0"/>
              </a:rPr>
              <a:t>Use smart device to scan the QR code</a:t>
            </a:r>
          </a:p>
          <a:p>
            <a:r>
              <a:rPr lang="en-US" sz="3200" dirty="0">
                <a:solidFill>
                  <a:schemeClr val="tx1"/>
                </a:solidFill>
                <a:cs typeface="Calibri" panose="020F0502020204030204" pitchFamily="34" charset="0"/>
              </a:rPr>
              <a:t>Use this </a:t>
            </a:r>
            <a:r>
              <a:rPr lang="en-US" sz="3200" dirty="0">
                <a:solidFill>
                  <a:schemeClr val="tx1"/>
                </a:solidFill>
                <a:cs typeface="Calibri" panose="020F0502020204030204" pitchFamily="34" charset="0"/>
                <a:hlinkClick r:id="rId3"/>
              </a:rPr>
              <a:t>link</a:t>
            </a:r>
            <a:endParaRPr lang="en-US" sz="3200" dirty="0">
              <a:solidFill>
                <a:schemeClr val="tx1"/>
              </a:solidFill>
              <a:cs typeface="Calibri" panose="020F0502020204030204" pitchFamily="34" charset="0"/>
            </a:endParaRPr>
          </a:p>
        </p:txBody>
      </p:sp>
      <p:pic>
        <p:nvPicPr>
          <p:cNvPr id="4" name="Picture 3" descr="Survey QR code ">
            <a:extLst>
              <a:ext uri="{FF2B5EF4-FFF2-40B4-BE49-F238E27FC236}">
                <a16:creationId xmlns:a16="http://schemas.microsoft.com/office/drawing/2014/main" id="{962B856D-C147-E680-5440-613B2A3A048A}"/>
              </a:ext>
            </a:extLst>
          </p:cNvPr>
          <p:cNvPicPr>
            <a:picLocks noChangeAspect="1"/>
          </p:cNvPicPr>
          <p:nvPr/>
        </p:nvPicPr>
        <p:blipFill>
          <a:blip r:embed="rId4"/>
          <a:stretch>
            <a:fillRect/>
          </a:stretch>
        </p:blipFill>
        <p:spPr>
          <a:xfrm>
            <a:off x="7925787" y="1747907"/>
            <a:ext cx="3229943" cy="3708453"/>
          </a:xfrm>
          <a:prstGeom prst="rect">
            <a:avLst/>
          </a:prstGeom>
        </p:spPr>
      </p:pic>
    </p:spTree>
    <p:extLst>
      <p:ext uri="{BB962C8B-B14F-4D97-AF65-F5344CB8AC3E}">
        <p14:creationId xmlns:p14="http://schemas.microsoft.com/office/powerpoint/2010/main" val="66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B1409BF-5706-D1F6-2A4F-622D97009210}"/>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Disclaimer </a:t>
            </a:r>
          </a:p>
        </p:txBody>
      </p:sp>
      <p:sp>
        <p:nvSpPr>
          <p:cNvPr id="2" name="Content Placeholder 1">
            <a:extLst>
              <a:ext uri="{FF2B5EF4-FFF2-40B4-BE49-F238E27FC236}">
                <a16:creationId xmlns:a16="http://schemas.microsoft.com/office/drawing/2014/main" id="{5FE604F7-0C8D-75E4-B057-2EF2E9E010D7}"/>
              </a:ext>
            </a:extLst>
          </p:cNvPr>
          <p:cNvSpPr>
            <a:spLocks noGrp="1"/>
          </p:cNvSpPr>
          <p:nvPr>
            <p:ph sz="half" idx="16"/>
          </p:nvPr>
        </p:nvSpPr>
        <p:spPr>
          <a:xfrm>
            <a:off x="282540" y="1458887"/>
            <a:ext cx="11041441" cy="4306210"/>
          </a:xfrm>
        </p:spPr>
        <p:txBody>
          <a:bodyPr/>
          <a:lstStyle/>
          <a:p>
            <a:pPr marL="0" indent="0">
              <a:buNone/>
            </a:pPr>
            <a:r>
              <a:rPr lang="en-US" sz="28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We prepared this education as a tool to assist the provider community.  Medicare rules change often. They are in the relevant laws, regulations and rulings on the Centers for Medicare &amp; Medicaid Services (CMS) website. We will provide responses to questions based on the facts given, but the Medicare rules determine final coverage. CMS prohibits recording of the presentation for profit-making purposes.</a:t>
            </a:r>
          </a:p>
        </p:txBody>
      </p:sp>
    </p:spTree>
    <p:extLst>
      <p:ext uri="{BB962C8B-B14F-4D97-AF65-F5344CB8AC3E}">
        <p14:creationId xmlns:p14="http://schemas.microsoft.com/office/powerpoint/2010/main" val="374962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DEE5DDE-F94D-F6E2-2987-79A5DD7753B8}"/>
              </a:ext>
            </a:extLst>
          </p:cNvPr>
          <p:cNvSpPr>
            <a:spLocks noGrp="1"/>
          </p:cNvSpPr>
          <p:nvPr>
            <p:ph type="title" idx="4294967295"/>
          </p:nvPr>
        </p:nvSpPr>
        <p:spPr>
          <a:xfrm>
            <a:off x="547585" y="391319"/>
            <a:ext cx="9144000" cy="68762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Goals and Agenda </a:t>
            </a:r>
          </a:p>
        </p:txBody>
      </p:sp>
      <p:sp>
        <p:nvSpPr>
          <p:cNvPr id="2" name="Content Placeholder 1">
            <a:extLst>
              <a:ext uri="{FF2B5EF4-FFF2-40B4-BE49-F238E27FC236}">
                <a16:creationId xmlns:a16="http://schemas.microsoft.com/office/drawing/2014/main" id="{93FB1515-BCE0-0E61-4006-1363D49C4935}"/>
              </a:ext>
            </a:extLst>
          </p:cNvPr>
          <p:cNvSpPr>
            <a:spLocks noGrp="1"/>
          </p:cNvSpPr>
          <p:nvPr>
            <p:ph sz="half" idx="16"/>
          </p:nvPr>
        </p:nvSpPr>
        <p:spPr>
          <a:xfrm>
            <a:off x="575279" y="1209369"/>
            <a:ext cx="11041441" cy="4984954"/>
          </a:xfrm>
        </p:spPr>
        <p:txBody>
          <a:bodyPr/>
          <a:lstStyle/>
          <a:p>
            <a:r>
              <a:rPr lang="en-US" sz="3200" dirty="0">
                <a:solidFill>
                  <a:schemeClr val="tx1"/>
                </a:solidFill>
              </a:rPr>
              <a:t>Goal:</a:t>
            </a:r>
          </a:p>
          <a:p>
            <a:pPr lvl="1"/>
            <a:r>
              <a:rPr lang="en-US" sz="2800" dirty="0">
                <a:solidFill>
                  <a:schemeClr val="tx1"/>
                </a:solidFill>
              </a:rPr>
              <a:t>Review documentation requirements for erythropoiesis stimulating agent claims </a:t>
            </a:r>
          </a:p>
          <a:p>
            <a:pPr lvl="1"/>
            <a:r>
              <a:rPr lang="en-US" sz="2800" dirty="0">
                <a:solidFill>
                  <a:schemeClr val="tx1"/>
                </a:solidFill>
              </a:rPr>
              <a:t>Aid in avoiding future denials</a:t>
            </a:r>
          </a:p>
          <a:p>
            <a:r>
              <a:rPr lang="en-US" sz="3200" dirty="0">
                <a:solidFill>
                  <a:schemeClr val="tx1"/>
                </a:solidFill>
              </a:rPr>
              <a:t>We will review:</a:t>
            </a:r>
          </a:p>
          <a:p>
            <a:pPr lvl="1"/>
            <a:r>
              <a:rPr lang="en-US" sz="2800" dirty="0">
                <a:solidFill>
                  <a:schemeClr val="tx1"/>
                </a:solidFill>
              </a:rPr>
              <a:t>Coverage criteria </a:t>
            </a:r>
          </a:p>
          <a:p>
            <a:pPr lvl="1"/>
            <a:r>
              <a:rPr lang="en-US" sz="2800" dirty="0">
                <a:solidFill>
                  <a:schemeClr val="tx1"/>
                </a:solidFill>
              </a:rPr>
              <a:t>The appeals process</a:t>
            </a:r>
          </a:p>
          <a:p>
            <a:pPr lvl="1"/>
            <a:r>
              <a:rPr lang="en-US" sz="2800" dirty="0">
                <a:solidFill>
                  <a:schemeClr val="tx1"/>
                </a:solidFill>
              </a:rPr>
              <a:t>Common denial reasons with documentation examples </a:t>
            </a:r>
          </a:p>
          <a:p>
            <a:pPr lvl="1"/>
            <a:r>
              <a:rPr lang="en-US" sz="2800" dirty="0">
                <a:solidFill>
                  <a:schemeClr val="tx1"/>
                </a:solidFill>
              </a:rPr>
              <a:t>Answer provider questions </a:t>
            </a:r>
          </a:p>
        </p:txBody>
      </p:sp>
    </p:spTree>
    <p:extLst>
      <p:ext uri="{BB962C8B-B14F-4D97-AF65-F5344CB8AC3E}">
        <p14:creationId xmlns:p14="http://schemas.microsoft.com/office/powerpoint/2010/main" val="1456296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C4F72F-F8A0-DC41-AF4D-89FB6B4B8448}"/>
              </a:ext>
            </a:extLst>
          </p:cNvPr>
          <p:cNvSpPr>
            <a:spLocks noGrp="1"/>
          </p:cNvSpPr>
          <p:nvPr>
            <p:ph type="title" idx="4294967295"/>
          </p:nvPr>
        </p:nvSpPr>
        <p:spPr>
          <a:xfrm>
            <a:off x="547585" y="391319"/>
            <a:ext cx="9144000" cy="12605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i="0" u="none" strike="noStrike" kern="1200" cap="none" spc="0" normalizeH="0" baseline="0" noProof="0" dirty="0">
                <a:ln>
                  <a:noFill/>
                </a:ln>
                <a:solidFill>
                  <a:srgbClr val="017DB4"/>
                </a:solidFill>
                <a:effectLst/>
                <a:uLnTx/>
                <a:uFillTx/>
                <a:latin typeface="Trebuchet MS" panose="020B0603020202020204" pitchFamily="34" charset="0"/>
                <a:ea typeface="+mn-ea"/>
                <a:cs typeface="+mn-cs"/>
              </a:rPr>
              <a:t>What </a:t>
            </a:r>
            <a:r>
              <a:rPr lang="en-US" dirty="0">
                <a:solidFill>
                  <a:srgbClr val="017DB4"/>
                </a:solidFill>
                <a:latin typeface="Trebuchet MS" panose="020B0603020202020204" pitchFamily="34" charset="0"/>
                <a:ea typeface="+mn-ea"/>
                <a:cs typeface="+mn-cs"/>
              </a:rPr>
              <a:t>Is</a:t>
            </a:r>
            <a:r>
              <a:rPr kumimoji="0" lang="en-US" i="0" u="none" strike="noStrike" kern="1200" cap="none" spc="0" normalizeH="0" baseline="0" noProof="0" dirty="0">
                <a:ln>
                  <a:noFill/>
                </a:ln>
                <a:solidFill>
                  <a:srgbClr val="017DB4"/>
                </a:solidFill>
                <a:effectLst/>
                <a:uLnTx/>
                <a:uFillTx/>
                <a:latin typeface="Trebuchet MS" panose="020B0603020202020204" pitchFamily="34" charset="0"/>
                <a:ea typeface="+mn-ea"/>
                <a:cs typeface="+mn-cs"/>
              </a:rPr>
              <a:t> </a:t>
            </a:r>
            <a:r>
              <a:rPr lang="en-US" dirty="0">
                <a:solidFill>
                  <a:srgbClr val="017DB4"/>
                </a:solidFill>
                <a:latin typeface="Trebuchet MS" panose="020B0603020202020204" pitchFamily="34" charset="0"/>
                <a:ea typeface="+mn-ea"/>
                <a:cs typeface="+mn-cs"/>
              </a:rPr>
              <a:t>A</a:t>
            </a:r>
            <a:r>
              <a:rPr kumimoji="0" lang="en-US" i="0" u="none" strike="noStrike" kern="1200" cap="none" spc="0" normalizeH="0" baseline="0" noProof="0" dirty="0">
                <a:ln>
                  <a:noFill/>
                </a:ln>
                <a:solidFill>
                  <a:srgbClr val="017DB4"/>
                </a:solidFill>
                <a:effectLst/>
                <a:uLnTx/>
                <a:uFillTx/>
                <a:latin typeface="Trebuchet MS" panose="020B0603020202020204" pitchFamily="34" charset="0"/>
                <a:ea typeface="+mn-ea"/>
                <a:cs typeface="+mn-cs"/>
              </a:rPr>
              <a:t>n Erythropoiesis  Stimulating Agent (ESA)?</a:t>
            </a:r>
          </a:p>
        </p:txBody>
      </p:sp>
      <p:sp>
        <p:nvSpPr>
          <p:cNvPr id="6" name="Text Placeholder 3">
            <a:extLst>
              <a:ext uri="{FF2B5EF4-FFF2-40B4-BE49-F238E27FC236}">
                <a16:creationId xmlns:a16="http://schemas.microsoft.com/office/drawing/2014/main" id="{45774823-69C5-22A3-CA5E-D538DA07E193}"/>
              </a:ext>
            </a:extLst>
          </p:cNvPr>
          <p:cNvSpPr>
            <a:spLocks noGrp="1"/>
          </p:cNvSpPr>
          <p:nvPr>
            <p:ph sz="half" idx="16"/>
          </p:nvPr>
        </p:nvSpPr>
        <p:spPr>
          <a:xfrm>
            <a:off x="547585" y="1826778"/>
            <a:ext cx="9307512" cy="4775166"/>
          </a:xfrm>
        </p:spPr>
        <p:txBody>
          <a:bodyPr/>
          <a:lstStyle/>
          <a:p>
            <a:r>
              <a:rPr lang="en-US" sz="3200" dirty="0">
                <a:solidFill>
                  <a:schemeClr val="tx1"/>
                </a:solidFill>
                <a:latin typeface="Trebuchet MS" panose="020B0603020202020204" pitchFamily="34" charset="0"/>
              </a:rPr>
              <a:t>Epoetin alfa (EPO) </a:t>
            </a:r>
          </a:p>
          <a:p>
            <a:pPr lvl="1"/>
            <a:r>
              <a:rPr lang="en-US" sz="2800" dirty="0">
                <a:solidFill>
                  <a:schemeClr val="tx1"/>
                </a:solidFill>
                <a:latin typeface="Trebuchet MS" panose="020B0603020202020204" pitchFamily="34" charset="0"/>
              </a:rPr>
              <a:t>Epogen®</a:t>
            </a:r>
          </a:p>
          <a:p>
            <a:pPr lvl="1"/>
            <a:r>
              <a:rPr lang="en-US" sz="2800" dirty="0">
                <a:solidFill>
                  <a:schemeClr val="tx1"/>
                </a:solidFill>
                <a:latin typeface="Trebuchet MS" panose="020B0603020202020204" pitchFamily="34" charset="0"/>
              </a:rPr>
              <a:t>Procrit® </a:t>
            </a:r>
          </a:p>
          <a:p>
            <a:r>
              <a:rPr lang="en-US" sz="3200" dirty="0">
                <a:solidFill>
                  <a:schemeClr val="tx1"/>
                </a:solidFill>
                <a:latin typeface="Trebuchet MS" panose="020B0603020202020204" pitchFamily="34" charset="0"/>
              </a:rPr>
              <a:t>Darbepoetin alfa (DPA)</a:t>
            </a:r>
          </a:p>
          <a:p>
            <a:pPr lvl="1"/>
            <a:r>
              <a:rPr lang="en-US" sz="2800" dirty="0">
                <a:solidFill>
                  <a:schemeClr val="tx1"/>
                </a:solidFill>
                <a:latin typeface="Trebuchet MS" panose="020B0603020202020204" pitchFamily="34" charset="0"/>
              </a:rPr>
              <a:t>Arenasp® </a:t>
            </a:r>
          </a:p>
        </p:txBody>
      </p:sp>
    </p:spTree>
    <p:extLst>
      <p:ext uri="{BB962C8B-B14F-4D97-AF65-F5344CB8AC3E}">
        <p14:creationId xmlns:p14="http://schemas.microsoft.com/office/powerpoint/2010/main" val="2337180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66CF1-90C5-F3F9-6222-C1FBA77F0397}"/>
              </a:ext>
            </a:extLst>
          </p:cNvPr>
          <p:cNvSpPr>
            <a:spLocks noGrp="1"/>
          </p:cNvSpPr>
          <p:nvPr>
            <p:ph type="title"/>
          </p:nvPr>
        </p:nvSpPr>
        <p:spPr/>
        <p:txBody>
          <a:bodyPr/>
          <a:lstStyle/>
          <a:p>
            <a:r>
              <a:rPr lang="en-US" b="1" dirty="0">
                <a:latin typeface="Trebuchet MS" panose="020B0603020202020204" pitchFamily="34" charset="0"/>
              </a:rPr>
              <a:t>NCD</a:t>
            </a:r>
            <a:r>
              <a:rPr lang="en-US" dirty="0"/>
              <a:t> </a:t>
            </a:r>
          </a:p>
        </p:txBody>
      </p:sp>
      <p:sp>
        <p:nvSpPr>
          <p:cNvPr id="3" name="Content Placeholder 2">
            <a:extLst>
              <a:ext uri="{FF2B5EF4-FFF2-40B4-BE49-F238E27FC236}">
                <a16:creationId xmlns:a16="http://schemas.microsoft.com/office/drawing/2014/main" id="{86D82BDD-540E-A9B6-39E1-A6160C57197C}"/>
              </a:ext>
            </a:extLst>
          </p:cNvPr>
          <p:cNvSpPr>
            <a:spLocks noGrp="1"/>
          </p:cNvSpPr>
          <p:nvPr>
            <p:ph sz="half" idx="2"/>
          </p:nvPr>
        </p:nvSpPr>
        <p:spPr/>
        <p:txBody>
          <a:bodyPr/>
          <a:lstStyle/>
          <a:p>
            <a:r>
              <a:rPr lang="en-US" altLang="en-US" sz="3200" dirty="0">
                <a:latin typeface="Trebuchet MS" panose="020B0603020202020204" pitchFamily="34" charset="0"/>
              </a:rPr>
              <a:t>Originate from CMS</a:t>
            </a:r>
          </a:p>
          <a:p>
            <a:r>
              <a:rPr lang="en-US" altLang="en-US" sz="3200" dirty="0">
                <a:latin typeface="Trebuchet MS" panose="020B0603020202020204" pitchFamily="34" charset="0"/>
              </a:rPr>
              <a:t>Applies to all jurisdictions</a:t>
            </a:r>
          </a:p>
          <a:p>
            <a:r>
              <a:rPr lang="en-US" altLang="en-US" sz="3200" dirty="0">
                <a:latin typeface="Trebuchet MS" panose="020B0603020202020204" pitchFamily="34" charset="0"/>
              </a:rPr>
              <a:t>Development comes from provider groups, beneficiary groups, or other groups often working thru legislative channels</a:t>
            </a:r>
          </a:p>
          <a:p>
            <a:r>
              <a:rPr lang="en-US" altLang="en-US" sz="3200" dirty="0">
                <a:latin typeface="Trebuchet MS" panose="020B0603020202020204" pitchFamily="34" charset="0"/>
              </a:rPr>
              <a:t>Basis found in Coverage Issues Manual and the NCD Manual</a:t>
            </a:r>
          </a:p>
          <a:p>
            <a:r>
              <a:rPr lang="en-US" altLang="en-US" sz="3200" dirty="0">
                <a:latin typeface="Trebuchet MS" panose="020B0603020202020204" pitchFamily="34" charset="0"/>
              </a:rPr>
              <a:t>Italicized language is CMS verbiage </a:t>
            </a:r>
            <a:endParaRPr lang="en-US" sz="3200" dirty="0">
              <a:latin typeface="Trebuchet MS" panose="020B0603020202020204" pitchFamily="34" charset="0"/>
            </a:endParaRPr>
          </a:p>
        </p:txBody>
      </p:sp>
    </p:spTree>
    <p:extLst>
      <p:ext uri="{BB962C8B-B14F-4D97-AF65-F5344CB8AC3E}">
        <p14:creationId xmlns:p14="http://schemas.microsoft.com/office/powerpoint/2010/main" val="1551131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66CF1-90C5-F3F9-6222-C1FBA77F0397}"/>
              </a:ext>
            </a:extLst>
          </p:cNvPr>
          <p:cNvSpPr>
            <a:spLocks noGrp="1"/>
          </p:cNvSpPr>
          <p:nvPr>
            <p:ph type="title"/>
          </p:nvPr>
        </p:nvSpPr>
        <p:spPr/>
        <p:txBody>
          <a:bodyPr/>
          <a:lstStyle/>
          <a:p>
            <a:r>
              <a:rPr lang="en-US" b="1" dirty="0">
                <a:latin typeface="Trebuchet MS" panose="020B0603020202020204" pitchFamily="34" charset="0"/>
              </a:rPr>
              <a:t>LCD</a:t>
            </a:r>
            <a:r>
              <a:rPr lang="en-US" dirty="0"/>
              <a:t> </a:t>
            </a:r>
          </a:p>
        </p:txBody>
      </p:sp>
      <p:sp>
        <p:nvSpPr>
          <p:cNvPr id="3" name="Content Placeholder 2">
            <a:extLst>
              <a:ext uri="{FF2B5EF4-FFF2-40B4-BE49-F238E27FC236}">
                <a16:creationId xmlns:a16="http://schemas.microsoft.com/office/drawing/2014/main" id="{86D82BDD-540E-A9B6-39E1-A6160C57197C}"/>
              </a:ext>
            </a:extLst>
          </p:cNvPr>
          <p:cNvSpPr>
            <a:spLocks noGrp="1"/>
          </p:cNvSpPr>
          <p:nvPr>
            <p:ph sz="half" idx="2"/>
          </p:nvPr>
        </p:nvSpPr>
        <p:spPr/>
        <p:txBody>
          <a:bodyPr/>
          <a:lstStyle/>
          <a:p>
            <a:pPr lvl="0"/>
            <a:r>
              <a:rPr lang="en-US" altLang="en-US" sz="3200" dirty="0">
                <a:latin typeface="Trebuchet MS" panose="020B0603020202020204" pitchFamily="34" charset="0"/>
              </a:rPr>
              <a:t>Carrier developed coverage policy</a:t>
            </a:r>
          </a:p>
          <a:p>
            <a:pPr lvl="0"/>
            <a:r>
              <a:rPr lang="en-US" altLang="en-US" sz="3200" dirty="0">
                <a:latin typeface="Trebuchet MS" panose="020B0603020202020204" pitchFamily="34" charset="0"/>
              </a:rPr>
              <a:t>Usually defines “medical necessity”</a:t>
            </a:r>
          </a:p>
          <a:p>
            <a:pPr lvl="0"/>
            <a:r>
              <a:rPr lang="en-US" altLang="en-US" sz="3200" dirty="0">
                <a:latin typeface="Trebuchet MS" panose="020B0603020202020204" pitchFamily="34" charset="0"/>
              </a:rPr>
              <a:t>Developed for various reasons</a:t>
            </a:r>
          </a:p>
          <a:p>
            <a:pPr lvl="1"/>
            <a:r>
              <a:rPr lang="en-US" altLang="en-US" sz="2800" dirty="0">
                <a:latin typeface="Trebuchet MS" panose="020B0603020202020204" pitchFamily="34" charset="0"/>
              </a:rPr>
              <a:t>To define appropriate use of new technologies</a:t>
            </a:r>
          </a:p>
          <a:p>
            <a:pPr lvl="1"/>
            <a:r>
              <a:rPr lang="en-US" altLang="en-US" sz="2800" dirty="0">
                <a:latin typeface="Trebuchet MS" panose="020B0603020202020204" pitchFamily="34" charset="0"/>
              </a:rPr>
              <a:t>To address services with an abusive history or potential</a:t>
            </a:r>
          </a:p>
          <a:p>
            <a:pPr lvl="1"/>
            <a:r>
              <a:rPr lang="en-US" altLang="en-US" sz="2800" dirty="0">
                <a:latin typeface="Trebuchet MS" panose="020B0603020202020204" pitchFamily="34" charset="0"/>
              </a:rPr>
              <a:t>High volume, high dollar services</a:t>
            </a:r>
          </a:p>
        </p:txBody>
      </p:sp>
    </p:spTree>
    <p:extLst>
      <p:ext uri="{BB962C8B-B14F-4D97-AF65-F5344CB8AC3E}">
        <p14:creationId xmlns:p14="http://schemas.microsoft.com/office/powerpoint/2010/main" val="572381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5A301E3-6727-FF5A-84D1-154539B8F30E}"/>
              </a:ext>
            </a:extLst>
          </p:cNvPr>
          <p:cNvSpPr>
            <a:spLocks noGrp="1"/>
          </p:cNvSpPr>
          <p:nvPr>
            <p:ph type="title" idx="4294967295"/>
          </p:nvPr>
        </p:nvSpPr>
        <p:spPr>
          <a:xfrm>
            <a:off x="547584" y="391319"/>
            <a:ext cx="9422325" cy="127524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Where Can I Find The Medicare Coverage Requirements?</a:t>
            </a:r>
          </a:p>
        </p:txBody>
      </p:sp>
      <p:sp>
        <p:nvSpPr>
          <p:cNvPr id="2" name="Content Placeholder 1">
            <a:extLst>
              <a:ext uri="{FF2B5EF4-FFF2-40B4-BE49-F238E27FC236}">
                <a16:creationId xmlns:a16="http://schemas.microsoft.com/office/drawing/2014/main" id="{2374DB87-2397-47A6-8651-1EB617350061}"/>
              </a:ext>
            </a:extLst>
          </p:cNvPr>
          <p:cNvSpPr>
            <a:spLocks noGrp="1"/>
          </p:cNvSpPr>
          <p:nvPr>
            <p:ph sz="half" idx="16"/>
          </p:nvPr>
        </p:nvSpPr>
        <p:spPr>
          <a:xfrm>
            <a:off x="547584" y="1934349"/>
            <a:ext cx="11041441" cy="4348463"/>
          </a:xfrm>
        </p:spPr>
        <p:txBody>
          <a:bodyPr/>
          <a:lstStyle/>
          <a:p>
            <a:r>
              <a:rPr lang="en-US" altLang="en-US" sz="3200" dirty="0">
                <a:solidFill>
                  <a:schemeClr val="tx1"/>
                </a:solidFill>
                <a:latin typeface="Trebuchet MS" panose="020B0603020202020204" pitchFamily="34" charset="0"/>
              </a:rPr>
              <a:t>National Coverage Decision </a:t>
            </a:r>
          </a:p>
          <a:p>
            <a:pPr lvl="1"/>
            <a:r>
              <a:rPr lang="en-US" altLang="en-US" sz="2800" dirty="0">
                <a:solidFill>
                  <a:schemeClr val="tx1"/>
                </a:solidFill>
                <a:latin typeface="Trebuchet MS" panose="020B0603020202020204" pitchFamily="34" charset="0"/>
                <a:hlinkClick r:id="rId3"/>
              </a:rPr>
              <a:t>Erythropoiesis Stimulating Agents (ESAs) in Cancer and Related Neoplastic Conditions </a:t>
            </a:r>
            <a:r>
              <a:rPr lang="en-US" altLang="en-US" sz="2800" dirty="0">
                <a:solidFill>
                  <a:schemeClr val="tx1"/>
                </a:solidFill>
                <a:latin typeface="Trebuchet MS" panose="020B0603020202020204" pitchFamily="34" charset="0"/>
              </a:rPr>
              <a:t>(INJ-040)</a:t>
            </a:r>
          </a:p>
          <a:p>
            <a:r>
              <a:rPr lang="en-US" altLang="en-US" sz="3200" dirty="0">
                <a:solidFill>
                  <a:schemeClr val="tx1"/>
                </a:solidFill>
                <a:latin typeface="Trebuchet MS" panose="020B0603020202020204" pitchFamily="34" charset="0"/>
              </a:rPr>
              <a:t>Local Coverage Determination </a:t>
            </a:r>
          </a:p>
          <a:p>
            <a:pPr lvl="1"/>
            <a:r>
              <a:rPr lang="en-US" altLang="en-US" sz="2800" dirty="0">
                <a:solidFill>
                  <a:schemeClr val="tx1"/>
                </a:solidFill>
                <a:latin typeface="Trebuchet MS" panose="020B0603020202020204" pitchFamily="34" charset="0"/>
                <a:hlinkClick r:id="rId4"/>
              </a:rPr>
              <a:t>Erythropoiesis Stimulating Agents Epoetin alfa (EPO), Darbepoetin alfa (DPA)(INJ-023)</a:t>
            </a:r>
            <a:endParaRPr lang="en-US" sz="2800"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3521781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306868-7F8E-BBB9-7276-191AF268A65C}"/>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Do We Use The NCD Or The LCD? </a:t>
            </a:r>
          </a:p>
        </p:txBody>
      </p:sp>
      <p:pic>
        <p:nvPicPr>
          <p:cNvPr id="6" name="Picture 5">
            <a:extLst>
              <a:ext uri="{FF2B5EF4-FFF2-40B4-BE49-F238E27FC236}">
                <a16:creationId xmlns:a16="http://schemas.microsoft.com/office/drawing/2014/main" id="{B9D0D6E9-8094-D48F-4054-8CEB373D2E33}"/>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08966" y="1438299"/>
            <a:ext cx="5613557" cy="4063192"/>
          </a:xfrm>
          <a:prstGeom prst="rect">
            <a:avLst/>
          </a:prstGeom>
        </p:spPr>
      </p:pic>
      <p:sp>
        <p:nvSpPr>
          <p:cNvPr id="2" name="Content Placeholder 1">
            <a:extLst>
              <a:ext uri="{FF2B5EF4-FFF2-40B4-BE49-F238E27FC236}">
                <a16:creationId xmlns:a16="http://schemas.microsoft.com/office/drawing/2014/main" id="{9171373B-1EEA-D868-BE76-16F231FAFE1D}"/>
              </a:ext>
            </a:extLst>
          </p:cNvPr>
          <p:cNvSpPr>
            <a:spLocks noGrp="1"/>
          </p:cNvSpPr>
          <p:nvPr>
            <p:ph sz="half" idx="16"/>
          </p:nvPr>
        </p:nvSpPr>
        <p:spPr>
          <a:xfrm>
            <a:off x="547584" y="1415845"/>
            <a:ext cx="11041441" cy="4040739"/>
          </a:xfrm>
        </p:spPr>
        <p:txBody>
          <a:bodyPr/>
          <a:lstStyle/>
          <a:p>
            <a:r>
              <a:rPr lang="en-US" sz="3200" dirty="0">
                <a:solidFill>
                  <a:schemeClr val="tx1"/>
                </a:solidFill>
                <a:latin typeface="Trebuchet MS" panose="020B0603020202020204" pitchFamily="34" charset="0"/>
                <a:ea typeface="Calibri" panose="020F0502020204030204" pitchFamily="34" charset="0"/>
              </a:rPr>
              <a:t>NCD</a:t>
            </a:r>
            <a:r>
              <a:rPr lang="en-US" sz="4400" dirty="0">
                <a:solidFill>
                  <a:schemeClr val="tx1"/>
                </a:solidFill>
                <a:latin typeface="Trebuchet MS" panose="020B0603020202020204" pitchFamily="34" charset="0"/>
                <a:ea typeface="Calibri" panose="020F0502020204030204" pitchFamily="34" charset="0"/>
              </a:rPr>
              <a:t> </a:t>
            </a:r>
            <a:endParaRPr lang="en-US" sz="4400" dirty="0">
              <a:solidFill>
                <a:schemeClr val="tx1"/>
              </a:solidFill>
              <a:effectLst/>
              <a:latin typeface="Trebuchet MS" panose="020B0603020202020204" pitchFamily="34" charset="0"/>
              <a:ea typeface="Calibri" panose="020F0502020204030204" pitchFamily="34" charset="0"/>
            </a:endParaRPr>
          </a:p>
          <a:p>
            <a:pPr lvl="1"/>
            <a:r>
              <a:rPr lang="en-US" sz="2800" dirty="0">
                <a:solidFill>
                  <a:schemeClr val="tx1"/>
                </a:solidFill>
                <a:effectLst/>
                <a:latin typeface="Trebuchet MS" panose="020B0603020202020204" pitchFamily="34" charset="0"/>
                <a:ea typeface="Calibri" panose="020F0502020204030204" pitchFamily="34" charset="0"/>
              </a:rPr>
              <a:t>ESA for cancer</a:t>
            </a:r>
          </a:p>
          <a:p>
            <a:r>
              <a:rPr lang="en-US" sz="3200" dirty="0">
                <a:solidFill>
                  <a:schemeClr val="tx1"/>
                </a:solidFill>
                <a:effectLst/>
                <a:latin typeface="Trebuchet MS" panose="020B0603020202020204" pitchFamily="34" charset="0"/>
                <a:ea typeface="Calibri" panose="020F0502020204030204" pitchFamily="34" charset="0"/>
              </a:rPr>
              <a:t>LCD </a:t>
            </a:r>
          </a:p>
          <a:p>
            <a:pPr lvl="1"/>
            <a:r>
              <a:rPr lang="en-US" sz="2800" dirty="0">
                <a:solidFill>
                  <a:schemeClr val="tx1"/>
                </a:solidFill>
                <a:effectLst/>
                <a:latin typeface="Trebuchet MS" panose="020B0603020202020204" pitchFamily="34" charset="0"/>
                <a:ea typeface="Calibri" panose="020F0502020204030204" pitchFamily="34" charset="0"/>
              </a:rPr>
              <a:t>ESA for CKD </a:t>
            </a:r>
          </a:p>
          <a:p>
            <a:pPr lvl="1"/>
            <a:r>
              <a:rPr lang="en-US" sz="2800" dirty="0">
                <a:solidFill>
                  <a:schemeClr val="tx1"/>
                </a:solidFill>
                <a:effectLst/>
                <a:latin typeface="Trebuchet MS" panose="020B0603020202020204" pitchFamily="34" charset="0"/>
                <a:ea typeface="Calibri" panose="020F0502020204030204" pitchFamily="34" charset="0"/>
              </a:rPr>
              <a:t>ESA for MDS</a:t>
            </a:r>
          </a:p>
        </p:txBody>
      </p:sp>
    </p:spTree>
    <p:extLst>
      <p:ext uri="{BB962C8B-B14F-4D97-AF65-F5344CB8AC3E}">
        <p14:creationId xmlns:p14="http://schemas.microsoft.com/office/powerpoint/2010/main" val="2144569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smtClean="0">
            <a:solidFill>
              <a:schemeClr val="bg1">
                <a:lumMod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GHA Document" ma:contentTypeID="0x0101006E63F9F2094B854683EBE2F25BB346E5000506D6BA6D64EB4598816411DF463305" ma:contentTypeVersion="45" ma:contentTypeDescription="" ma:contentTypeScope="" ma:versionID="b04803c678ab9756e84def06c216c041">
  <xsd:schema xmlns:xsd="http://www.w3.org/2001/XMLSchema" xmlns:xs="http://www.w3.org/2001/XMLSchema" xmlns:p="http://schemas.microsoft.com/office/2006/metadata/properties" xmlns:ns2="http://schemas.microsoft.com/sharepoint.v3" xmlns:ns3="9075a0da-3943-4891-8ded-493e6a170793" xmlns:ns4="5637125f-61b7-4ab1-ae51-868c7983d343" targetNamespace="http://schemas.microsoft.com/office/2006/metadata/properties" ma:root="true" ma:fieldsID="44ea7b2e2c13816748bd23e1fb44f8b8" ns2:_="" ns3:_="" ns4:_="">
    <xsd:import namespace="http://schemas.microsoft.com/sharepoint.v3"/>
    <xsd:import namespace="9075a0da-3943-4891-8ded-493e6a170793"/>
    <xsd:import namespace="5637125f-61b7-4ab1-ae51-868c7983d343"/>
    <xsd:element name="properties">
      <xsd:complexType>
        <xsd:sequence>
          <xsd:element name="documentManagement">
            <xsd:complexType>
              <xsd:all>
                <xsd:element ref="ns2:CategoryDescription" minOccurs="0"/>
                <xsd:element ref="ns3:Document_x0020_Number" minOccurs="0"/>
                <xsd:element ref="ns3:Document_x0020_Type"/>
                <xsd:element ref="ns3:Latest_x0020_Changes" minOccurs="0"/>
                <xsd:element ref="ns3:Must_x0020_review_x0020_changes_x0020_with_x0020_staff" minOccurs="0"/>
                <xsd:element ref="ns3:New_x0020_Version_x0020_Email_x0020_Required" minOccurs="0"/>
                <xsd:element ref="ns3:Review_x0020_Notification_x0020_Date" minOccurs="0"/>
                <xsd:element ref="ns3:Functional_x0020_Area"/>
                <xsd:element ref="ns3:Branch"/>
                <xsd:element ref="ns3:Contract"/>
                <xsd:element ref="ns3:Topic2"/>
                <xsd:element ref="ns3:Workflow_x0020_Status"/>
                <xsd:element ref="ns4:Approve_x0020_Olli_x0020_Document" minOccurs="0"/>
                <xsd:element ref="ns3:Document_x0020_History" minOccurs="0"/>
                <xsd:element ref="ns4:Publish_x0020_Document" minOccurs="0"/>
                <xsd:element ref="ns3:_dlc_DocId" minOccurs="0"/>
                <xsd:element ref="ns3:_dlc_DocIdUrl" minOccurs="0"/>
                <xsd:element ref="ns3:_dlc_DocIdPersistId" minOccurs="0"/>
                <xsd:element ref="ns3:Division"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2" nillable="true" ma:displayName="Description" ma:internalName="CategoryDescrip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75a0da-3943-4891-8ded-493e6a170793" elementFormDefault="qualified">
    <xsd:import namespace="http://schemas.microsoft.com/office/2006/documentManagement/types"/>
    <xsd:import namespace="http://schemas.microsoft.com/office/infopath/2007/PartnerControls"/>
    <xsd:element name="Document_x0020_Number" ma:index="3" nillable="true" ma:displayName="Document Number" ma:internalName="Document_x0020_Number" ma:readOnly="false">
      <xsd:simpleType>
        <xsd:restriction base="dms:Text">
          <xsd:maxLength value="255"/>
        </xsd:restriction>
      </xsd:simpleType>
    </xsd:element>
    <xsd:element name="Document_x0020_Type" ma:index="4" ma:displayName="Document Type" ma:format="Dropdown" ma:internalName="Document_x0020_Type" ma:readOnly="false">
      <xsd:simpleType>
        <xsd:restriction base="dms:Choice">
          <xsd:enumeration value="Comparative Billing"/>
          <xsd:enumeration value="Course Material"/>
          <xsd:enumeration value="Decision Tree"/>
          <xsd:enumeration value="Face-to-Face"/>
          <xsd:enumeration value="FAQ"/>
          <xsd:enumeration value="IRRR"/>
          <xsd:enumeration value="LCD"/>
          <xsd:enumeration value="Management Presentation"/>
          <xsd:enumeration value="Plan"/>
          <xsd:enumeration value="Presentation"/>
          <xsd:enumeration value="Provider Education Handout"/>
          <xsd:enumeration value="Provider Instruction"/>
          <xsd:enumeration value="Script"/>
          <xsd:enumeration value="Strategy"/>
          <xsd:enumeration value="Teleconference"/>
          <xsd:enumeration value="Web Posting/EML"/>
        </xsd:restriction>
      </xsd:simpleType>
    </xsd:element>
    <xsd:element name="Latest_x0020_Changes" ma:index="5" nillable="true" ma:displayName="Latest Changes" ma:internalName="Latest_x0020_Changes" ma:readOnly="false">
      <xsd:simpleType>
        <xsd:restriction base="dms:Note"/>
      </xsd:simpleType>
    </xsd:element>
    <xsd:element name="Must_x0020_review_x0020_changes_x0020_with_x0020_staff" ma:index="6" nillable="true" ma:displayName="Must review changes with staff" ma:format="RadioButtons" ma:internalName="Must_x0020_review_x0020_changes_x0020_with_x0020_staff">
      <xsd:simpleType>
        <xsd:restriction base="dms:Choice">
          <xsd:enumeration value="Yes"/>
          <xsd:enumeration value="No"/>
        </xsd:restriction>
      </xsd:simpleType>
    </xsd:element>
    <xsd:element name="New_x0020_Version_x0020_Email_x0020_Required" ma:index="7" nillable="true" ma:displayName="New Version Email Required" ma:default="No" ma:format="RadioButtons" ma:internalName="New_x0020_Version_x0020_Email_x0020_Required">
      <xsd:simpleType>
        <xsd:restriction base="dms:Choice">
          <xsd:enumeration value="Yes"/>
          <xsd:enumeration value="No"/>
        </xsd:restriction>
      </xsd:simpleType>
    </xsd:element>
    <xsd:element name="Review_x0020_Notification_x0020_Date" ma:index="8" nillable="true" ma:displayName="Review Notification Date" ma:format="DateOnly" ma:internalName="Review_x0020_Notification_x0020_Date" ma:readOnly="false">
      <xsd:simpleType>
        <xsd:restriction base="dms:DateTime"/>
      </xsd:simpleType>
    </xsd:element>
    <xsd:element name="Functional_x0020_Area" ma:index="9" ma:displayName="Functional Area" ma:format="Dropdown" ma:internalName="Functional_x0020_Area" ma:readOnly="false">
      <xsd:simpleType>
        <xsd:restriction base="dms:Choice">
          <xsd:enumeration value="Audit"/>
          <xsd:enumeration value="Clinical Services"/>
          <xsd:enumeration value="Contract Administration"/>
          <xsd:enumeration value="Financial Services"/>
          <xsd:enumeration value="Administration &amp; Support"/>
          <xsd:enumeration value="Provider Services"/>
          <xsd:enumeration value="Systems &amp; Technology"/>
        </xsd:restriction>
      </xsd:simpleType>
    </xsd:element>
    <xsd:element name="Branch" ma:index="10" ma:displayName="Branch" ma:format="Dropdown" ma:internalName="Branch" ma:readOnly="false">
      <xsd:simpleType>
        <xsd:restriction base="dms:Choice">
          <xsd:enumeration value="Appeals/Redeterminations"/>
          <xsd:enumeration value="Audit"/>
          <xsd:enumeration value="Audit - Appeals"/>
          <xsd:enumeration value="Audit - Cost Report Reopenings"/>
          <xsd:enumeration value="Audit - Field Office"/>
          <xsd:enumeration value="Audit - Reimbursement"/>
          <xsd:enumeration value="Audit - Supervisors"/>
          <xsd:enumeration value="Business Systems Support"/>
          <xsd:enumeration value="CCU"/>
          <xsd:enumeration value="CERT"/>
          <xsd:enumeration value="Claims"/>
          <xsd:enumeration value="Compliance"/>
          <xsd:enumeration value="Complaint Screening"/>
          <xsd:enumeration value="Customer Service"/>
          <xsd:enumeration value="Document Services"/>
          <xsd:enumeration value="Financial Reporting"/>
          <xsd:enumeration value="FOIA"/>
          <xsd:enumeration value="INSIGHT"/>
          <xsd:enumeration value="MAC Administration"/>
          <xsd:enumeration value="Medical Review"/>
          <xsd:enumeration value="Medicare Guidance"/>
          <xsd:enumeration value="MedPub"/>
          <xsd:enumeration value="MIP"/>
          <xsd:enumeration value="Monitoring &amp; Complaint Screening"/>
          <xsd:enumeration value="Payment Recovery"/>
          <xsd:enumeration value="Policy"/>
          <xsd:enumeration value="Provider Enrollment"/>
          <xsd:enumeration value="Provider Outreach &amp; Education"/>
          <xsd:enumeration value="Quality Assurance"/>
          <xsd:enumeration value="Quality Management"/>
          <xsd:enumeration value="RA"/>
          <xsd:enumeration value="Reimbursement"/>
          <xsd:enumeration value="Secondary Payer"/>
          <xsd:enumeration value="STAR"/>
          <xsd:enumeration value="Systems Security"/>
          <xsd:enumeration value="Tech Support"/>
          <xsd:enumeration value="Training"/>
          <xsd:enumeration value="UPIC-JOA"/>
          <xsd:enumeration value="Web Development"/>
          <xsd:enumeration value="Ready to Archive"/>
        </xsd:restriction>
      </xsd:simpleType>
    </xsd:element>
    <xsd:element name="Contract" ma:index="11" ma:displayName="Contract" ma:format="Dropdown" ma:internalName="Contract" ma:readOnly="false">
      <xsd:simpleType>
        <xsd:restriction base="dms:Choice">
          <xsd:enumeration value="(None)"/>
          <xsd:enumeration value="Part A"/>
          <xsd:enumeration value="Part B"/>
          <xsd:enumeration value="Shared"/>
        </xsd:restriction>
      </xsd:simpleType>
    </xsd:element>
    <xsd:element name="Topic2" ma:index="12" ma:displayName="Topic" ma:format="Dropdown" ma:internalName="Topic2" ma:readOnly="false">
      <xsd:simpleType>
        <xsd:restriction base="dms:Choice">
          <xsd:enumeration value="(None)"/>
          <xsd:enumeration value="935"/>
          <xsd:enumeration value="1099"/>
          <xsd:enumeration value="Accounts Payable"/>
          <xsd:enumeration value="Accounts Receivable"/>
          <xsd:enumeration value="Advance Payments"/>
          <xsd:enumeration value="Approval"/>
          <xsd:enumeration value="Assignment"/>
          <xsd:enumeration value="Audit - Acceptability"/>
          <xsd:enumeration value="Audit - Audit Programs"/>
          <xsd:enumeration value="Audit - Claim Calculations"/>
          <xsd:enumeration value="Audit - DSH/LIP"/>
          <xsd:enumeration value="Audit - EHR Workpapers"/>
          <xsd:enumeration value="Audit - IME/GME/NAH"/>
          <xsd:enumeration value="Audit - IRF, LTCH, and Provider-Based Reviews"/>
          <xsd:enumeration value="Audit - Letters"/>
          <xsd:enumeration value="Audit - Rates"/>
          <xsd:enumeration value="Audit - SCH/MDH"/>
          <xsd:enumeration value="Audit - Settlement Worksheets"/>
          <xsd:enumeration value="Audit - Tentative Settlement"/>
          <xsd:enumeration value="Audit - UDR Workpapers"/>
          <xsd:enumeration value="Audit - UDRs"/>
          <xsd:enumeration value="Audit - Wage Index"/>
          <xsd:enumeration value="Banking"/>
          <xsd:enumeration value="Bankruptcy"/>
          <xsd:enumeration value="Beneficiary letter"/>
          <xsd:enumeration value="CA View"/>
          <xsd:enumeration value="Call Log"/>
          <xsd:enumeration value="CCU Reports"/>
          <xsd:enumeration value="CERT"/>
          <xsd:enumeration value="Checklist"/>
          <xsd:enumeration value="CMS"/>
          <xsd:enumeration value="COBC"/>
          <xsd:enumeration value="Communique"/>
          <xsd:enumeration value="Coordination of Benefits"/>
          <xsd:enumeration value="Corrective-Preventive Action"/>
          <xsd:enumeration value="Correspondence"/>
          <xsd:enumeration value="CRNA"/>
          <xsd:enumeration value="Cycle"/>
          <xsd:enumeration value="Data Analysis"/>
          <xsd:enumeration value="DCS/Treasury"/>
          <xsd:enumeration value="Development"/>
          <xsd:enumeration value="Divisional"/>
          <xsd:enumeration value="Document Control"/>
          <xsd:enumeration value="Draft CR"/>
          <xsd:enumeration value="Education – Internal"/>
          <xsd:enumeration value="Education – Provider"/>
          <xsd:enumeration value="EFT"/>
          <xsd:enumeration value="eNews"/>
          <xsd:enumeration value="ERS"/>
          <xsd:enumeration value="External Audit"/>
          <xsd:enumeration value="Fax"/>
          <xsd:enumeration value="First Level Appeal"/>
          <xsd:enumeration value="FISS"/>
          <xsd:enumeration value="HIGLAS"/>
          <xsd:enumeration value="ICR"/>
          <xsd:enumeration value="Inquiries"/>
          <xsd:enumeration value="Internal Audit"/>
          <xsd:enumeration value="Internal Controls"/>
          <xsd:enumeration value="IRR"/>
          <xsd:enumeration value="IVR"/>
          <xsd:enumeration value="J5"/>
          <xsd:enumeration value="J8"/>
          <xsd:enumeration value="Macro"/>
          <xsd:enumeration value="Maintenance"/>
          <xsd:enumeration value="Management Review"/>
          <xsd:enumeration value="Master List"/>
          <xsd:enumeration value="Meetings"/>
          <xsd:enumeration value="MR Letter"/>
          <xsd:enumeration value="NICE"/>
          <xsd:enumeration value="Nonconforming Service"/>
          <xsd:enumeration value="OCR"/>
          <xsd:enumeration value="OnBase"/>
          <xsd:enumeration value="Pecos"/>
          <xsd:enumeration value="Performance Metrics"/>
          <xsd:enumeration value="Portal Support"/>
          <xsd:enumeration value="Problem Prioritization"/>
          <xsd:enumeration value="Processing Applications"/>
          <xsd:enumeration value="Production"/>
          <xsd:enumeration value="Provider Letter"/>
          <xsd:enumeration value="Quality"/>
          <xsd:enumeration value="Receipt"/>
          <xsd:enumeration value="Referral"/>
          <xsd:enumeration value="Regulation and Informational Materials"/>
          <xsd:enumeration value="Release"/>
          <xsd:enumeration value="Reopening"/>
          <xsd:enumeration value="Reporting"/>
          <xsd:enumeration value="Review"/>
          <xsd:enumeration value="Sampling"/>
          <xsd:enumeration value="Second Level Appeal"/>
          <xsd:enumeration value="Service Requests-Referrals"/>
          <xsd:enumeration value="Systems Support"/>
          <xsd:enumeration value="Thank Yous"/>
          <xsd:enumeration value="Third Party"/>
          <xsd:enumeration value="Training"/>
          <xsd:enumeration value="Training Delivery"/>
          <xsd:enumeration value="Training Development"/>
          <xsd:enumeration value="Trending"/>
          <xsd:enumeration value="Validation"/>
          <xsd:enumeration value="Voluntary Refunds"/>
          <xsd:enumeration value="Website"/>
          <xsd:enumeration value="WFO"/>
          <xsd:enumeration value="Workload"/>
          <xsd:enumeration value="Worksheet"/>
          <xsd:enumeration value="Write Off"/>
          <xsd:enumeration value="ZPIC/UPIC"/>
        </xsd:restriction>
      </xsd:simpleType>
    </xsd:element>
    <xsd:element name="Workflow_x0020_Status" ma:index="13" ma:displayName="Workflow Status" ma:default="New" ma:format="Dropdown" ma:internalName="Workflow_x0020_Status" ma:readOnly="false">
      <xsd:simpleType>
        <xsd:restriction base="dms:Choice">
          <xsd:enumeration value="New"/>
          <xsd:enumeration value="Edit"/>
          <xsd:enumeration value="Review"/>
          <xsd:enumeration value="Approval"/>
          <xsd:enumeration value="Ready"/>
          <xsd:enumeration value="Active"/>
        </xsd:restriction>
      </xsd:simpleType>
    </xsd:element>
    <xsd:element name="Document_x0020_History" ma:index="16" nillable="true" ma:displayName="Document History" ma:internalName="Document_x0020_History" ma:readOnly="false">
      <xsd:simpleType>
        <xsd:restriction base="dms:Note">
          <xsd:maxLength value="255"/>
        </xsd:restriction>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Division" ma:index="24" nillable="true" ma:displayName="Division" ma:default="Government Health Administrators" ma:hidden="true" ma:internalName="Division" ma:readOnly="false">
      <xsd:simpleType>
        <xsd:restriction base="dms:Text">
          <xsd:maxLength value="255"/>
        </xsd:restriction>
      </xsd:simple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37125f-61b7-4ab1-ae51-868c7983d343" elementFormDefault="qualified">
    <xsd:import namespace="http://schemas.microsoft.com/office/2006/documentManagement/types"/>
    <xsd:import namespace="http://schemas.microsoft.com/office/infopath/2007/PartnerControls"/>
    <xsd:element name="Approve_x0020_Olli_x0020_Document" ma:index="15" nillable="true" ma:displayName="Approve Document" ma:format="Hyperlink" ma:internalName="Approve_x0020_Olli_x0020_Document"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Publish_x0020_Document" ma:index="17" nillable="true" ma:displayName="Publish Document" ma:internalName="Publish_x0020_Document">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_x0020_History xmlns="9075a0da-3943-4891-8ded-493e6a170793" xsi:nil="true"/>
    <Workflow_x0020_Status xmlns="9075a0da-3943-4891-8ded-493e6a170793">Ready</Workflow_x0020_Status>
    <Must_x0020_review_x0020_changes_x0020_with_x0020_staff xmlns="9075a0da-3943-4891-8ded-493e6a170793">No</Must_x0020_review_x0020_changes_x0020_with_x0020_staff>
    <Functional_x0020_Area xmlns="9075a0da-3943-4891-8ded-493e6a170793">Provider Services</Functional_x0020_Area>
    <Topic2 xmlns="9075a0da-3943-4891-8ded-493e6a170793">Education – Provider</Topic2>
    <Branch xmlns="9075a0da-3943-4891-8ded-493e6a170793">Provider Outreach &amp; Education</Branch>
    <CategoryDescription xmlns="http://schemas.microsoft.com/sharepoint.v3">Presentation and Webinar Material</CategoryDescription>
    <Contract xmlns="9075a0da-3943-4891-8ded-493e6a170793">Shared</Contract>
    <_dlc_DocId xmlns="9075a0da-3943-4891-8ded-493e6a170793">76EDXFZAKY4C-811355772-3283</_dlc_DocId>
    <Document_x0020_Type xmlns="9075a0da-3943-4891-8ded-493e6a170793">Presentation</Document_x0020_Type>
    <_dlc_DocIdUrl xmlns="9075a0da-3943-4891-8ded-493e6a170793">
      <Url>https://knowledge.wpsic.com/lib/GHAEducationalDocuments/_layouts/15/DocIdRedir.aspx?ID=76EDXFZAKY4C-811355772-3283</Url>
      <Description>76EDXFZAKY4C-811355772-3283</Description>
    </_dlc_DocIdUrl>
    <Approve_x0020_Olli_x0020_Document xmlns="5637125f-61b7-4ab1-ae51-868c7983d343">
      <Url xsi:nil="true"/>
      <Description xsi:nil="true"/>
    </Approve_x0020_Olli_x0020_Document>
    <New_x0020_Version_x0020_Email_x0020_Required xmlns="9075a0da-3943-4891-8ded-493e6a170793">No</New_x0020_Version_x0020_Email_x0020_Required>
    <Review_x0020_Notification_x0020_Date xmlns="9075a0da-3943-4891-8ded-493e6a170793" xsi:nil="true"/>
    <Document_x0020_Number xmlns="9075a0da-3943-4891-8ded-493e6a170793" xsi:nil="true"/>
    <Latest_x0020_Changes xmlns="9075a0da-3943-4891-8ded-493e6a170793" xsi:nil="true"/>
    <Division xmlns="9075a0da-3943-4891-8ded-493e6a170793">Government Health Administrators</Division>
    <Publish_x0020_Document xmlns="5637125f-61b7-4ab1-ae51-868c7983d343">
      <Url>https://knowledge.wpsic.com/lib/GHAEducationalDocuments/_layouts/15/wrkstat.aspx?List=5637125f-61b7-4ab1-ae51-868c7983d343&amp;WorkflowInstanceName=483cbf82-8d62-4012-82ec-05883c18b39e</Url>
      <Description>Publish</Description>
    </Publish_x0020_Documen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771A929-D4F4-4287-A55D-3F0E203BD7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075a0da-3943-4891-8ded-493e6a170793"/>
    <ds:schemaRef ds:uri="5637125f-61b7-4ab1-ae51-868c7983d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9B0E2F-13C3-4C6C-85A3-8BE7355EF7E9}">
  <ds:schemaRefs>
    <ds:schemaRef ds:uri="http://schemas.microsoft.com/office/2006/documentManagement/types"/>
    <ds:schemaRef ds:uri="5637125f-61b7-4ab1-ae51-868c7983d343"/>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9075a0da-3943-4891-8ded-493e6a170793"/>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833F2043-0759-4602-866C-9E2EA462BCCF}">
  <ds:schemaRefs>
    <ds:schemaRef ds:uri="http://schemas.microsoft.com/sharepoint/v3/contenttype/forms"/>
  </ds:schemaRefs>
</ds:datastoreItem>
</file>

<file path=customXml/itemProps4.xml><?xml version="1.0" encoding="utf-8"?>
<ds:datastoreItem xmlns:ds="http://schemas.openxmlformats.org/officeDocument/2006/customXml" ds:itemID="{3C5B0627-B5A5-423A-A4D4-263E7F90CB4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3439</TotalTime>
  <Words>819</Words>
  <Application>Microsoft Office PowerPoint</Application>
  <PresentationFormat>Widescreen</PresentationFormat>
  <Paragraphs>144</Paragraphs>
  <Slides>21</Slides>
  <Notes>19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21</vt:i4>
      </vt:variant>
    </vt:vector>
  </HeadingPairs>
  <TitlesOfParts>
    <vt:vector size="29" baseType="lpstr">
      <vt:lpstr>Arial</vt:lpstr>
      <vt:lpstr>Calibri</vt:lpstr>
      <vt:lpstr>Calibri Light</vt:lpstr>
      <vt:lpstr>Tahoma</vt:lpstr>
      <vt:lpstr>Trebuchet MS</vt:lpstr>
      <vt:lpstr>Office Theme</vt:lpstr>
      <vt:lpstr>Custom Design</vt:lpstr>
      <vt:lpstr>1_Custom Design</vt:lpstr>
      <vt:lpstr>Appeals for Erythropoiesis Stimulating Agents</vt:lpstr>
      <vt:lpstr>Acronyms</vt:lpstr>
      <vt:lpstr>Disclaimer </vt:lpstr>
      <vt:lpstr>Goals and Agenda </vt:lpstr>
      <vt:lpstr>What Is An Erythropoiesis  Stimulating Agent (ESA)?</vt:lpstr>
      <vt:lpstr>NCD </vt:lpstr>
      <vt:lpstr>LCD </vt:lpstr>
      <vt:lpstr>Where Can I Find The Medicare Coverage Requirements?</vt:lpstr>
      <vt:lpstr>Do We Use The NCD Or The LCD? </vt:lpstr>
      <vt:lpstr>Appeal Process</vt:lpstr>
      <vt:lpstr>Appeal Process Continued</vt:lpstr>
      <vt:lpstr>Appeal Process: Nurse Reviewer Roll </vt:lpstr>
      <vt:lpstr>Documentation for All ESA Claims</vt:lpstr>
      <vt:lpstr>Common Denial Reasons </vt:lpstr>
      <vt:lpstr>GFR / Creatinine Result Example </vt:lpstr>
      <vt:lpstr>Bone Marrow Biopsy Example </vt:lpstr>
      <vt:lpstr>Hemoglobin Or Hematocrit Example</vt:lpstr>
      <vt:lpstr>Denial Letter Examples </vt:lpstr>
      <vt:lpstr>Reconsideration (Second Level of Appeal)</vt:lpstr>
      <vt:lpstr>Appeal Process Resources </vt:lpstr>
      <vt:lpstr>Survey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08 09 Appeals ESA Documentation Errors</dc:title>
  <dc:creator>Rasmussen, Benjamin - Corp Comm</dc:creator>
  <cp:lastModifiedBy>Diaz, Maria</cp:lastModifiedBy>
  <cp:revision>217</cp:revision>
  <dcterms:created xsi:type="dcterms:W3CDTF">2020-11-15T21:40:28Z</dcterms:created>
  <dcterms:modified xsi:type="dcterms:W3CDTF">2023-08-24T17:16:18Z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0x0101006E63F9F2094B854683EBE2F25BB346E5000506D6BA6D64EB4598816411DF463305</vt:lpwstr>
  </property>
  <property fmtid="{D5CDD505-2E9C-101B-9397-08002B2CF9AE}" pid="3" name="_dlc_DocIdItemGuid">
    <vt:lpwstr>7c187099-eb04-45cd-9190-38fab3bbc9e8</vt:lpwstr>
  </property>
  <property fmtid="{D5CDD505-2E9C-101B-9397-08002B2CF9AE}" pid="4" name="WorkflowChangePath">
    <vt:lpwstr>ff487eb3-93c9-4c80-865d-d078c77297d9,21;ff487eb3-93c9-4c80-865d-d078c77297d9,21;ff487eb3-93c9-4c80-865d-d078c77297d9,18;ff487eb3-93c9-4c80-865d-d078c77297d9,18;</vt:lpwstr>
  </property>
</Properties>
</file>