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6" r:id="rId6"/>
    <p:sldMasterId id="2147483672" r:id="rId7"/>
  </p:sldMasterIdLst>
  <p:notesMasterIdLst>
    <p:notesMasterId r:id="rId26"/>
  </p:notesMasterIdLst>
  <p:handoutMasterIdLst>
    <p:handoutMasterId r:id="rId27"/>
  </p:handoutMasterIdLst>
  <p:sldIdLst>
    <p:sldId id="286" r:id="rId8"/>
    <p:sldId id="270" r:id="rId9"/>
    <p:sldId id="272" r:id="rId10"/>
    <p:sldId id="299" r:id="rId11"/>
    <p:sldId id="297" r:id="rId12"/>
    <p:sldId id="300" r:id="rId13"/>
    <p:sldId id="287" r:id="rId14"/>
    <p:sldId id="301" r:id="rId15"/>
    <p:sldId id="303" r:id="rId16"/>
    <p:sldId id="302" r:id="rId17"/>
    <p:sldId id="305" r:id="rId18"/>
    <p:sldId id="306" r:id="rId19"/>
    <p:sldId id="304" r:id="rId20"/>
    <p:sldId id="307" r:id="rId21"/>
    <p:sldId id="288" r:id="rId22"/>
    <p:sldId id="383" r:id="rId23"/>
    <p:sldId id="374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DB4"/>
    <a:srgbClr val="003A5D"/>
    <a:srgbClr val="F89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9" autoAdjust="0"/>
    <p:restoredTop sz="86430" autoAdjust="0"/>
  </p:normalViewPr>
  <p:slideViewPr>
    <p:cSldViewPr snapToGrid="0" snapToObjects="1">
      <p:cViewPr>
        <p:scale>
          <a:sx n="75" d="100"/>
          <a:sy n="75" d="100"/>
        </p:scale>
        <p:origin x="1074" y="588"/>
      </p:cViewPr>
      <p:guideLst/>
    </p:cSldViewPr>
  </p:slideViewPr>
  <p:outlineViewPr>
    <p:cViewPr>
      <p:scale>
        <a:sx n="33" d="100"/>
        <a:sy n="33" d="100"/>
      </p:scale>
      <p:origin x="0" y="-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5B812-B55C-F963-0424-D66790B34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4C994-23A5-6DC3-722C-4FE3E5EE2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41E7-6599-410D-ACEB-6E45887D8C6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7FEED-A9E0-77DB-08F1-2E9042512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B5FD-EB69-CE14-53AF-6F1814E6C8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2DBBE-78A7-4229-8B03-BD4C2BA3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8B04-4D7D-6148-8C3F-37CE9408ACE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EBA1-951B-0F4A-95D0-9F1CC3AD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3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2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0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6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6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Subhead, 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50CE01-9624-9ABA-B519-84D32703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625017"/>
            <a:ext cx="9500616" cy="8006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DADA2D-BB08-86BF-F372-70E73FD5314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139696" y="4563266"/>
            <a:ext cx="9144000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F7139D6-B18D-E36D-DDD4-107506171A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8" y="0"/>
            <a:ext cx="12184091" cy="2926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2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Column Pic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</a:extLst>
          </p:cNvPr>
          <p:cNvSpPr/>
          <p:nvPr userDrawn="1"/>
        </p:nvSpPr>
        <p:spPr>
          <a:xfrm>
            <a:off x="8679053" y="0"/>
            <a:ext cx="352852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679052" y="0"/>
            <a:ext cx="3528524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89955-EA06-A439-4ED6-50B5345B5BCF}"/>
              </a:ext>
            </a:extLst>
          </p:cNvPr>
          <p:cNvSpPr/>
          <p:nvPr userDrawn="1"/>
        </p:nvSpPr>
        <p:spPr>
          <a:xfrm>
            <a:off x="8077926" y="6003235"/>
            <a:ext cx="588600" cy="6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296E4-8554-9DD1-67FF-F9156E81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2" y="234197"/>
            <a:ext cx="7635835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48637C-2E8E-6AD1-F5EF-0B8BF1C6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3" y="1375495"/>
            <a:ext cx="7635835" cy="498085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248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CDAD6A-1654-3246-83A7-878675A35BF5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A89BF-7CAD-E749-A249-A8820CF5CA56}"/>
              </a:ext>
            </a:extLst>
          </p:cNvPr>
          <p:cNvSpPr/>
          <p:nvPr userDrawn="1"/>
        </p:nvSpPr>
        <p:spPr>
          <a:xfrm>
            <a:off x="0" y="1378891"/>
            <a:ext cx="9992299" cy="26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553387A-DC65-F34E-BAA5-3CC586A2829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547585" y="1378891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9F91E-B22C-72F2-B991-2BB327C4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3999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661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79FB-E96D-68F6-A87E-DCAD4ED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84" y="4945438"/>
            <a:ext cx="10515600" cy="906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9C146-4176-EED3-6D58-289E92DD3F55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81084" y="364738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437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445117" y="2092409"/>
            <a:ext cx="426637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F8911B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F8911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445117" y="1328868"/>
            <a:ext cx="4281473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rgbClr val="017DB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80514" y="2154158"/>
            <a:ext cx="4266370" cy="43451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F8911B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F8911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465411" y="1328868"/>
            <a:ext cx="4281473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rgbClr val="017DB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40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2CC0-3E64-84E0-A8A2-43950855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-16922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8EDBFB4-456D-B779-C7E2-03B4C50065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7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210E393-07D0-AD9B-4693-5C58245A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831336"/>
            <a:ext cx="9500616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E4D7546-BD7C-D58C-859B-FC18E2ECE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8" y="0"/>
            <a:ext cx="12184091" cy="2926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Subhead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DC90C48-F3D4-526A-CADA-C68070E9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625017"/>
            <a:ext cx="9500616" cy="8006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5BD5A5-A76A-06C6-8CF6-36B4B08E5BB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139696" y="4563266"/>
            <a:ext cx="9144000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3B907B9-C9BB-34FC-DF6C-06198528C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2B7804B2-9FF8-CCC9-6DA7-9871FA9885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24A2F4B-4C75-19AC-3B5E-2306719882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3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831336"/>
            <a:ext cx="9500616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8FA765-4F8C-0ADE-FFAC-4EDADCB27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20E638-A921-0446-EBBF-38BC344F8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4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F48B-FA81-CBA2-FE03-3C578A5D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40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05DBC-3841-0688-924E-7A595357856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58696" y="3644231"/>
            <a:ext cx="9595104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32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B58E32-7EC3-4C49-B802-6217EC0122B0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117B41-E422-774B-A4E0-9DE9EBDF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6CC8B-1FC5-4365-BC36-037B408F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51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256AD4-C2F4-D040-A9A3-9CB8D0EE0FAA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82FE47-5023-BE9C-DC0C-2132CFD2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1CB09F8-023D-DCAB-CED1-55F2499F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352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aption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</a:extLst>
          </p:cNvPr>
          <p:cNvSpPr/>
          <p:nvPr userDrawn="1"/>
        </p:nvSpPr>
        <p:spPr>
          <a:xfrm>
            <a:off x="8901214" y="0"/>
            <a:ext cx="2477985" cy="140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073" y="0"/>
            <a:ext cx="1911927" cy="3408218"/>
          </a:xfrm>
          <a:prstGeom prst="rect">
            <a:avLst/>
          </a:prstGeom>
          <a:solidFill>
            <a:srgbClr val="01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901215" y="508000"/>
            <a:ext cx="2743200" cy="50479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633E8B-B27E-9777-C911-951974A3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40457"/>
            <a:ext cx="7416840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A9533D-017E-BC60-E5FC-04D2B4DF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7416839" cy="5076190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4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73458"/>
            <a:ext cx="3750590" cy="4184542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6BBFB6E-EA6C-5CE1-7495-E893768C01B8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307394" y="1783879"/>
            <a:ext cx="3135801" cy="4184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52E51-9882-7933-0B7C-2BC75517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270109"/>
            <a:ext cx="9538525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4751A4D-B120-2A8D-91AB-E561FED7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004" y="1280160"/>
            <a:ext cx="7416839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543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DE2358F0-A308-A8CF-97AA-08B7A83BD0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FF47DA04-179C-4548-803A-773E6AED00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5" r:id="rId4"/>
    <p:sldLayoutId id="2147483676" r:id="rId5"/>
    <p:sldLayoutId id="2147483670" r:id="rId6"/>
    <p:sldLayoutId id="214748368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55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ligentinsurer.com/article/moving-forward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ms.gov/tools/medicare-revalidation-list" TargetMode="External"/><Relationship Id="rId2" Type="http://schemas.openxmlformats.org/officeDocument/2006/relationships/hyperlink" Target="https://www.cms.gov/medicare/provider-enrollment-and-certification/revalidations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wpsgha.com/wps/portal/mac/site/enrollment/guides-and-resources/revalidation-med-enrollmen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msmacfedramp.gov1.qualtrics.com/jfe/form/SV_8qQ1Igmkc0UPfMN?Title=Encore%3A%20Revalidation%20Post%20COVID-19%20Public%20Health%20Emergency&amp;Presenter=Leanne%20Fost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wps.gha.education@wpsic.com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en/thank-you-thanks-gratitude-201101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stockfreeimages.com/p1/agend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cdc.gov/media/b_roll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reepngimg.com/png/76121-united-banknote-money-photography-dollar-cash-handhel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onsultingservices.ca/career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royalty-free-stock-photography-page-calendar-image11536047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royalty-free-stock-photography-page-calendar-image11536047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royalty-free-stock-photography-page-calendar-image11536047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669171-37D5-EA1E-531E-570206EE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Revalidation Post PHE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1223C4-A833-F46A-5069-7F27FDB13C17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July 11, 2023</a:t>
            </a:r>
          </a:p>
        </p:txBody>
      </p:sp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0A259139-22D1-BE0E-3B1C-057739378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92929" cy="2926080"/>
          </a:xfrm>
          <a:prstGeom prst="rect">
            <a:avLst/>
          </a:prstGeom>
        </p:spPr>
      </p:pic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69732CC2-F83D-C76C-B590-10D6CAA69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7533" y="0"/>
            <a:ext cx="4092929" cy="2925381"/>
          </a:xfrm>
          <a:prstGeom prst="rect">
            <a:avLst/>
          </a:prstGeom>
        </p:spPr>
      </p:pic>
      <p:pic>
        <p:nvPicPr>
          <p:cNvPr id="6" name="Picture Placeholder 11">
            <a:extLst>
              <a:ext uri="{FF2B5EF4-FFF2-40B4-BE49-F238E27FC236}">
                <a16:creationId xmlns:a16="http://schemas.microsoft.com/office/drawing/2014/main" id="{2C66EC28-DF68-3BE8-AC8C-85BB9AF7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066" y="-1"/>
            <a:ext cx="3921511" cy="29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8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D2BFC3-878A-0E01-7CFA-E6253238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832053-9D0E-398F-4E96-8D3F79503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453" y="2148840"/>
            <a:ext cx="3803227" cy="285242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E39F2F-3082-E6F1-059B-CF95DCF8DF69}"/>
              </a:ext>
            </a:extLst>
          </p:cNvPr>
          <p:cNvSpPr txBox="1">
            <a:spLocks/>
          </p:cNvSpPr>
          <p:nvPr/>
        </p:nvSpPr>
        <p:spPr>
          <a:xfrm>
            <a:off x="4642065" y="1838960"/>
            <a:ext cx="7031775" cy="36474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MAC request letter </a:t>
            </a:r>
          </a:p>
          <a:p>
            <a:pPr lvl="1"/>
            <a:r>
              <a:rPr lang="en-US" sz="2800" dirty="0"/>
              <a:t>60 Days prior</a:t>
            </a:r>
          </a:p>
          <a:p>
            <a:r>
              <a:rPr lang="en-US" sz="3200" dirty="0"/>
              <a:t>Data.CMS.GOV</a:t>
            </a:r>
          </a:p>
          <a:p>
            <a:r>
              <a:rPr lang="en-US" sz="3200" dirty="0"/>
              <a:t>Failure to respond:</a:t>
            </a:r>
          </a:p>
          <a:p>
            <a:pPr lvl="1"/>
            <a:r>
              <a:rPr lang="en-US" sz="2800" dirty="0"/>
              <a:t>Payment pend</a:t>
            </a:r>
          </a:p>
          <a:p>
            <a:pPr lvl="1"/>
            <a:r>
              <a:rPr lang="en-US" sz="2800" dirty="0"/>
              <a:t>Possible deactivation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9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7D7125-E6BD-F202-08FA-0BF71F53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Data.CMS.Gov</a:t>
            </a:r>
            <a:r>
              <a:rPr lang="en-US" dirty="0"/>
              <a:t> </a:t>
            </a:r>
          </a:p>
        </p:txBody>
      </p:sp>
      <p:pic>
        <p:nvPicPr>
          <p:cNvPr id="5" name="Picture Placeholder 4" descr="Image of the CMS.Data.gov website">
            <a:extLst>
              <a:ext uri="{FF2B5EF4-FFF2-40B4-BE49-F238E27FC236}">
                <a16:creationId xmlns:a16="http://schemas.microsoft.com/office/drawing/2014/main" id="{C7A8BFD4-2325-7A75-59C1-BE0ABA9121AB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/>
          <a:srcRect t="12727" b="1272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52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9B9A8-F1FD-E3D9-2CE7-7B3E6FE8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Results</a:t>
            </a:r>
          </a:p>
        </p:txBody>
      </p:sp>
      <p:pic>
        <p:nvPicPr>
          <p:cNvPr id="7" name="Picture 6" descr="Image of search results on the CMS.Data.Gov website.">
            <a:extLst>
              <a:ext uri="{FF2B5EF4-FFF2-40B4-BE49-F238E27FC236}">
                <a16:creationId xmlns:a16="http://schemas.microsoft.com/office/drawing/2014/main" id="{1F392719-7CAD-7F16-927B-9141CAC6D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85" y="1440124"/>
            <a:ext cx="10190476" cy="418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73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0AEA4B-2872-0B48-AE17-FF84B244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Dates</a:t>
            </a:r>
          </a:p>
        </p:txBody>
      </p:sp>
      <p:pic>
        <p:nvPicPr>
          <p:cNvPr id="5" name="Picture 4" descr="Image of search results on the CMS.Data.Gov website with two boxes around the due date. The top box shows the due date as &quot;TBD&quot; and the bottom show the adjusted due date as &quot;03/31/2023&quot;. The bottom box shows the due date as &quot;08/32/2023&quot; and the adjusted due date as &quot;TBD&quot;. ">
            <a:extLst>
              <a:ext uri="{FF2B5EF4-FFF2-40B4-BE49-F238E27FC236}">
                <a16:creationId xmlns:a16="http://schemas.microsoft.com/office/drawing/2014/main" id="{CB5EB739-49A8-8DA4-BF2E-6B421F332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78" b="17037"/>
          <a:stretch/>
        </p:blipFill>
        <p:spPr>
          <a:xfrm>
            <a:off x="0" y="1219200"/>
            <a:ext cx="12192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3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621EC0-1743-669B-5C04-8C638E7D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750A7-45BC-3F7C-AC7B-8444E093A2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All enrollment data:</a:t>
            </a:r>
          </a:p>
          <a:p>
            <a:pPr lvl="1"/>
            <a:r>
              <a:rPr lang="en-US" sz="2800" dirty="0"/>
              <a:t>Current</a:t>
            </a:r>
          </a:p>
          <a:p>
            <a:pPr lvl="1"/>
            <a:r>
              <a:rPr lang="en-US" sz="2800" dirty="0"/>
              <a:t>Additions</a:t>
            </a:r>
          </a:p>
          <a:p>
            <a:pPr lvl="1"/>
            <a:r>
              <a:rPr lang="en-US" sz="2800" dirty="0"/>
              <a:t>Deletions</a:t>
            </a:r>
          </a:p>
          <a:p>
            <a:r>
              <a:rPr lang="en-US" sz="3200" dirty="0"/>
              <a:t>Respond timely</a:t>
            </a:r>
          </a:p>
          <a:p>
            <a:pPr lvl="1"/>
            <a:r>
              <a:rPr lang="en-US" sz="2800" dirty="0"/>
              <a:t>Initial request</a:t>
            </a:r>
          </a:p>
          <a:p>
            <a:pPr lvl="1"/>
            <a:r>
              <a:rPr lang="en-US" sz="2800" dirty="0"/>
              <a:t>Development requests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E12551-2E53-E779-CE71-E121AC1D4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631" y="203200"/>
            <a:ext cx="6968569" cy="55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8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5C559A-87A5-27A8-2A23-04FF49A5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5540F96-4952-805D-843E-593ED92C8232}"/>
              </a:ext>
            </a:extLst>
          </p:cNvPr>
          <p:cNvSpPr txBox="1">
            <a:spLocks/>
          </p:cNvSpPr>
          <p:nvPr/>
        </p:nvSpPr>
        <p:spPr>
          <a:xfrm>
            <a:off x="547583" y="1375495"/>
            <a:ext cx="9937537" cy="44157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CMS.GOV: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https://www.cms.gov/medicare/provider-enrollment-and-certification/revalidations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/>
              <a:t>Data.CMS.GOV: </a:t>
            </a:r>
            <a:r>
              <a:rPr lang="en-US" dirty="0">
                <a:hlinkClick r:id="rId3"/>
              </a:rPr>
              <a:t>https://data.cms.gov/tools/medicare-revalidation-list</a:t>
            </a:r>
            <a:r>
              <a:rPr lang="en-US" dirty="0"/>
              <a:t> </a:t>
            </a:r>
          </a:p>
          <a:p>
            <a:r>
              <a:rPr lang="en-US" sz="3200" dirty="0"/>
              <a:t>GHA Website: </a:t>
            </a:r>
            <a:r>
              <a:rPr lang="en-US" dirty="0">
                <a:hlinkClick r:id="rId4"/>
              </a:rPr>
              <a:t>https://www.wpsgha.com/wps/portal/mac/site/enrollment/guides-and-resources/revalidation-med-enrollment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70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11BC42-EE9A-24AE-680B-4E7CE8ED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E619BB-D7D7-C1EB-1322-65316FA5F8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Let us know what you think!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Take time to complete the survey now. 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3"/>
              </a:rPr>
              <a:t>Survey</a:t>
            </a:r>
            <a:endParaRPr lang="en-US" sz="28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4" name="Picture 3" descr="QR for the encore survey. The code opens https://cmsmacfedramp.gov1.qualtrics.com/jfe/form/SV_8qQ1Igmkc0UPfMN?Title=Encore%3A%20Revalidation%20Post%20COVID-19%20Public%20Health%20Emergency&amp;Presenter=Leanne%20Foster">
            <a:extLst>
              <a:ext uri="{FF2B5EF4-FFF2-40B4-BE49-F238E27FC236}">
                <a16:creationId xmlns:a16="http://schemas.microsoft.com/office/drawing/2014/main" id="{6429AA24-92A3-A01A-AC43-9DF35E0CE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792" y="1624519"/>
            <a:ext cx="3813515" cy="381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1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3F7D0-8D94-7940-612E-72E5C9B5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01C443-80F3-ED1C-F6FF-B2D0A911F5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Follow-up Questions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+mn-lt"/>
              </a:rPr>
              <a:t>Email </a:t>
            </a:r>
            <a:r>
              <a:rPr lang="en-US" sz="3200" dirty="0">
                <a:solidFill>
                  <a:schemeClr val="tx1"/>
                </a:solidFill>
                <a:latin typeface="+mn-lt"/>
                <a:hlinkClick r:id="rId2"/>
              </a:rPr>
              <a:t>wps.gha.education@wpsic.com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dirty="0"/>
              <a:t>Topic “Encore: Revalidation Post PHE”</a:t>
            </a:r>
          </a:p>
          <a:p>
            <a:r>
              <a:rPr lang="en-US" dirty="0"/>
              <a:t>Send claim specific questions to Customer Service </a:t>
            </a:r>
          </a:p>
        </p:txBody>
      </p:sp>
    </p:spTree>
    <p:extLst>
      <p:ext uri="{BB962C8B-B14F-4D97-AF65-F5344CB8AC3E}">
        <p14:creationId xmlns:p14="http://schemas.microsoft.com/office/powerpoint/2010/main" val="78946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A8E1-4E09-78D6-993D-279B63E3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4FB9A7-AD47-25C9-0A7B-93E2BF384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5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A24A76-36F6-EA6A-705A-0B9361A2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0CB98B-907F-F835-C0E6-00070132CC7E}"/>
              </a:ext>
            </a:extLst>
          </p:cNvPr>
          <p:cNvSpPr txBox="1">
            <a:spLocks/>
          </p:cNvSpPr>
          <p:nvPr/>
        </p:nvSpPr>
        <p:spPr>
          <a:xfrm>
            <a:off x="699985" y="1432560"/>
            <a:ext cx="11071258" cy="4424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prepared this education as a tool to assist the provider community.  Medicare rules change often and are part of relevant laws, regulations and rulings found on the Centers for Medicare &amp; Medicaid Services (CMS) website. We will provide responses to questions based on the facts given, but the Medicare rules will determine final coverage. 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CMS prohibits recording of the presentation for profit-making purposes.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0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A8E1-4E09-78D6-993D-279B63E3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3B967-BC53-0A63-9262-3085B4A9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19149" t="-23242" r="-24228" b="-3453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1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98822-549B-983C-1718-F1034487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2020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651672C-87D7-A679-CC53-5909DC70D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436" t="6830" r="26418" b="6830"/>
          <a:stretch/>
        </p:blipFill>
        <p:spPr>
          <a:xfrm>
            <a:off x="422794" y="2013891"/>
            <a:ext cx="4322620" cy="3846218"/>
          </a:xfr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8C28559-27C2-BDAA-6985-2CF15F536BDC}"/>
              </a:ext>
            </a:extLst>
          </p:cNvPr>
          <p:cNvSpPr txBox="1">
            <a:spLocks/>
          </p:cNvSpPr>
          <p:nvPr/>
        </p:nvSpPr>
        <p:spPr>
          <a:xfrm>
            <a:off x="5211026" y="1615440"/>
            <a:ext cx="6290326" cy="3627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Ease provider burden</a:t>
            </a:r>
          </a:p>
          <a:p>
            <a:r>
              <a:rPr lang="en-US" sz="3200" dirty="0"/>
              <a:t>Paused revalidation activities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Solicitation</a:t>
            </a:r>
          </a:p>
          <a:p>
            <a:pPr lvl="1"/>
            <a:r>
              <a:rPr lang="en-US" sz="2800" dirty="0"/>
              <a:t>Processing </a:t>
            </a:r>
          </a:p>
          <a:p>
            <a:pPr lvl="1"/>
            <a:r>
              <a:rPr lang="en-US" sz="2800" dirty="0"/>
              <a:t>Failure to respond activities:</a:t>
            </a:r>
          </a:p>
          <a:p>
            <a:pPr lvl="2"/>
            <a:r>
              <a:rPr lang="en-US" dirty="0"/>
              <a:t>Payment pend </a:t>
            </a:r>
          </a:p>
          <a:p>
            <a:pPr lvl="2"/>
            <a:r>
              <a:rPr lang="en-US" dirty="0"/>
              <a:t>Deactivations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7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5DA49-E4FB-1CAE-FE20-D19CF56F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2021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B31210C-D509-A57F-4EF1-ED750AEE7B7E}"/>
              </a:ext>
            </a:extLst>
          </p:cNvPr>
          <p:cNvSpPr txBox="1">
            <a:spLocks/>
          </p:cNvSpPr>
          <p:nvPr/>
        </p:nvSpPr>
        <p:spPr>
          <a:xfrm>
            <a:off x="547585" y="1280160"/>
            <a:ext cx="7416839" cy="5076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Revalidations for certain providers</a:t>
            </a:r>
          </a:p>
          <a:p>
            <a:pPr lvl="1"/>
            <a:r>
              <a:rPr lang="en-US" sz="2800" dirty="0"/>
              <a:t>Received accelerated payments</a:t>
            </a:r>
          </a:p>
          <a:p>
            <a:pPr lvl="1"/>
            <a:r>
              <a:rPr lang="en-US" sz="2800" dirty="0"/>
              <a:t>Mostly Part A providers </a:t>
            </a:r>
          </a:p>
          <a:p>
            <a:pPr lvl="1"/>
            <a:r>
              <a:rPr lang="en-US" sz="2800" dirty="0"/>
              <a:t>Potential risk</a:t>
            </a:r>
          </a:p>
          <a:p>
            <a:pPr lvl="2"/>
            <a:r>
              <a:rPr lang="en-US" dirty="0"/>
              <a:t>Claim volume </a:t>
            </a:r>
          </a:p>
          <a:p>
            <a:pPr lvl="2"/>
            <a:r>
              <a:rPr lang="en-US" dirty="0"/>
              <a:t>High dollar </a:t>
            </a:r>
          </a:p>
          <a:p>
            <a:pPr lvl="2"/>
            <a:r>
              <a:rPr lang="en-US" dirty="0"/>
              <a:t>Claim type</a:t>
            </a:r>
          </a:p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A19FA0D-386F-A550-ACF5-B08AB187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75233" y="2035483"/>
            <a:ext cx="4816767" cy="3542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96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54DD0-7137-ECF2-7AA4-03C95A5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63D82B-F1DF-1D93-55D0-A4F2CFCF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1840" y="933450"/>
            <a:ext cx="6929120" cy="5751170"/>
          </a:xfrm>
        </p:spPr>
      </p:pic>
    </p:spTree>
    <p:extLst>
      <p:ext uri="{BB962C8B-B14F-4D97-AF65-F5344CB8AC3E}">
        <p14:creationId xmlns:p14="http://schemas.microsoft.com/office/powerpoint/2010/main" val="57952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3F47-EE5B-15DC-231A-28993164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2019—February 2020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E0FC835-48A0-66F3-9AD6-A2C9846A6464}"/>
              </a:ext>
            </a:extLst>
          </p:cNvPr>
          <p:cNvSpPr txBox="1">
            <a:spLocks/>
          </p:cNvSpPr>
          <p:nvPr/>
        </p:nvSpPr>
        <p:spPr>
          <a:xfrm>
            <a:off x="547585" y="1280160"/>
            <a:ext cx="7416839" cy="5076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Revalidation submitted</a:t>
            </a:r>
          </a:p>
          <a:p>
            <a:pPr lvl="1"/>
            <a:r>
              <a:rPr lang="en-US" sz="2800" dirty="0"/>
              <a:t>No actions taken</a:t>
            </a:r>
          </a:p>
          <a:p>
            <a:pPr lvl="1"/>
            <a:r>
              <a:rPr lang="en-US" sz="2800" dirty="0"/>
              <a:t>Sending follow-up letters </a:t>
            </a:r>
          </a:p>
          <a:p>
            <a:r>
              <a:rPr lang="en-US" sz="2800" dirty="0"/>
              <a:t>Failure to respond:</a:t>
            </a:r>
          </a:p>
          <a:p>
            <a:pPr lvl="1"/>
            <a:r>
              <a:rPr lang="en-US" sz="2800" dirty="0"/>
              <a:t>Payment pend</a:t>
            </a:r>
          </a:p>
          <a:p>
            <a:pPr lvl="1"/>
            <a:r>
              <a:rPr lang="en-US" sz="2800" dirty="0"/>
              <a:t>Possible deactivation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463640-7D7F-7C91-12EF-A9C55B39D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782" b="13782"/>
          <a:stretch/>
        </p:blipFill>
        <p:spPr>
          <a:xfrm rot="20817082">
            <a:off x="5906572" y="2354251"/>
            <a:ext cx="5888133" cy="2847669"/>
          </a:xfrm>
        </p:spPr>
      </p:pic>
    </p:spTree>
    <p:extLst>
      <p:ext uri="{BB962C8B-B14F-4D97-AF65-F5344CB8AC3E}">
        <p14:creationId xmlns:p14="http://schemas.microsoft.com/office/powerpoint/2010/main" val="146981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3F47-EE5B-15DC-231A-28993164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2022 — December 2021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463640-7D7F-7C91-12EF-A9C55B39D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782" b="13782"/>
          <a:stretch/>
        </p:blipFill>
        <p:spPr>
          <a:xfrm rot="20817082">
            <a:off x="249357" y="2422785"/>
            <a:ext cx="5585620" cy="2847669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E0FC835-48A0-66F3-9AD6-A2C9846A6464}"/>
              </a:ext>
            </a:extLst>
          </p:cNvPr>
          <p:cNvSpPr txBox="1">
            <a:spLocks/>
          </p:cNvSpPr>
          <p:nvPr/>
        </p:nvSpPr>
        <p:spPr>
          <a:xfrm>
            <a:off x="5119584" y="1726310"/>
            <a:ext cx="6248071" cy="372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Not accountable during PHE</a:t>
            </a:r>
          </a:p>
          <a:p>
            <a:r>
              <a:rPr lang="en-US" sz="3200" dirty="0"/>
              <a:t>Revalidation submitted</a:t>
            </a:r>
          </a:p>
          <a:p>
            <a:pPr lvl="1"/>
            <a:r>
              <a:rPr lang="en-US" sz="2800" dirty="0"/>
              <a:t>Approved — No actions needed </a:t>
            </a:r>
          </a:p>
          <a:p>
            <a:pPr lvl="1"/>
            <a:r>
              <a:rPr lang="en-US" sz="2800" dirty="0"/>
              <a:t>Incomplete — Rejection</a:t>
            </a:r>
          </a:p>
          <a:p>
            <a:r>
              <a:rPr lang="en-US" sz="3200" dirty="0"/>
              <a:t>Maintain active enrollment</a:t>
            </a:r>
          </a:p>
          <a:p>
            <a:r>
              <a:rPr lang="en-US" sz="3200" dirty="0"/>
              <a:t>Request will be sent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0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3F47-EE5B-15DC-231A-28993164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2022 — May 2023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E0FC835-48A0-66F3-9AD6-A2C9846A6464}"/>
              </a:ext>
            </a:extLst>
          </p:cNvPr>
          <p:cNvSpPr txBox="1">
            <a:spLocks/>
          </p:cNvSpPr>
          <p:nvPr/>
        </p:nvSpPr>
        <p:spPr>
          <a:xfrm>
            <a:off x="547585" y="1280160"/>
            <a:ext cx="7416839" cy="5076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8911B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Revalidation letter sent</a:t>
            </a:r>
          </a:p>
          <a:p>
            <a:r>
              <a:rPr lang="en-US" sz="3200" dirty="0"/>
              <a:t>Must comply with request</a:t>
            </a:r>
          </a:p>
          <a:p>
            <a:pPr lvl="1"/>
            <a:r>
              <a:rPr lang="en-US" sz="2800" dirty="0"/>
              <a:t>Follow-up letter</a:t>
            </a:r>
          </a:p>
          <a:p>
            <a:r>
              <a:rPr lang="en-US" sz="3200" dirty="0"/>
              <a:t>Failure to respond:</a:t>
            </a:r>
          </a:p>
          <a:p>
            <a:pPr lvl="1"/>
            <a:r>
              <a:rPr lang="en-US" sz="2800" dirty="0"/>
              <a:t>Payment pend</a:t>
            </a:r>
          </a:p>
          <a:p>
            <a:pPr lvl="1"/>
            <a:r>
              <a:rPr lang="en-US" sz="2800" dirty="0"/>
              <a:t>Possible deactivation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463640-7D7F-7C91-12EF-A9C55B39D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782" b="13782"/>
          <a:stretch/>
        </p:blipFill>
        <p:spPr>
          <a:xfrm rot="20817082">
            <a:off x="5906572" y="2354249"/>
            <a:ext cx="5888133" cy="2847669"/>
          </a:xfrm>
        </p:spPr>
      </p:pic>
    </p:spTree>
    <p:extLst>
      <p:ext uri="{BB962C8B-B14F-4D97-AF65-F5344CB8AC3E}">
        <p14:creationId xmlns:p14="http://schemas.microsoft.com/office/powerpoint/2010/main" val="3062283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HA Document" ma:contentTypeID="0x0101006E63F9F2094B854683EBE2F25BB346E5000506D6BA6D64EB4598816411DF463305" ma:contentTypeVersion="45" ma:contentTypeDescription="" ma:contentTypeScope="" ma:versionID="b04803c678ab9756e84def06c216c041">
  <xsd:schema xmlns:xsd="http://www.w3.org/2001/XMLSchema" xmlns:xs="http://www.w3.org/2001/XMLSchema" xmlns:p="http://schemas.microsoft.com/office/2006/metadata/properties" xmlns:ns2="http://schemas.microsoft.com/sharepoint.v3" xmlns:ns3="9075a0da-3943-4891-8ded-493e6a170793" xmlns:ns4="5637125f-61b7-4ab1-ae51-868c7983d343" targetNamespace="http://schemas.microsoft.com/office/2006/metadata/properties" ma:root="true" ma:fieldsID="44ea7b2e2c13816748bd23e1fb44f8b8" ns2:_="" ns3:_="" ns4:_="">
    <xsd:import namespace="http://schemas.microsoft.com/sharepoint.v3"/>
    <xsd:import namespace="9075a0da-3943-4891-8ded-493e6a170793"/>
    <xsd:import namespace="5637125f-61b7-4ab1-ae51-868c7983d343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Document_x0020_Number" minOccurs="0"/>
                <xsd:element ref="ns3:Document_x0020_Type"/>
                <xsd:element ref="ns3:Latest_x0020_Changes" minOccurs="0"/>
                <xsd:element ref="ns3:Must_x0020_review_x0020_changes_x0020_with_x0020_staff" minOccurs="0"/>
                <xsd:element ref="ns3:New_x0020_Version_x0020_Email_x0020_Required" minOccurs="0"/>
                <xsd:element ref="ns3:Review_x0020_Notification_x0020_Date" minOccurs="0"/>
                <xsd:element ref="ns3:Functional_x0020_Area"/>
                <xsd:element ref="ns3:Branch"/>
                <xsd:element ref="ns3:Contract"/>
                <xsd:element ref="ns3:Topic2"/>
                <xsd:element ref="ns3:Workflow_x0020_Status"/>
                <xsd:element ref="ns4:Approve_x0020_Olli_x0020_Document" minOccurs="0"/>
                <xsd:element ref="ns3:Document_x0020_History" minOccurs="0"/>
                <xsd:element ref="ns4:Publish_x0020_Document" minOccurs="0"/>
                <xsd:element ref="ns3:_dlc_DocId" minOccurs="0"/>
                <xsd:element ref="ns3:_dlc_DocIdUrl" minOccurs="0"/>
                <xsd:element ref="ns3:_dlc_DocIdPersistId" minOccurs="0"/>
                <xsd:element ref="ns3:Divisio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" nillable="true" ma:displayName="Description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5a0da-3943-4891-8ded-493e6a170793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3" nillable="true" ma:displayName="Document Number" ma:internalName="Document_x0020_Number" ma:readOnly="false">
      <xsd:simpleType>
        <xsd:restriction base="dms:Text">
          <xsd:maxLength value="255"/>
        </xsd:restriction>
      </xsd:simpleType>
    </xsd:element>
    <xsd:element name="Document_x0020_Type" ma:index="4" ma:displayName="Document Type" ma:format="Dropdown" ma:internalName="Document_x0020_Type" ma:readOnly="false">
      <xsd:simpleType>
        <xsd:restriction base="dms:Choice">
          <xsd:enumeration value="Comparative Billing"/>
          <xsd:enumeration value="Course Material"/>
          <xsd:enumeration value="Decision Tree"/>
          <xsd:enumeration value="Face-to-Face"/>
          <xsd:enumeration value="FAQ"/>
          <xsd:enumeration value="IRRR"/>
          <xsd:enumeration value="LCD"/>
          <xsd:enumeration value="Management Presentation"/>
          <xsd:enumeration value="Plan"/>
          <xsd:enumeration value="Presentation"/>
          <xsd:enumeration value="Provider Education Handout"/>
          <xsd:enumeration value="Provider Instruction"/>
          <xsd:enumeration value="Script"/>
          <xsd:enumeration value="Strategy"/>
          <xsd:enumeration value="Teleconference"/>
          <xsd:enumeration value="Web Posting/EML"/>
        </xsd:restriction>
      </xsd:simpleType>
    </xsd:element>
    <xsd:element name="Latest_x0020_Changes" ma:index="5" nillable="true" ma:displayName="Latest Changes" ma:internalName="Latest_x0020_Changes" ma:readOnly="false">
      <xsd:simpleType>
        <xsd:restriction base="dms:Note"/>
      </xsd:simpleType>
    </xsd:element>
    <xsd:element name="Must_x0020_review_x0020_changes_x0020_with_x0020_staff" ma:index="6" nillable="true" ma:displayName="Must review changes with staff" ma:format="RadioButtons" ma:internalName="Must_x0020_review_x0020_changes_x0020_with_x0020_staff">
      <xsd:simpleType>
        <xsd:restriction base="dms:Choice">
          <xsd:enumeration value="Yes"/>
          <xsd:enumeration value="No"/>
        </xsd:restriction>
      </xsd:simpleType>
    </xsd:element>
    <xsd:element name="New_x0020_Version_x0020_Email_x0020_Required" ma:index="7" nillable="true" ma:displayName="New Version Email Required" ma:default="No" ma:format="RadioButtons" ma:internalName="New_x0020_Version_x0020_Email_x0020_Required">
      <xsd:simpleType>
        <xsd:restriction base="dms:Choice">
          <xsd:enumeration value="Yes"/>
          <xsd:enumeration value="No"/>
        </xsd:restriction>
      </xsd:simpleType>
    </xsd:element>
    <xsd:element name="Review_x0020_Notification_x0020_Date" ma:index="8" nillable="true" ma:displayName="Review Notification Date" ma:format="DateOnly" ma:internalName="Review_x0020_Notification_x0020_Date" ma:readOnly="false">
      <xsd:simpleType>
        <xsd:restriction base="dms:DateTime"/>
      </xsd:simpleType>
    </xsd:element>
    <xsd:element name="Functional_x0020_Area" ma:index="9" ma:displayName="Functional Area" ma:format="Dropdown" ma:internalName="Functional_x0020_Area" ma:readOnly="false">
      <xsd:simpleType>
        <xsd:restriction base="dms:Choice">
          <xsd:enumeration value="Audit"/>
          <xsd:enumeration value="Clinical Services"/>
          <xsd:enumeration value="Contract Administration"/>
          <xsd:enumeration value="Financial Services"/>
          <xsd:enumeration value="Administration &amp; Support"/>
          <xsd:enumeration value="Provider Services"/>
          <xsd:enumeration value="Systems &amp; Technology"/>
        </xsd:restriction>
      </xsd:simpleType>
    </xsd:element>
    <xsd:element name="Branch" ma:index="10" ma:displayName="Branch" ma:format="Dropdown" ma:internalName="Branch" ma:readOnly="false">
      <xsd:simpleType>
        <xsd:restriction base="dms:Choice">
          <xsd:enumeration value="Appeals/Redeterminations"/>
          <xsd:enumeration value="Audit"/>
          <xsd:enumeration value="Audit - Appeals"/>
          <xsd:enumeration value="Audit - Cost Report Reopenings"/>
          <xsd:enumeration value="Audit - Field Office"/>
          <xsd:enumeration value="Audit - Reimbursement"/>
          <xsd:enumeration value="Audit - Supervisors"/>
          <xsd:enumeration value="Business Systems Support"/>
          <xsd:enumeration value="CCU"/>
          <xsd:enumeration value="CERT"/>
          <xsd:enumeration value="Claims"/>
          <xsd:enumeration value="Compliance"/>
          <xsd:enumeration value="Complaint Screening"/>
          <xsd:enumeration value="Customer Service"/>
          <xsd:enumeration value="Document Services"/>
          <xsd:enumeration value="Financial Reporting"/>
          <xsd:enumeration value="FOIA"/>
          <xsd:enumeration value="INSIGHT"/>
          <xsd:enumeration value="MAC Administration"/>
          <xsd:enumeration value="Medical Review"/>
          <xsd:enumeration value="Medicare Guidance"/>
          <xsd:enumeration value="MedPub"/>
          <xsd:enumeration value="MIP"/>
          <xsd:enumeration value="Monitoring &amp; Complaint Screening"/>
          <xsd:enumeration value="Payment Recovery"/>
          <xsd:enumeration value="Policy"/>
          <xsd:enumeration value="Provider Enrollment"/>
          <xsd:enumeration value="Provider Outreach &amp; Education"/>
          <xsd:enumeration value="Quality Assurance"/>
          <xsd:enumeration value="Quality Management"/>
          <xsd:enumeration value="RA"/>
          <xsd:enumeration value="Reimbursement"/>
          <xsd:enumeration value="Secondary Payer"/>
          <xsd:enumeration value="STAR"/>
          <xsd:enumeration value="Systems Security"/>
          <xsd:enumeration value="Tech Support"/>
          <xsd:enumeration value="Training"/>
          <xsd:enumeration value="UPIC-JOA"/>
          <xsd:enumeration value="Web Development"/>
          <xsd:enumeration value="Ready to Archive"/>
        </xsd:restriction>
      </xsd:simpleType>
    </xsd:element>
    <xsd:element name="Contract" ma:index="11" ma:displayName="Contract" ma:format="Dropdown" ma:internalName="Contract" ma:readOnly="false">
      <xsd:simpleType>
        <xsd:restriction base="dms:Choice">
          <xsd:enumeration value="(None)"/>
          <xsd:enumeration value="Part A"/>
          <xsd:enumeration value="Part B"/>
          <xsd:enumeration value="Shared"/>
        </xsd:restriction>
      </xsd:simpleType>
    </xsd:element>
    <xsd:element name="Topic2" ma:index="12" ma:displayName="Topic" ma:format="Dropdown" ma:internalName="Topic2" ma:readOnly="false">
      <xsd:simpleType>
        <xsd:restriction base="dms:Choice">
          <xsd:enumeration value="(None)"/>
          <xsd:enumeration value="935"/>
          <xsd:enumeration value="1099"/>
          <xsd:enumeration value="Accounts Payable"/>
          <xsd:enumeration value="Accounts Receivable"/>
          <xsd:enumeration value="Advance Payments"/>
          <xsd:enumeration value="Approval"/>
          <xsd:enumeration value="Assignment"/>
          <xsd:enumeration value="Audit - Acceptability"/>
          <xsd:enumeration value="Audit - Audit Programs"/>
          <xsd:enumeration value="Audit - Claim Calculations"/>
          <xsd:enumeration value="Audit - DSH/LIP"/>
          <xsd:enumeration value="Audit - EHR Workpapers"/>
          <xsd:enumeration value="Audit - IME/GME/NAH"/>
          <xsd:enumeration value="Audit - IRF, LTCH, and Provider-Based Reviews"/>
          <xsd:enumeration value="Audit - Letters"/>
          <xsd:enumeration value="Audit - Rates"/>
          <xsd:enumeration value="Audit - SCH/MDH"/>
          <xsd:enumeration value="Audit - Settlement Worksheets"/>
          <xsd:enumeration value="Audit - Tentative Settlement"/>
          <xsd:enumeration value="Audit - UDR Workpapers"/>
          <xsd:enumeration value="Audit - UDRs"/>
          <xsd:enumeration value="Audit - Wage Index"/>
          <xsd:enumeration value="Banking"/>
          <xsd:enumeration value="Bankruptcy"/>
          <xsd:enumeration value="Beneficiary letter"/>
          <xsd:enumeration value="CA View"/>
          <xsd:enumeration value="Call Log"/>
          <xsd:enumeration value="CCU Reports"/>
          <xsd:enumeration value="CERT"/>
          <xsd:enumeration value="Checklist"/>
          <xsd:enumeration value="CMS"/>
          <xsd:enumeration value="COBC"/>
          <xsd:enumeration value="Communique"/>
          <xsd:enumeration value="Coordination of Benefits"/>
          <xsd:enumeration value="Corrective-Preventive Action"/>
          <xsd:enumeration value="Correspondence"/>
          <xsd:enumeration value="CRNA"/>
          <xsd:enumeration value="Cycle"/>
          <xsd:enumeration value="Data Analysis"/>
          <xsd:enumeration value="DCS/Treasury"/>
          <xsd:enumeration value="Development"/>
          <xsd:enumeration value="Divisional"/>
          <xsd:enumeration value="Document Control"/>
          <xsd:enumeration value="Draft CR"/>
          <xsd:enumeration value="Education – Internal"/>
          <xsd:enumeration value="Education – Provider"/>
          <xsd:enumeration value="EFT"/>
          <xsd:enumeration value="eNews"/>
          <xsd:enumeration value="ERS"/>
          <xsd:enumeration value="External Audit"/>
          <xsd:enumeration value="Fax"/>
          <xsd:enumeration value="First Level Appeal"/>
          <xsd:enumeration value="FISS"/>
          <xsd:enumeration value="HIGLAS"/>
          <xsd:enumeration value="ICR"/>
          <xsd:enumeration value="Inquiries"/>
          <xsd:enumeration value="Internal Audit"/>
          <xsd:enumeration value="Internal Controls"/>
          <xsd:enumeration value="IRR"/>
          <xsd:enumeration value="IVR"/>
          <xsd:enumeration value="J5"/>
          <xsd:enumeration value="J8"/>
          <xsd:enumeration value="Macro"/>
          <xsd:enumeration value="Maintenance"/>
          <xsd:enumeration value="Management Review"/>
          <xsd:enumeration value="Master List"/>
          <xsd:enumeration value="Meetings"/>
          <xsd:enumeration value="MR Letter"/>
          <xsd:enumeration value="NICE"/>
          <xsd:enumeration value="Nonconforming Service"/>
          <xsd:enumeration value="OCR"/>
          <xsd:enumeration value="OnBase"/>
          <xsd:enumeration value="Pecos"/>
          <xsd:enumeration value="Performance Metrics"/>
          <xsd:enumeration value="Portal Support"/>
          <xsd:enumeration value="Problem Prioritization"/>
          <xsd:enumeration value="Processing Applications"/>
          <xsd:enumeration value="Production"/>
          <xsd:enumeration value="Provider Letter"/>
          <xsd:enumeration value="Quality"/>
          <xsd:enumeration value="Receipt"/>
          <xsd:enumeration value="Referral"/>
          <xsd:enumeration value="Regulation and Informational Materials"/>
          <xsd:enumeration value="Release"/>
          <xsd:enumeration value="Reopening"/>
          <xsd:enumeration value="Reporting"/>
          <xsd:enumeration value="Review"/>
          <xsd:enumeration value="Sampling"/>
          <xsd:enumeration value="Second Level Appeal"/>
          <xsd:enumeration value="Service Requests-Referrals"/>
          <xsd:enumeration value="Systems Support"/>
          <xsd:enumeration value="Thank Yous"/>
          <xsd:enumeration value="Third Party"/>
          <xsd:enumeration value="Training"/>
          <xsd:enumeration value="Training Delivery"/>
          <xsd:enumeration value="Training Development"/>
          <xsd:enumeration value="Trending"/>
          <xsd:enumeration value="Validation"/>
          <xsd:enumeration value="Voluntary Refunds"/>
          <xsd:enumeration value="Website"/>
          <xsd:enumeration value="WFO"/>
          <xsd:enumeration value="Workload"/>
          <xsd:enumeration value="Worksheet"/>
          <xsd:enumeration value="Write Off"/>
          <xsd:enumeration value="ZPIC/UPIC"/>
        </xsd:restriction>
      </xsd:simpleType>
    </xsd:element>
    <xsd:element name="Workflow_x0020_Status" ma:index="13" ma:displayName="Workflow Status" ma:default="New" ma:format="Dropdown" ma:internalName="Workflow_x0020_Status" ma:readOnly="false">
      <xsd:simpleType>
        <xsd:restriction base="dms:Choice">
          <xsd:enumeration value="New"/>
          <xsd:enumeration value="Edit"/>
          <xsd:enumeration value="Review"/>
          <xsd:enumeration value="Approval"/>
          <xsd:enumeration value="Ready"/>
          <xsd:enumeration value="Active"/>
        </xsd:restriction>
      </xsd:simpleType>
    </xsd:element>
    <xsd:element name="Document_x0020_History" ma:index="16" nillable="true" ma:displayName="Document History" ma:internalName="Document_x0020_History" ma:readOnly="false">
      <xsd:simpleType>
        <xsd:restriction base="dms:Note">
          <xsd:maxLength value="255"/>
        </xsd:restriction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ivision" ma:index="24" nillable="true" ma:displayName="Division" ma:default="Government Health Administrators" ma:hidden="true" ma:internalName="Division" ma:readOnly="false">
      <xsd:simpleType>
        <xsd:restriction base="dms:Text">
          <xsd:maxLength value="255"/>
        </xsd:restriction>
      </xsd:simple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7125f-61b7-4ab1-ae51-868c7983d343" elementFormDefault="qualified">
    <xsd:import namespace="http://schemas.microsoft.com/office/2006/documentManagement/types"/>
    <xsd:import namespace="http://schemas.microsoft.com/office/infopath/2007/PartnerControls"/>
    <xsd:element name="Approve_x0020_Olli_x0020_Document" ma:index="15" nillable="true" ma:displayName="Approve Document" ma:format="Hyperlink" ma:internalName="Approve_x0020_Olli_x0020_Document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_x0020_Document" ma:index="17" nillable="true" ma:displayName="Publish Document" ma:internalName="Publish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flow_x0020_Status xmlns="9075a0da-3943-4891-8ded-493e6a170793">Active</Workflow_x0020_Status>
    <Document_x0020_History xmlns="9075a0da-3943-4891-8ded-493e6a170793" xsi:nil="true"/>
    <Must_x0020_review_x0020_changes_x0020_with_x0020_staff xmlns="9075a0da-3943-4891-8ded-493e6a170793">No</Must_x0020_review_x0020_changes_x0020_with_x0020_staff>
    <Functional_x0020_Area xmlns="9075a0da-3943-4891-8ded-493e6a170793">Provider Services</Functional_x0020_Area>
    <Topic2 xmlns="9075a0da-3943-4891-8ded-493e6a170793">Education – Provider</Topic2>
    <Branch xmlns="9075a0da-3943-4891-8ded-493e6a170793">Provider Outreach &amp; Education</Branch>
    <CategoryDescription xmlns="http://schemas.microsoft.com/sharepoint.v3" xsi:nil="true"/>
    <_dlc_DocId xmlns="9075a0da-3943-4891-8ded-493e6a170793">76EDXFZAKY4C-811355772-3258</_dlc_DocId>
    <Approve_x0020_Olli_x0020_Document xmlns="5637125f-61b7-4ab1-ae51-868c7983d343">
      <Url xsi:nil="true"/>
      <Description xsi:nil="true"/>
    </Approve_x0020_Olli_x0020_Document>
    <New_x0020_Version_x0020_Email_x0020_Required xmlns="9075a0da-3943-4891-8ded-493e6a170793">No</New_x0020_Version_x0020_Email_x0020_Required>
    <Review_x0020_Notification_x0020_Date xmlns="9075a0da-3943-4891-8ded-493e6a170793" xsi:nil="true"/>
    <Document_x0020_Number xmlns="9075a0da-3943-4891-8ded-493e6a170793" xsi:nil="true"/>
    <Latest_x0020_Changes xmlns="9075a0da-3943-4891-8ded-493e6a170793">New document.</Latest_x0020_Changes>
    <Division xmlns="9075a0da-3943-4891-8ded-493e6a170793">Government Health Administrators</Division>
    <Publish_x0020_Document xmlns="5637125f-61b7-4ab1-ae51-868c7983d343">
      <Url>https://knowledge.wpsic.com/lib/GHAEducationalDocuments/_layouts/15/wrkstat.aspx?List=5637125f-61b7-4ab1-ae51-868c7983d343&amp;WorkflowInstanceName=e101b4a3-a8c0-4b43-ac9b-7a7497837afe</Url>
      <Description>Publish</Description>
    </Publish_x0020_Document>
    <Contract xmlns="9075a0da-3943-4891-8ded-493e6a170793">Shared</Contract>
    <_dlc_DocIdUrl xmlns="9075a0da-3943-4891-8ded-493e6a170793">
      <Url>https://knowledge.wpsic.com/lib/GHAEducationalDocuments/_layouts/15/DocIdRedir.aspx?ID=76EDXFZAKY4C-811355772-3258</Url>
      <Description>76EDXFZAKY4C-811355772-3258</Description>
    </_dlc_DocIdUrl>
    <Document_x0020_Type xmlns="9075a0da-3943-4891-8ded-493e6a170793">Presentation</Document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6C6FA12-E581-4E37-B308-E02CC46A16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.v3"/>
    <ds:schemaRef ds:uri="9075a0da-3943-4891-8ded-493e6a170793"/>
    <ds:schemaRef ds:uri="5637125f-61b7-4ab1-ae51-868c7983d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D5EC33-1095-4F73-B98C-0A0592D43CE2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637125f-61b7-4ab1-ae51-868c7983d343"/>
    <ds:schemaRef ds:uri="9075a0da-3943-4891-8ded-493e6a170793"/>
    <ds:schemaRef ds:uri="http://schemas.microsoft.com/sharepoint.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5141BA-2D92-44F8-A9F3-173D4015AF7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F36C1C1-A38F-47F1-BCDD-0193AD03EDB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3257</TotalTime>
  <Words>352</Words>
  <Application>Microsoft Office PowerPoint</Application>
  <PresentationFormat>Widescreen</PresentationFormat>
  <Paragraphs>87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Trebuchet MS</vt:lpstr>
      <vt:lpstr>Office Theme</vt:lpstr>
      <vt:lpstr>Custom Design</vt:lpstr>
      <vt:lpstr>1_Custom Design</vt:lpstr>
      <vt:lpstr>Revalidation Post PHE </vt:lpstr>
      <vt:lpstr>Disclaimer</vt:lpstr>
      <vt:lpstr>Agenda</vt:lpstr>
      <vt:lpstr>March 2020</vt:lpstr>
      <vt:lpstr>End of 2021</vt:lpstr>
      <vt:lpstr>What’s Next?</vt:lpstr>
      <vt:lpstr>November 2019—February 2020</vt:lpstr>
      <vt:lpstr>March 2022 — December 2021</vt:lpstr>
      <vt:lpstr>January 2022 — May 2023</vt:lpstr>
      <vt:lpstr>Moving Forward</vt:lpstr>
      <vt:lpstr>Data.CMS.Gov </vt:lpstr>
      <vt:lpstr>Search Results</vt:lpstr>
      <vt:lpstr>Due Dates</vt:lpstr>
      <vt:lpstr>Reminders</vt:lpstr>
      <vt:lpstr>Resources </vt:lpstr>
      <vt:lpstr>Survey </vt:lpstr>
      <vt:lpstr>Closing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2023_07_10 Revalidations Post COVID_19_PHE</dc:title>
  <dc:creator>Rasmussen, Benjamin - Corp Comm</dc:creator>
  <cp:lastModifiedBy>Ryan, Thom</cp:lastModifiedBy>
  <cp:revision>134</cp:revision>
  <dcterms:created xsi:type="dcterms:W3CDTF">2020-11-15T21:40:28Z</dcterms:created>
  <dcterms:modified xsi:type="dcterms:W3CDTF">2023-07-20T14:41:58Z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0x0101006E63F9F2094B854683EBE2F25BB346E5000506D6BA6D64EB4598816411DF463305</vt:lpwstr>
  </property>
  <property fmtid="{D5CDD505-2E9C-101B-9397-08002B2CF9AE}" pid="3" name="_dlc_DocIdItemGuid">
    <vt:lpwstr>b73d20e5-7244-42a5-b829-44d57f8bf0ad</vt:lpwstr>
  </property>
  <property fmtid="{D5CDD505-2E9C-101B-9397-08002B2CF9AE}" pid="4" name="WorkflowChangePath">
    <vt:lpwstr>ff487eb3-93c9-4c80-865d-d078c77297d9,21;ff487eb3-93c9-4c80-865d-d078c77297d9,21;</vt:lpwstr>
  </property>
</Properties>
</file>