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6" r:id="rId6"/>
    <p:sldMasterId id="2147483672" r:id="rId7"/>
  </p:sldMasterIdLst>
  <p:notesMasterIdLst>
    <p:notesMasterId r:id="rId27"/>
  </p:notesMasterIdLst>
  <p:handoutMasterIdLst>
    <p:handoutMasterId r:id="rId28"/>
  </p:handoutMasterIdLst>
  <p:sldIdLst>
    <p:sldId id="286" r:id="rId8"/>
    <p:sldId id="270" r:id="rId9"/>
    <p:sldId id="678" r:id="rId10"/>
    <p:sldId id="267" r:id="rId11"/>
    <p:sldId id="293" r:id="rId12"/>
    <p:sldId id="307" r:id="rId13"/>
    <p:sldId id="683" r:id="rId14"/>
    <p:sldId id="687" r:id="rId15"/>
    <p:sldId id="684" r:id="rId16"/>
    <p:sldId id="685" r:id="rId17"/>
    <p:sldId id="675" r:id="rId18"/>
    <p:sldId id="688" r:id="rId19"/>
    <p:sldId id="686" r:id="rId20"/>
    <p:sldId id="679" r:id="rId21"/>
    <p:sldId id="680" r:id="rId22"/>
    <p:sldId id="681" r:id="rId23"/>
    <p:sldId id="682" r:id="rId24"/>
    <p:sldId id="672" r:id="rId25"/>
    <p:sldId id="6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DB4"/>
    <a:srgbClr val="003A5D"/>
    <a:srgbClr val="F89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8" d="100"/>
          <a:sy n="98" d="100"/>
        </p:scale>
        <p:origin x="276" y="90"/>
      </p:cViewPr>
      <p:guideLst/>
    </p:cSldViewPr>
  </p:slideViewPr>
  <p:outlineViewPr>
    <p:cViewPr>
      <p:scale>
        <a:sx n="33" d="100"/>
        <a:sy n="33" d="100"/>
      </p:scale>
      <p:origin x="0" y="-1565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75B812-B55C-F963-0424-D66790B345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54C994-23A5-6DC3-722C-4FE3E5EE21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741E7-6599-410D-ACEB-6E45887D8C6A}" type="datetimeFigureOut">
              <a:rPr lang="en-US" smtClean="0"/>
              <a:t>9/28/2023</a:t>
            </a:fld>
            <a:endParaRPr lang="en-US" dirty="0"/>
          </a:p>
        </p:txBody>
      </p:sp>
      <p:sp>
        <p:nvSpPr>
          <p:cNvPr id="4" name="Footer Placeholder 3">
            <a:extLst>
              <a:ext uri="{FF2B5EF4-FFF2-40B4-BE49-F238E27FC236}">
                <a16:creationId xmlns:a16="http://schemas.microsoft.com/office/drawing/2014/main" id="{E627FEED-A9E0-77DB-08F1-2E9042512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13B5FD-EB69-CE14-53AF-6F1814E6C8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2DBBE-78A7-4229-8B03-BD4C2BA33311}" type="slidenum">
              <a:rPr lang="en-US" smtClean="0"/>
              <a:t>‹#›</a:t>
            </a:fld>
            <a:endParaRPr lang="en-US" dirty="0"/>
          </a:p>
        </p:txBody>
      </p:sp>
    </p:spTree>
    <p:extLst>
      <p:ext uri="{BB962C8B-B14F-4D97-AF65-F5344CB8AC3E}">
        <p14:creationId xmlns:p14="http://schemas.microsoft.com/office/powerpoint/2010/main" val="51951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38B04-4D7D-6148-8C3F-37CE9408ACEF}" type="datetimeFigureOut">
              <a:rPr lang="en-US" smtClean="0"/>
              <a:t>9/28/2023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BEBA1-951B-0F4A-95D0-9F1CC3ADD46B}" type="slidenum">
              <a:rPr lang="en-US" smtClean="0"/>
              <a:t>‹#›</a:t>
            </a:fld>
            <a:endParaRPr lang="en-US" dirty="0"/>
          </a:p>
        </p:txBody>
      </p:sp>
    </p:spTree>
    <p:extLst>
      <p:ext uri="{BB962C8B-B14F-4D97-AF65-F5344CB8AC3E}">
        <p14:creationId xmlns:p14="http://schemas.microsoft.com/office/powerpoint/2010/main" val="34844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a:t>
            </a:fld>
            <a:endParaRPr lang="en-US" dirty="0"/>
          </a:p>
        </p:txBody>
      </p:sp>
    </p:spTree>
    <p:extLst>
      <p:ext uri="{BB962C8B-B14F-4D97-AF65-F5344CB8AC3E}">
        <p14:creationId xmlns:p14="http://schemas.microsoft.com/office/powerpoint/2010/main" val="220841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a:t>
            </a:fld>
            <a:endParaRPr lang="en-US" dirty="0"/>
          </a:p>
        </p:txBody>
      </p:sp>
    </p:spTree>
    <p:extLst>
      <p:ext uri="{BB962C8B-B14F-4D97-AF65-F5344CB8AC3E}">
        <p14:creationId xmlns:p14="http://schemas.microsoft.com/office/powerpoint/2010/main" val="266033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a:t>
            </a:fld>
            <a:endParaRPr lang="en-US" dirty="0"/>
          </a:p>
        </p:txBody>
      </p:sp>
    </p:spTree>
    <p:extLst>
      <p:ext uri="{BB962C8B-B14F-4D97-AF65-F5344CB8AC3E}">
        <p14:creationId xmlns:p14="http://schemas.microsoft.com/office/powerpoint/2010/main" val="343900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11</a:t>
            </a:fld>
            <a:endParaRPr lang="en-US" dirty="0"/>
          </a:p>
        </p:txBody>
      </p:sp>
    </p:spTree>
    <p:extLst>
      <p:ext uri="{BB962C8B-B14F-4D97-AF65-F5344CB8AC3E}">
        <p14:creationId xmlns:p14="http://schemas.microsoft.com/office/powerpoint/2010/main" val="223479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18</a:t>
            </a:fld>
            <a:endParaRPr lang="en-US" dirty="0"/>
          </a:p>
        </p:txBody>
      </p:sp>
    </p:spTree>
    <p:extLst>
      <p:ext uri="{BB962C8B-B14F-4D97-AF65-F5344CB8AC3E}">
        <p14:creationId xmlns:p14="http://schemas.microsoft.com/office/powerpoint/2010/main" val="157889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Subhead,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5" name="Title 4">
            <a:extLst>
              <a:ext uri="{FF2B5EF4-FFF2-40B4-BE49-F238E27FC236}">
                <a16:creationId xmlns:a16="http://schemas.microsoft.com/office/drawing/2014/main" id="{C050CE01-9624-9ABA-B519-84D327039670}"/>
              </a:ext>
            </a:extLst>
          </p:cNvPr>
          <p:cNvSpPr>
            <a:spLocks noGrp="1"/>
          </p:cNvSpPr>
          <p:nvPr>
            <p:ph type="title"/>
          </p:nvPr>
        </p:nvSpPr>
        <p:spPr>
          <a:xfrm>
            <a:off x="2139696" y="3625017"/>
            <a:ext cx="9500616" cy="800680"/>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20DADA2D-BB08-86BF-F372-70E73FD5314D}"/>
              </a:ext>
            </a:extLst>
          </p:cNvPr>
          <p:cNvSpPr>
            <a:spLocks noGrp="1"/>
          </p:cNvSpPr>
          <p:nvPr>
            <p:ph type="body" idx="15"/>
          </p:nvPr>
        </p:nvSpPr>
        <p:spPr>
          <a:xfrm>
            <a:off x="2139696" y="4563266"/>
            <a:ext cx="9144000"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icture Placeholder 3">
            <a:extLst>
              <a:ext uri="{FF2B5EF4-FFF2-40B4-BE49-F238E27FC236}">
                <a16:creationId xmlns:a16="http://schemas.microsoft.com/office/drawing/2014/main" id="{7F7139D6-B18D-E36D-DDD4-107506171A10}"/>
              </a:ext>
            </a:extLst>
          </p:cNvPr>
          <p:cNvSpPr>
            <a:spLocks noGrp="1"/>
          </p:cNvSpPr>
          <p:nvPr>
            <p:ph type="pic" sz="quarter" idx="10"/>
          </p:nvPr>
        </p:nvSpPr>
        <p:spPr>
          <a:xfrm>
            <a:off x="7908" y="0"/>
            <a:ext cx="12184091" cy="2926080"/>
          </a:xfrm>
          <a:prstGeom prst="rect">
            <a:avLst/>
          </a:prstGeom>
        </p:spPr>
        <p:txBody>
          <a:bodyPr/>
          <a:lstStyle/>
          <a:p>
            <a:endParaRPr lang="en-US" dirty="0"/>
          </a:p>
        </p:txBody>
      </p:sp>
    </p:spTree>
    <p:extLst>
      <p:ext uri="{BB962C8B-B14F-4D97-AF65-F5344CB8AC3E}">
        <p14:creationId xmlns:p14="http://schemas.microsoft.com/office/powerpoint/2010/main" val="1855742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Content, Column Picu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679053" y="0"/>
            <a:ext cx="352852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679052" y="0"/>
            <a:ext cx="3528524" cy="6858000"/>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Rectangle 3">
            <a:extLst>
              <a:ext uri="{FF2B5EF4-FFF2-40B4-BE49-F238E27FC236}">
                <a16:creationId xmlns:a16="http://schemas.microsoft.com/office/drawing/2014/main" id="{22F89955-EA06-A439-4ED6-50B5345B5BCF}"/>
              </a:ext>
            </a:extLst>
          </p:cNvPr>
          <p:cNvSpPr/>
          <p:nvPr userDrawn="1"/>
        </p:nvSpPr>
        <p:spPr>
          <a:xfrm>
            <a:off x="8077926" y="6003235"/>
            <a:ext cx="588600" cy="6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996296E4-8554-9DD1-67FF-F9156E81112A}"/>
              </a:ext>
            </a:extLst>
          </p:cNvPr>
          <p:cNvSpPr>
            <a:spLocks noGrp="1"/>
          </p:cNvSpPr>
          <p:nvPr>
            <p:ph type="title"/>
          </p:nvPr>
        </p:nvSpPr>
        <p:spPr>
          <a:xfrm>
            <a:off x="547582" y="234197"/>
            <a:ext cx="7635835"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9248637C-2E8E-6AD1-F5EF-0B8BF1C69DC1}"/>
              </a:ext>
            </a:extLst>
          </p:cNvPr>
          <p:cNvSpPr>
            <a:spLocks noGrp="1"/>
          </p:cNvSpPr>
          <p:nvPr>
            <p:ph sz="half" idx="2"/>
          </p:nvPr>
        </p:nvSpPr>
        <p:spPr>
          <a:xfrm>
            <a:off x="547583" y="1375495"/>
            <a:ext cx="7635835" cy="4980855"/>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2248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CDAD6A-1654-3246-83A7-878675A35BF5}"/>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Rectangle 9">
            <a:extLst>
              <a:ext uri="{FF2B5EF4-FFF2-40B4-BE49-F238E27FC236}">
                <a16:creationId xmlns:a16="http://schemas.microsoft.com/office/drawing/2014/main" id="{146A89BF-7CAD-E749-A249-A8820CF5CA56}"/>
              </a:ext>
            </a:extLst>
          </p:cNvPr>
          <p:cNvSpPr/>
          <p:nvPr userDrawn="1"/>
        </p:nvSpPr>
        <p:spPr>
          <a:xfrm>
            <a:off x="0" y="1378891"/>
            <a:ext cx="999229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F553387A-DC65-F34E-BAA5-3CC586A28290}"/>
              </a:ext>
            </a:extLst>
          </p:cNvPr>
          <p:cNvSpPr>
            <a:spLocks noGrp="1"/>
          </p:cNvSpPr>
          <p:nvPr>
            <p:ph type="pic" idx="17"/>
          </p:nvPr>
        </p:nvSpPr>
        <p:spPr>
          <a:xfrm>
            <a:off x="547585" y="1378891"/>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a:extLst>
              <a:ext uri="{FF2B5EF4-FFF2-40B4-BE49-F238E27FC236}">
                <a16:creationId xmlns:a16="http://schemas.microsoft.com/office/drawing/2014/main" id="{16D9F91E-B22C-72F2-B991-2BB327C43806}"/>
              </a:ext>
            </a:extLst>
          </p:cNvPr>
          <p:cNvSpPr>
            <a:spLocks noGrp="1"/>
          </p:cNvSpPr>
          <p:nvPr>
            <p:ph type="title"/>
          </p:nvPr>
        </p:nvSpPr>
        <p:spPr>
          <a:xfrm>
            <a:off x="547585" y="365125"/>
            <a:ext cx="9143999"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51661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79FB-E96D-68F6-A87E-DCAD4EDF32F7}"/>
              </a:ext>
            </a:extLst>
          </p:cNvPr>
          <p:cNvSpPr>
            <a:spLocks noGrp="1"/>
          </p:cNvSpPr>
          <p:nvPr>
            <p:ph type="title"/>
          </p:nvPr>
        </p:nvSpPr>
        <p:spPr>
          <a:xfrm>
            <a:off x="481084" y="4945438"/>
            <a:ext cx="10515600" cy="906722"/>
          </a:xfrm>
          <a:prstGeom prst="rect">
            <a:avLst/>
          </a:prstGeom>
        </p:spPr>
        <p:txBody>
          <a:bodyPr/>
          <a:lstStyle>
            <a:lvl1pPr>
              <a:defRPr>
                <a:solidFill>
                  <a:srgbClr val="017DB4"/>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689C146-4176-EED3-6D58-289E92DD3F55}"/>
              </a:ext>
            </a:extLst>
          </p:cNvPr>
          <p:cNvSpPr>
            <a:spLocks noGrp="1"/>
          </p:cNvSpPr>
          <p:nvPr>
            <p:ph type="pic" idx="17"/>
          </p:nvPr>
        </p:nvSpPr>
        <p:spPr>
          <a:xfrm>
            <a:off x="481084" y="364738"/>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34374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8096596" y="5724583"/>
            <a:ext cx="3833674" cy="942224"/>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1445117" y="2092409"/>
            <a:ext cx="4266370" cy="4400466"/>
          </a:xfrm>
          <a:prstGeom prst="rect">
            <a:avLst/>
          </a:prstGeom>
        </p:spPr>
        <p:txBody>
          <a:bodyPr>
            <a:normAutofit/>
          </a:bodyPr>
          <a:lstStyle>
            <a:lvl1pPr>
              <a:buClr>
                <a:srgbClr val="F8911B"/>
              </a:buClr>
              <a:defRPr sz="3600">
                <a:solidFill>
                  <a:schemeClr val="tx1">
                    <a:lumMod val="75000"/>
                    <a:lumOff val="25000"/>
                  </a:schemeClr>
                </a:solidFill>
                <a:latin typeface="Trebuchet MS" panose="020B0603020202020204" pitchFamily="34" charset="0"/>
              </a:defRPr>
            </a:lvl1pPr>
            <a:lvl2pPr>
              <a:buClr>
                <a:srgbClr val="F8911B"/>
              </a:buClr>
              <a:defRPr sz="3200">
                <a:solidFill>
                  <a:schemeClr val="tx1">
                    <a:lumMod val="75000"/>
                    <a:lumOff val="25000"/>
                  </a:schemeClr>
                </a:solidFill>
                <a:latin typeface="Trebuchet MS" panose="020B0603020202020204" pitchFamily="34" charset="0"/>
              </a:defRPr>
            </a:lvl2pPr>
            <a:lvl3pPr>
              <a:buClr>
                <a:srgbClr val="F8911B"/>
              </a:buClr>
              <a:defRPr sz="28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1445117" y="1328868"/>
            <a:ext cx="4281473" cy="584558"/>
          </a:xfrm>
          <a:prstGeom prst="rect">
            <a:avLst/>
          </a:prstGeom>
        </p:spPr>
        <p:txBody>
          <a:bodyPr anchor="t"/>
          <a:lstStyle>
            <a:lvl1pPr marL="0" indent="0">
              <a:buNone/>
              <a:defRPr sz="4000" b="1">
                <a:solidFill>
                  <a:srgbClr val="017DB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480514" y="2154158"/>
            <a:ext cx="4266370" cy="4345144"/>
          </a:xfrm>
          <a:prstGeom prst="rect">
            <a:avLst/>
          </a:prstGeom>
        </p:spPr>
        <p:txBody>
          <a:bodyPr>
            <a:normAutofit/>
          </a:bodyPr>
          <a:lstStyle>
            <a:lvl1pPr>
              <a:buClr>
                <a:srgbClr val="F8911B"/>
              </a:buClr>
              <a:defRPr sz="3600">
                <a:solidFill>
                  <a:schemeClr val="tx1">
                    <a:lumMod val="75000"/>
                    <a:lumOff val="25000"/>
                  </a:schemeClr>
                </a:solidFill>
                <a:latin typeface="Trebuchet MS" panose="020B0603020202020204" pitchFamily="34" charset="0"/>
              </a:defRPr>
            </a:lvl1pPr>
            <a:lvl2pPr>
              <a:buClr>
                <a:srgbClr val="F8911B"/>
              </a:buClr>
              <a:defRPr sz="3200">
                <a:solidFill>
                  <a:schemeClr val="tx1">
                    <a:lumMod val="75000"/>
                    <a:lumOff val="25000"/>
                  </a:schemeClr>
                </a:solidFill>
                <a:latin typeface="Trebuchet MS" panose="020B0603020202020204" pitchFamily="34" charset="0"/>
              </a:defRPr>
            </a:lvl2pPr>
            <a:lvl3pPr>
              <a:buClr>
                <a:srgbClr val="F8911B"/>
              </a:buClr>
              <a:defRPr sz="28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6465411" y="1328868"/>
            <a:ext cx="4281473" cy="584558"/>
          </a:xfrm>
          <a:prstGeom prst="rect">
            <a:avLst/>
          </a:prstGeom>
        </p:spPr>
        <p:txBody>
          <a:bodyPr anchor="t"/>
          <a:lstStyle>
            <a:lvl1pPr marL="0" indent="0">
              <a:buNone/>
              <a:defRPr sz="4000" b="1">
                <a:solidFill>
                  <a:srgbClr val="017DB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7585" y="365125"/>
            <a:ext cx="9142060"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167340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2CC0-3E64-84E0-A8A2-4395085550D0}"/>
              </a:ext>
            </a:extLst>
          </p:cNvPr>
          <p:cNvSpPr>
            <a:spLocks noGrp="1"/>
          </p:cNvSpPr>
          <p:nvPr>
            <p:ph type="title"/>
          </p:nvPr>
        </p:nvSpPr>
        <p:spPr>
          <a:xfrm>
            <a:off x="622300" y="-1692275"/>
            <a:ext cx="10515600" cy="1325563"/>
          </a:xfrm>
          <a:prstGeom prst="rect">
            <a:avLst/>
          </a:prstGeom>
        </p:spPr>
        <p:txBody>
          <a:bodyPr/>
          <a:lstStyle/>
          <a:p>
            <a:r>
              <a:rPr lang="en-US"/>
              <a:t>Click to edit Master title style</a:t>
            </a:r>
          </a:p>
        </p:txBody>
      </p:sp>
      <p:sp>
        <p:nvSpPr>
          <p:cNvPr id="3" name="Picture Placeholder 7">
            <a:extLst>
              <a:ext uri="{FF2B5EF4-FFF2-40B4-BE49-F238E27FC236}">
                <a16:creationId xmlns:a16="http://schemas.microsoft.com/office/drawing/2014/main" id="{A8EDBFB4-456D-B779-C7E2-03B4C5006511}"/>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1929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4">
            <a:extLst>
              <a:ext uri="{FF2B5EF4-FFF2-40B4-BE49-F238E27FC236}">
                <a16:creationId xmlns:a16="http://schemas.microsoft.com/office/drawing/2014/main" id="{5210E393-07D0-AD9B-4693-5C58245AA515}"/>
              </a:ext>
            </a:extLst>
          </p:cNvPr>
          <p:cNvSpPr>
            <a:spLocks noGrp="1"/>
          </p:cNvSpPr>
          <p:nvPr>
            <p:ph type="title"/>
          </p:nvPr>
        </p:nvSpPr>
        <p:spPr>
          <a:xfrm>
            <a:off x="2139696" y="3831336"/>
            <a:ext cx="9500616" cy="1472183"/>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2" name="Picture Placeholder 3">
            <a:extLst>
              <a:ext uri="{FF2B5EF4-FFF2-40B4-BE49-F238E27FC236}">
                <a16:creationId xmlns:a16="http://schemas.microsoft.com/office/drawing/2014/main" id="{7E4D7546-BD7C-D58C-859B-FC18E2ECE82B}"/>
              </a:ext>
            </a:extLst>
          </p:cNvPr>
          <p:cNvSpPr>
            <a:spLocks noGrp="1"/>
          </p:cNvSpPr>
          <p:nvPr>
            <p:ph type="pic" sz="quarter" idx="10"/>
          </p:nvPr>
        </p:nvSpPr>
        <p:spPr>
          <a:xfrm>
            <a:off x="7908" y="0"/>
            <a:ext cx="12184091" cy="2926080"/>
          </a:xfrm>
          <a:prstGeom prst="rect">
            <a:avLst/>
          </a:prstGeom>
        </p:spPr>
        <p:txBody>
          <a:bodyPr/>
          <a:lstStyle/>
          <a:p>
            <a:endParaRPr lang="en-US" dirty="0"/>
          </a:p>
        </p:txBody>
      </p:sp>
    </p:spTree>
    <p:extLst>
      <p:ext uri="{BB962C8B-B14F-4D97-AF65-F5344CB8AC3E}">
        <p14:creationId xmlns:p14="http://schemas.microsoft.com/office/powerpoint/2010/main" val="121081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Subhead,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4">
            <a:extLst>
              <a:ext uri="{FF2B5EF4-FFF2-40B4-BE49-F238E27FC236}">
                <a16:creationId xmlns:a16="http://schemas.microsoft.com/office/drawing/2014/main" id="{FDC90C48-F3D4-526A-CADA-C68070E99E78}"/>
              </a:ext>
            </a:extLst>
          </p:cNvPr>
          <p:cNvSpPr>
            <a:spLocks noGrp="1"/>
          </p:cNvSpPr>
          <p:nvPr>
            <p:ph type="title"/>
          </p:nvPr>
        </p:nvSpPr>
        <p:spPr>
          <a:xfrm>
            <a:off x="2139696" y="3625017"/>
            <a:ext cx="9500616" cy="800680"/>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9" name="Text Placeholder 2">
            <a:extLst>
              <a:ext uri="{FF2B5EF4-FFF2-40B4-BE49-F238E27FC236}">
                <a16:creationId xmlns:a16="http://schemas.microsoft.com/office/drawing/2014/main" id="{175BD5A5-A76A-06C6-8CF6-36B4B08E5BBD}"/>
              </a:ext>
            </a:extLst>
          </p:cNvPr>
          <p:cNvSpPr>
            <a:spLocks noGrp="1"/>
          </p:cNvSpPr>
          <p:nvPr>
            <p:ph type="body" idx="15"/>
          </p:nvPr>
        </p:nvSpPr>
        <p:spPr>
          <a:xfrm>
            <a:off x="2139696" y="4563266"/>
            <a:ext cx="9144000"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Picture Placeholder 3">
            <a:extLst>
              <a:ext uri="{FF2B5EF4-FFF2-40B4-BE49-F238E27FC236}">
                <a16:creationId xmlns:a16="http://schemas.microsoft.com/office/drawing/2014/main" id="{A3B907B9-C9BB-34FC-DF6C-06198528CA8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3" name="Picture Placeholder 5">
            <a:extLst>
              <a:ext uri="{FF2B5EF4-FFF2-40B4-BE49-F238E27FC236}">
                <a16:creationId xmlns:a16="http://schemas.microsoft.com/office/drawing/2014/main" id="{2B7804B2-9FF8-CCC9-6DA7-9871FA9885DA}"/>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5" name="Picture Placeholder 7">
            <a:extLst>
              <a:ext uri="{FF2B5EF4-FFF2-40B4-BE49-F238E27FC236}">
                <a16:creationId xmlns:a16="http://schemas.microsoft.com/office/drawing/2014/main" id="{B24A2F4B-4C75-19AC-3B5E-23067198823A}"/>
              </a:ext>
            </a:extLst>
          </p:cNvPr>
          <p:cNvSpPr>
            <a:spLocks noGrp="1"/>
          </p:cNvSpPr>
          <p:nvPr>
            <p:ph type="pic" sz="quarter" idx="12"/>
          </p:nvPr>
        </p:nvSpPr>
        <p:spPr>
          <a:xfrm>
            <a:off x="8160731" y="0"/>
            <a:ext cx="4023360" cy="2926080"/>
          </a:xfrm>
          <a:prstGeom prst="rect">
            <a:avLst/>
          </a:prstGeom>
        </p:spPr>
        <p:txBody>
          <a:bodyPr/>
          <a:lstStyle/>
          <a:p>
            <a:endParaRPr lang="en-US" dirty="0"/>
          </a:p>
        </p:txBody>
      </p:sp>
    </p:spTree>
    <p:extLst>
      <p:ext uri="{BB962C8B-B14F-4D97-AF65-F5344CB8AC3E}">
        <p14:creationId xmlns:p14="http://schemas.microsoft.com/office/powerpoint/2010/main" val="282823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139696" y="3831336"/>
            <a:ext cx="9500616" cy="1472183"/>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B48FA765-4F8C-0ADE-FFAC-4EDADCB2749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6" name="Picture Placeholder 5">
            <a:extLst>
              <a:ext uri="{FF2B5EF4-FFF2-40B4-BE49-F238E27FC236}">
                <a16:creationId xmlns:a16="http://schemas.microsoft.com/office/drawing/2014/main" id="{0620E638-A921-0446-EBBF-38BC344F8847}"/>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8160731" y="0"/>
            <a:ext cx="4023360" cy="2926080"/>
          </a:xfrm>
          <a:prstGeom prst="rect">
            <a:avLst/>
          </a:prstGeom>
        </p:spPr>
        <p:txBody>
          <a:bodyPr/>
          <a:lstStyle/>
          <a:p>
            <a:endParaRPr lang="en-US" dirty="0"/>
          </a:p>
        </p:txBody>
      </p:sp>
    </p:spTree>
    <p:extLst>
      <p:ext uri="{BB962C8B-B14F-4D97-AF65-F5344CB8AC3E}">
        <p14:creationId xmlns:p14="http://schemas.microsoft.com/office/powerpoint/2010/main" val="424694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Slide - n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F48B-FA81-CBA2-FE03-3C578A5D9E2E}"/>
              </a:ext>
            </a:extLst>
          </p:cNvPr>
          <p:cNvSpPr>
            <a:spLocks noGrp="1"/>
          </p:cNvSpPr>
          <p:nvPr>
            <p:ph type="title"/>
          </p:nvPr>
        </p:nvSpPr>
        <p:spPr>
          <a:xfrm>
            <a:off x="838200" y="1724025"/>
            <a:ext cx="10515600" cy="1325563"/>
          </a:xfrm>
          <a:prstGeom prst="rect">
            <a:avLst/>
          </a:prstGeom>
        </p:spPr>
        <p:txBody>
          <a:bodyPr/>
          <a:lstStyle>
            <a:lvl1pPr>
              <a:defRPr>
                <a:solidFill>
                  <a:srgbClr val="017DB4"/>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AD405DBC-3841-0688-924E-7A595357856A}"/>
              </a:ext>
            </a:extLst>
          </p:cNvPr>
          <p:cNvSpPr>
            <a:spLocks noGrp="1"/>
          </p:cNvSpPr>
          <p:nvPr>
            <p:ph type="body" idx="15"/>
          </p:nvPr>
        </p:nvSpPr>
        <p:spPr>
          <a:xfrm>
            <a:off x="1758696" y="3644231"/>
            <a:ext cx="9595104"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4732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CB58E32-7EC3-4C49-B802-6217EC0122B0}"/>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Content Placeholder 3">
            <a:extLst>
              <a:ext uri="{FF2B5EF4-FFF2-40B4-BE49-F238E27FC236}">
                <a16:creationId xmlns:a16="http://schemas.microsoft.com/office/drawing/2014/main" id="{E0117B41-E422-774B-A4E0-9DE9EBDF437D}"/>
              </a:ext>
            </a:extLst>
          </p:cNvPr>
          <p:cNvSpPr>
            <a:spLocks noGrp="1"/>
          </p:cNvSpPr>
          <p:nvPr>
            <p:ph sz="half" idx="2"/>
          </p:nvPr>
        </p:nvSpPr>
        <p:spPr>
          <a:xfrm>
            <a:off x="547585" y="1280160"/>
            <a:ext cx="11071258"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3" name="Title 1">
            <a:extLst>
              <a:ext uri="{FF2B5EF4-FFF2-40B4-BE49-F238E27FC236}">
                <a16:creationId xmlns:a16="http://schemas.microsoft.com/office/drawing/2014/main" id="{36B6CC8B-1FC5-4365-BC36-037B408F0B54}"/>
              </a:ext>
            </a:extLst>
          </p:cNvPr>
          <p:cNvSpPr>
            <a:spLocks noGrp="1"/>
          </p:cNvSpPr>
          <p:nvPr>
            <p:ph type="title"/>
          </p:nvPr>
        </p:nvSpPr>
        <p:spPr>
          <a:xfrm>
            <a:off x="547585" y="365125"/>
            <a:ext cx="9279906"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55651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5" name="Title 1">
            <a:extLst>
              <a:ext uri="{FF2B5EF4-FFF2-40B4-BE49-F238E27FC236}">
                <a16:creationId xmlns:a16="http://schemas.microsoft.com/office/drawing/2014/main" id="{EA82FE47-5023-BE9C-DC0C-2132CFD26822}"/>
              </a:ext>
            </a:extLst>
          </p:cNvPr>
          <p:cNvSpPr>
            <a:spLocks noGrp="1"/>
          </p:cNvSpPr>
          <p:nvPr>
            <p:ph type="title"/>
          </p:nvPr>
        </p:nvSpPr>
        <p:spPr>
          <a:xfrm>
            <a:off x="547585" y="365125"/>
            <a:ext cx="9279906" cy="723011"/>
          </a:xfrm>
          <a:prstGeom prst="rect">
            <a:avLst/>
          </a:prstGeom>
        </p:spPr>
        <p:txBody>
          <a:bodyPr/>
          <a:lstStyle>
            <a:lvl1pPr>
              <a:defRPr>
                <a:solidFill>
                  <a:srgbClr val="017DB4"/>
                </a:solidFill>
              </a:defRPr>
            </a:lvl1pPr>
          </a:lstStyle>
          <a:p>
            <a:r>
              <a:rPr lang="en-US" dirty="0"/>
              <a:t>Click to edit Master title style</a:t>
            </a:r>
          </a:p>
        </p:txBody>
      </p:sp>
      <p:sp>
        <p:nvSpPr>
          <p:cNvPr id="6" name="Content Placeholder 3">
            <a:extLst>
              <a:ext uri="{FF2B5EF4-FFF2-40B4-BE49-F238E27FC236}">
                <a16:creationId xmlns:a16="http://schemas.microsoft.com/office/drawing/2014/main" id="{D1CB09F8-023D-DCAB-CED1-55F2499F44EE}"/>
              </a:ext>
            </a:extLst>
          </p:cNvPr>
          <p:cNvSpPr>
            <a:spLocks noGrp="1"/>
          </p:cNvSpPr>
          <p:nvPr>
            <p:ph sz="half" idx="2"/>
          </p:nvPr>
        </p:nvSpPr>
        <p:spPr>
          <a:xfrm>
            <a:off x="547585" y="1280160"/>
            <a:ext cx="11071258"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7352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Caption,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901214" y="0"/>
            <a:ext cx="2477985" cy="140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10280073" y="0"/>
            <a:ext cx="1911927" cy="3408218"/>
          </a:xfrm>
          <a:prstGeom prst="rect">
            <a:avLst/>
          </a:prstGeom>
          <a:solidFill>
            <a:srgbClr val="017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901215" y="508000"/>
            <a:ext cx="2743200" cy="5047974"/>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6" name="Title 1">
            <a:extLst>
              <a:ext uri="{FF2B5EF4-FFF2-40B4-BE49-F238E27FC236}">
                <a16:creationId xmlns:a16="http://schemas.microsoft.com/office/drawing/2014/main" id="{29633E8B-B27E-9777-C911-951974A35482}"/>
              </a:ext>
            </a:extLst>
          </p:cNvPr>
          <p:cNvSpPr>
            <a:spLocks noGrp="1"/>
          </p:cNvSpPr>
          <p:nvPr>
            <p:ph type="title"/>
          </p:nvPr>
        </p:nvSpPr>
        <p:spPr>
          <a:xfrm>
            <a:off x="547584" y="340457"/>
            <a:ext cx="7416840"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91A9533D-017E-BC60-E5FC-04D2B4DF5EAE}"/>
              </a:ext>
            </a:extLst>
          </p:cNvPr>
          <p:cNvSpPr>
            <a:spLocks noGrp="1"/>
          </p:cNvSpPr>
          <p:nvPr>
            <p:ph sz="half" idx="2"/>
          </p:nvPr>
        </p:nvSpPr>
        <p:spPr>
          <a:xfrm>
            <a:off x="547585" y="1280160"/>
            <a:ext cx="7416839" cy="5076190"/>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04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Pictur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0" y="2673458"/>
            <a:ext cx="3750590" cy="4184542"/>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6" name="Picture Placeholder 2">
            <a:extLst>
              <a:ext uri="{FF2B5EF4-FFF2-40B4-BE49-F238E27FC236}">
                <a16:creationId xmlns:a16="http://schemas.microsoft.com/office/drawing/2014/main" id="{86BBFB6E-EA6C-5CE1-7495-E893768C01B8}"/>
              </a:ext>
            </a:extLst>
          </p:cNvPr>
          <p:cNvSpPr>
            <a:spLocks noGrp="1"/>
          </p:cNvSpPr>
          <p:nvPr>
            <p:ph type="pic" idx="18"/>
          </p:nvPr>
        </p:nvSpPr>
        <p:spPr>
          <a:xfrm>
            <a:off x="307394" y="1783879"/>
            <a:ext cx="3135801" cy="4184542"/>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5" name="Title 1">
            <a:extLst>
              <a:ext uri="{FF2B5EF4-FFF2-40B4-BE49-F238E27FC236}">
                <a16:creationId xmlns:a16="http://schemas.microsoft.com/office/drawing/2014/main" id="{74E52E51-9882-7933-0B7C-2BC7551771BD}"/>
              </a:ext>
            </a:extLst>
          </p:cNvPr>
          <p:cNvSpPr>
            <a:spLocks noGrp="1"/>
          </p:cNvSpPr>
          <p:nvPr>
            <p:ph type="title"/>
          </p:nvPr>
        </p:nvSpPr>
        <p:spPr>
          <a:xfrm>
            <a:off x="547584" y="270109"/>
            <a:ext cx="9538525"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24751A4D-B120-2A8D-91AB-E561FED70654}"/>
              </a:ext>
            </a:extLst>
          </p:cNvPr>
          <p:cNvSpPr>
            <a:spLocks noGrp="1"/>
          </p:cNvSpPr>
          <p:nvPr>
            <p:ph sz="half" idx="2"/>
          </p:nvPr>
        </p:nvSpPr>
        <p:spPr>
          <a:xfrm>
            <a:off x="4256004" y="1280160"/>
            <a:ext cx="7416839"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65436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ck ground image with WPS logo in the lower right corner and CMS logo to the left of the WPS logo.">
            <a:extLst>
              <a:ext uri="{FF2B5EF4-FFF2-40B4-BE49-F238E27FC236}">
                <a16:creationId xmlns:a16="http://schemas.microsoft.com/office/drawing/2014/main" id="{DE2358F0-A308-A8CF-97AA-08B7A83BD00B}"/>
              </a:ext>
              <a:ext uri="{C183D7F6-B498-43B3-948B-1728B52AA6E4}">
                <adec:decorative xmlns:adec="http://schemas.microsoft.com/office/drawing/2017/decorative" val="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4756692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7" r:id="rId3"/>
    <p:sldLayoutId id="2147483678"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 ground image with WPS logo in the lower right corner and CMS logo to the left of the WPS logo.">
            <a:extLst>
              <a:ext uri="{FF2B5EF4-FFF2-40B4-BE49-F238E27FC236}">
                <a16:creationId xmlns:a16="http://schemas.microsoft.com/office/drawing/2014/main" id="{FF47DA04-179C-4548-803A-773E6AED0096}"/>
              </a:ext>
              <a:ext uri="{C183D7F6-B498-43B3-948B-1728B52AA6E4}">
                <adec:decorative xmlns:adec="http://schemas.microsoft.com/office/drawing/2017/decorative" val="0"/>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11088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 id="2147483676" r:id="rId5"/>
    <p:sldLayoutId id="2147483670" r:id="rId6"/>
    <p:sldLayoutId id="214748368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55851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ms.gov/medicare-coverage-database/details/lcd-details.aspx?LCDId=37228" TargetMode="External"/><Relationship Id="rId7" Type="http://schemas.openxmlformats.org/officeDocument/2006/relationships/hyperlink" Target="https://www.wpsgha.com/wps/portal/mac/site/self-service/guides-and-resources/portal-overview/!ut/p/z0/fczRCsIgFIDhJ5JjDqLb0aDI3BbduHMTh2YmDRV19vrtCbr84eMHBA3oqTpLxQVPy9YT7h9yPLRnwXfXQd0bfpP9OHTdqZGCwwXwP9gOIqmjsoCRyps5_wqg7epmkxn5mSWTw5qeJoOOIRVaWKgmVWe-ED84_QADpKXX/"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wpsgha.com/wps/portal/mac/site/medical-review/guides-and-resources/" TargetMode="External"/><Relationship Id="rId5" Type="http://schemas.openxmlformats.org/officeDocument/2006/relationships/hyperlink" Target="https://www.wpsgha.com/wps/portal/mac/site/medical-review/guides-and-resources/use-wpsgha-portal-submit-documentation/!ut/p/z1/vVLLboMwEPyV5MDRWgOBkGPSF4pCU6kiAV8iMC44ApuASdq_r-m5gVSR6ptXszM7uwMEIiAiOfM8UVyKpNT_mLiHN993fdPDm60VYLwMnnf2k7dZbU0H9gMAG7_YQG7px1feEt_WPwAgw_Q7IEBqyjOIqWdT7KQuWiw8E80s10ELi1E0s2dzzzNTZqZpj6ZC1aqA-FK3EyqFYkJNmMhL3hYGVrLmFFFdY42BK5ZxmpSoYWfOLgbOO56xFiUi06VWdg1lrYG7liFNlhcJqmWjNL7t0oorlEnaVZrq5xqwHtuFPpbVBA9Brh0lqkBcfEiIftOE6EZNTcmPpxNZatu91U8F0X_73vdLHwnZ2JljHZP51d35Fuz7QSEUsql07N__mAp_VMG5U2GYfoHvpK-rMAwrz3bK45eNj05eHR5Xryhe59PpN9V7TXg!/dz/d5/L2dBISEvZ0FBIS9nQSEh/" TargetMode="External"/><Relationship Id="rId4" Type="http://schemas.openxmlformats.org/officeDocument/2006/relationships/hyperlink" Target="https://www.wpsgha.com/wps/portal/mac/site/medical-review/guides-and-resources/wound-car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669171-37D5-EA1E-531E-570206EE8C50}"/>
              </a:ext>
            </a:extLst>
          </p:cNvPr>
          <p:cNvSpPr>
            <a:spLocks noGrp="1"/>
          </p:cNvSpPr>
          <p:nvPr>
            <p:ph type="title"/>
          </p:nvPr>
        </p:nvSpPr>
        <p:spPr>
          <a:xfrm>
            <a:off x="2139696" y="3372095"/>
            <a:ext cx="9500616" cy="1841928"/>
          </a:xfrm>
        </p:spPr>
        <p:txBody>
          <a:bodyPr/>
          <a:lstStyle/>
          <a:p>
            <a:r>
              <a:rPr lang="en-US" dirty="0"/>
              <a:t>Common Review Errors: Wound Care Documentation </a:t>
            </a:r>
          </a:p>
        </p:txBody>
      </p:sp>
      <p:pic>
        <p:nvPicPr>
          <p:cNvPr id="2" name="Picture Placeholder 9">
            <a:extLst>
              <a:ext uri="{FF2B5EF4-FFF2-40B4-BE49-F238E27FC236}">
                <a16:creationId xmlns:a16="http://schemas.microsoft.com/office/drawing/2014/main" id="{0A259139-22D1-BE0E-3B1C-05773937836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4092929" cy="2926080"/>
          </a:xfrm>
          <a:prstGeom prst="rect">
            <a:avLst/>
          </a:prstGeom>
        </p:spPr>
      </p:pic>
      <p:pic>
        <p:nvPicPr>
          <p:cNvPr id="3" name="Picture Placeholder 7">
            <a:extLst>
              <a:ext uri="{FF2B5EF4-FFF2-40B4-BE49-F238E27FC236}">
                <a16:creationId xmlns:a16="http://schemas.microsoft.com/office/drawing/2014/main" id="{69732CC2-F83D-C76C-B590-10D6CAA694F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37533" y="0"/>
            <a:ext cx="4092929" cy="2925381"/>
          </a:xfrm>
          <a:prstGeom prst="rect">
            <a:avLst/>
          </a:prstGeom>
        </p:spPr>
      </p:pic>
      <p:pic>
        <p:nvPicPr>
          <p:cNvPr id="6" name="Picture Placeholder 11">
            <a:extLst>
              <a:ext uri="{FF2B5EF4-FFF2-40B4-BE49-F238E27FC236}">
                <a16:creationId xmlns:a16="http://schemas.microsoft.com/office/drawing/2014/main" id="{2C66EC28-DF68-3BE8-AC8C-85BB9AF757FC}"/>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75066" y="-1"/>
            <a:ext cx="3921511" cy="2925381"/>
          </a:xfrm>
          <a:prstGeom prst="rect">
            <a:avLst/>
          </a:prstGeom>
        </p:spPr>
      </p:pic>
    </p:spTree>
    <p:extLst>
      <p:ext uri="{BB962C8B-B14F-4D97-AF65-F5344CB8AC3E}">
        <p14:creationId xmlns:p14="http://schemas.microsoft.com/office/powerpoint/2010/main" val="92328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67F1EF-AE14-592F-EBC2-9F37B424F66D}"/>
              </a:ext>
            </a:extLst>
          </p:cNvPr>
          <p:cNvSpPr>
            <a:spLocks noGrp="1"/>
          </p:cNvSpPr>
          <p:nvPr>
            <p:ph type="title"/>
          </p:nvPr>
        </p:nvSpPr>
        <p:spPr/>
        <p:txBody>
          <a:bodyPr/>
          <a:lstStyle/>
          <a:p>
            <a:r>
              <a:rPr lang="en-US" dirty="0"/>
              <a:t>Selective or Non-selective Debridement </a:t>
            </a:r>
          </a:p>
        </p:txBody>
      </p:sp>
      <p:sp>
        <p:nvSpPr>
          <p:cNvPr id="5" name="Content Placeholder 4">
            <a:extLst>
              <a:ext uri="{FF2B5EF4-FFF2-40B4-BE49-F238E27FC236}">
                <a16:creationId xmlns:a16="http://schemas.microsoft.com/office/drawing/2014/main" id="{AD2B4403-785B-FFE8-5D19-48B3DEC51785}"/>
              </a:ext>
            </a:extLst>
          </p:cNvPr>
          <p:cNvSpPr>
            <a:spLocks noGrp="1"/>
          </p:cNvSpPr>
          <p:nvPr>
            <p:ph sz="half" idx="2"/>
          </p:nvPr>
        </p:nvSpPr>
        <p:spPr/>
        <p:txBody>
          <a:bodyPr/>
          <a:lstStyle/>
          <a:p>
            <a:r>
              <a:rPr lang="en-US" dirty="0"/>
              <a:t>Selective</a:t>
            </a:r>
          </a:p>
          <a:p>
            <a:pPr lvl="1"/>
            <a:r>
              <a:rPr lang="en-US" dirty="0"/>
              <a:t>Targeted </a:t>
            </a:r>
          </a:p>
          <a:p>
            <a:pPr lvl="1"/>
            <a:r>
              <a:rPr lang="en-US" dirty="0"/>
              <a:t>Along margins of viable tissue</a:t>
            </a:r>
          </a:p>
          <a:p>
            <a:r>
              <a:rPr lang="en-US" dirty="0"/>
              <a:t>Non-selective</a:t>
            </a:r>
          </a:p>
          <a:p>
            <a:pPr lvl="1"/>
            <a:r>
              <a:rPr lang="en-US" dirty="0"/>
              <a:t>Surgical</a:t>
            </a:r>
          </a:p>
          <a:p>
            <a:pPr lvl="1"/>
            <a:r>
              <a:rPr lang="en-US" dirty="0"/>
              <a:t>Sharp</a:t>
            </a:r>
          </a:p>
          <a:p>
            <a:pPr lvl="1"/>
            <a:r>
              <a:rPr lang="en-US" dirty="0"/>
              <a:t>Enzymatic </a:t>
            </a:r>
          </a:p>
          <a:p>
            <a:pPr lvl="1"/>
            <a:r>
              <a:rPr lang="en-US" dirty="0"/>
              <a:t>Wet to moist dressing </a:t>
            </a:r>
          </a:p>
        </p:txBody>
      </p:sp>
    </p:spTree>
    <p:extLst>
      <p:ext uri="{BB962C8B-B14F-4D97-AF65-F5344CB8AC3E}">
        <p14:creationId xmlns:p14="http://schemas.microsoft.com/office/powerpoint/2010/main" val="128958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F92D41-2512-0ED6-AE4D-39ED5E53AC0F}"/>
              </a:ext>
            </a:extLst>
          </p:cNvPr>
          <p:cNvSpPr>
            <a:spLocks noGrp="1"/>
          </p:cNvSpPr>
          <p:nvPr>
            <p:ph type="title"/>
          </p:nvPr>
        </p:nvSpPr>
        <p:spPr>
          <a:xfrm>
            <a:off x="547585" y="365125"/>
            <a:ext cx="10637866" cy="723011"/>
          </a:xfrm>
        </p:spPr>
        <p:txBody>
          <a:bodyPr/>
          <a:lstStyle/>
          <a:p>
            <a:r>
              <a:rPr lang="en-US" dirty="0"/>
              <a:t>Wound Care  Documentation Requirements</a:t>
            </a:r>
          </a:p>
        </p:txBody>
      </p:sp>
      <p:sp>
        <p:nvSpPr>
          <p:cNvPr id="3" name="Text Placeholder 2">
            <a:extLst>
              <a:ext uri="{FF2B5EF4-FFF2-40B4-BE49-F238E27FC236}">
                <a16:creationId xmlns:a16="http://schemas.microsoft.com/office/drawing/2014/main" id="{73C9F428-2EC7-97FD-7345-84E4282D4A21}"/>
              </a:ext>
            </a:extLst>
          </p:cNvPr>
          <p:cNvSpPr>
            <a:spLocks noGrp="1"/>
          </p:cNvSpPr>
          <p:nvPr>
            <p:ph type="body" idx="16"/>
          </p:nvPr>
        </p:nvSpPr>
        <p:spPr>
          <a:xfrm>
            <a:off x="547584" y="1088957"/>
            <a:ext cx="10199299" cy="584558"/>
          </a:xfrm>
        </p:spPr>
        <p:txBody>
          <a:bodyPr/>
          <a:lstStyle/>
          <a:p>
            <a:r>
              <a:rPr lang="en-US" sz="3200" dirty="0">
                <a:solidFill>
                  <a:schemeClr val="tx1"/>
                </a:solidFill>
              </a:rPr>
              <a:t>Include the following documentation</a:t>
            </a:r>
          </a:p>
        </p:txBody>
      </p:sp>
      <p:sp>
        <p:nvSpPr>
          <p:cNvPr id="2" name="Content Placeholder 1">
            <a:extLst>
              <a:ext uri="{FF2B5EF4-FFF2-40B4-BE49-F238E27FC236}">
                <a16:creationId xmlns:a16="http://schemas.microsoft.com/office/drawing/2014/main" id="{8735A5E8-5A5A-282B-8ED7-CDD96897ABD9}"/>
              </a:ext>
            </a:extLst>
          </p:cNvPr>
          <p:cNvSpPr>
            <a:spLocks noGrp="1"/>
          </p:cNvSpPr>
          <p:nvPr>
            <p:ph sz="half" idx="13"/>
          </p:nvPr>
        </p:nvSpPr>
        <p:spPr>
          <a:xfrm>
            <a:off x="673768" y="1852862"/>
            <a:ext cx="5067813" cy="4640013"/>
          </a:xfrm>
        </p:spPr>
        <p:txBody>
          <a:bodyPr>
            <a:normAutofit/>
          </a:bodyPr>
          <a:lstStyle/>
          <a:p>
            <a:r>
              <a:rPr lang="en-US" dirty="0">
                <a:solidFill>
                  <a:schemeClr val="tx1"/>
                </a:solidFill>
                <a:latin typeface="+mn-lt"/>
              </a:rPr>
              <a:t>Certified plan of care</a:t>
            </a:r>
          </a:p>
          <a:p>
            <a:pPr lvl="1"/>
            <a:r>
              <a:rPr lang="en-US" dirty="0">
                <a:solidFill>
                  <a:schemeClr val="tx1"/>
                </a:solidFill>
                <a:latin typeface="+mn-lt"/>
              </a:rPr>
              <a:t>Treatment plan </a:t>
            </a:r>
          </a:p>
          <a:p>
            <a:pPr lvl="1"/>
            <a:r>
              <a:rPr lang="en-US" dirty="0">
                <a:solidFill>
                  <a:schemeClr val="tx1"/>
                </a:solidFill>
                <a:latin typeface="+mn-lt"/>
              </a:rPr>
              <a:t>Goals</a:t>
            </a:r>
          </a:p>
          <a:p>
            <a:pPr lvl="1"/>
            <a:r>
              <a:rPr lang="en-US" dirty="0">
                <a:solidFill>
                  <a:schemeClr val="tx1"/>
                </a:solidFill>
                <a:latin typeface="+mn-lt"/>
              </a:rPr>
              <a:t>Physician follow-up</a:t>
            </a:r>
          </a:p>
          <a:p>
            <a:pPr lvl="1"/>
            <a:r>
              <a:rPr lang="en-US" dirty="0">
                <a:solidFill>
                  <a:schemeClr val="tx1"/>
                </a:solidFill>
                <a:latin typeface="+mn-lt"/>
              </a:rPr>
              <a:t>Amount, frequency and duration</a:t>
            </a:r>
          </a:p>
          <a:p>
            <a:pPr lvl="1"/>
            <a:r>
              <a:rPr lang="en-US" dirty="0">
                <a:solidFill>
                  <a:schemeClr val="tx1"/>
                </a:solidFill>
                <a:latin typeface="+mn-lt"/>
              </a:rPr>
              <a:t>Potential to heal</a:t>
            </a:r>
          </a:p>
        </p:txBody>
      </p:sp>
      <p:sp>
        <p:nvSpPr>
          <p:cNvPr id="4" name="Content Placeholder 3">
            <a:extLst>
              <a:ext uri="{FF2B5EF4-FFF2-40B4-BE49-F238E27FC236}">
                <a16:creationId xmlns:a16="http://schemas.microsoft.com/office/drawing/2014/main" id="{F20362B6-CDE6-6DD9-F22C-6A8B5C566111}"/>
              </a:ext>
            </a:extLst>
          </p:cNvPr>
          <p:cNvSpPr>
            <a:spLocks noGrp="1"/>
          </p:cNvSpPr>
          <p:nvPr>
            <p:ph sz="half" idx="17"/>
          </p:nvPr>
        </p:nvSpPr>
        <p:spPr>
          <a:xfrm>
            <a:off x="5741581" y="1852862"/>
            <a:ext cx="6081823" cy="5005137"/>
          </a:xfrm>
        </p:spPr>
        <p:txBody>
          <a:bodyPr>
            <a:normAutofit lnSpcReduction="10000"/>
          </a:bodyPr>
          <a:lstStyle/>
          <a:p>
            <a:r>
              <a:rPr lang="en-US" dirty="0">
                <a:solidFill>
                  <a:schemeClr val="tx1"/>
                </a:solidFill>
                <a:latin typeface="+mn-lt"/>
              </a:rPr>
              <a:t>Ongoing evidence of effectiveness of plan</a:t>
            </a:r>
          </a:p>
          <a:p>
            <a:pPr lvl="1"/>
            <a:r>
              <a:rPr lang="en-US" dirty="0">
                <a:solidFill>
                  <a:schemeClr val="tx1"/>
                </a:solidFill>
                <a:latin typeface="+mn-lt"/>
              </a:rPr>
              <a:t>Diminishing area and depth of ulceration</a:t>
            </a:r>
          </a:p>
          <a:p>
            <a:pPr lvl="1"/>
            <a:r>
              <a:rPr lang="en-US" dirty="0">
                <a:solidFill>
                  <a:schemeClr val="tx1"/>
                </a:solidFill>
                <a:latin typeface="+mn-lt"/>
              </a:rPr>
              <a:t>Resolution of surrounding erythema/and or wound exudates</a:t>
            </a:r>
          </a:p>
          <a:p>
            <a:pPr lvl="1"/>
            <a:r>
              <a:rPr lang="en-US" dirty="0">
                <a:solidFill>
                  <a:schemeClr val="tx1"/>
                </a:solidFill>
                <a:latin typeface="+mn-lt"/>
              </a:rPr>
              <a:t>Decreasing symptomatology</a:t>
            </a:r>
          </a:p>
          <a:p>
            <a:pPr lvl="1"/>
            <a:r>
              <a:rPr lang="en-US" dirty="0">
                <a:solidFill>
                  <a:schemeClr val="tx1"/>
                </a:solidFill>
                <a:latin typeface="+mn-lt"/>
              </a:rPr>
              <a:t>Overall assessment of wound status</a:t>
            </a:r>
          </a:p>
          <a:p>
            <a:pPr lvl="2"/>
            <a:r>
              <a:rPr lang="en-US" dirty="0">
                <a:solidFill>
                  <a:schemeClr val="tx1"/>
                </a:solidFill>
                <a:latin typeface="+mn-lt"/>
              </a:rPr>
              <a:t>Stable, improved, worsening</a:t>
            </a:r>
          </a:p>
        </p:txBody>
      </p:sp>
    </p:spTree>
    <p:extLst>
      <p:ext uri="{BB962C8B-B14F-4D97-AF65-F5344CB8AC3E}">
        <p14:creationId xmlns:p14="http://schemas.microsoft.com/office/powerpoint/2010/main" val="348460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F18542-761D-780D-C354-50CC7C9FE487}"/>
              </a:ext>
            </a:extLst>
          </p:cNvPr>
          <p:cNvSpPr>
            <a:spLocks noGrp="1"/>
          </p:cNvSpPr>
          <p:nvPr>
            <p:ph type="title"/>
          </p:nvPr>
        </p:nvSpPr>
        <p:spPr>
          <a:xfrm>
            <a:off x="547584" y="365125"/>
            <a:ext cx="9936117" cy="723011"/>
          </a:xfrm>
        </p:spPr>
        <p:txBody>
          <a:bodyPr/>
          <a:lstStyle/>
          <a:p>
            <a:r>
              <a:rPr lang="en-US" dirty="0"/>
              <a:t>Documentation Requirements Continued </a:t>
            </a:r>
          </a:p>
        </p:txBody>
      </p:sp>
      <p:sp>
        <p:nvSpPr>
          <p:cNvPr id="3" name="Text Placeholder 2">
            <a:extLst>
              <a:ext uri="{FF2B5EF4-FFF2-40B4-BE49-F238E27FC236}">
                <a16:creationId xmlns:a16="http://schemas.microsoft.com/office/drawing/2014/main" id="{DD01B2AF-9B5C-3D25-B0A3-9AF6E2DBA553}"/>
              </a:ext>
            </a:extLst>
          </p:cNvPr>
          <p:cNvSpPr>
            <a:spLocks noGrp="1"/>
          </p:cNvSpPr>
          <p:nvPr>
            <p:ph type="body" idx="16"/>
          </p:nvPr>
        </p:nvSpPr>
        <p:spPr>
          <a:xfrm>
            <a:off x="547584" y="1088136"/>
            <a:ext cx="8592018" cy="584558"/>
          </a:xfrm>
        </p:spPr>
        <p:txBody>
          <a:bodyPr/>
          <a:lstStyle/>
          <a:p>
            <a:r>
              <a:rPr lang="en-US" sz="3600" dirty="0">
                <a:solidFill>
                  <a:schemeClr val="tx1"/>
                </a:solidFill>
              </a:rPr>
              <a:t>Include the following documentation</a:t>
            </a:r>
          </a:p>
        </p:txBody>
      </p:sp>
      <p:sp>
        <p:nvSpPr>
          <p:cNvPr id="2" name="Content Placeholder 1">
            <a:extLst>
              <a:ext uri="{FF2B5EF4-FFF2-40B4-BE49-F238E27FC236}">
                <a16:creationId xmlns:a16="http://schemas.microsoft.com/office/drawing/2014/main" id="{2345CAE8-1A94-9FB3-DEB3-37BA0A99A2D9}"/>
              </a:ext>
            </a:extLst>
          </p:cNvPr>
          <p:cNvSpPr>
            <a:spLocks noGrp="1"/>
          </p:cNvSpPr>
          <p:nvPr>
            <p:ph sz="half" idx="13"/>
          </p:nvPr>
        </p:nvSpPr>
        <p:spPr>
          <a:xfrm>
            <a:off x="547584" y="1811147"/>
            <a:ext cx="4896286" cy="4668890"/>
          </a:xfrm>
        </p:spPr>
        <p:txBody>
          <a:bodyPr>
            <a:normAutofit/>
          </a:bodyPr>
          <a:lstStyle/>
          <a:p>
            <a:r>
              <a:rPr lang="en-US" dirty="0">
                <a:solidFill>
                  <a:schemeClr val="tx1"/>
                </a:solidFill>
                <a:latin typeface="+mn-lt"/>
              </a:rPr>
              <a:t>Appropriate modification of treatment plan as necessary </a:t>
            </a:r>
          </a:p>
          <a:p>
            <a:r>
              <a:rPr lang="en-US" dirty="0">
                <a:solidFill>
                  <a:schemeClr val="tx1"/>
                </a:solidFill>
                <a:latin typeface="+mn-lt"/>
              </a:rPr>
              <a:t>Contributory Medical Conditions to wound </a:t>
            </a:r>
          </a:p>
          <a:p>
            <a:pPr lvl="1"/>
            <a:r>
              <a:rPr lang="en-US" dirty="0">
                <a:solidFill>
                  <a:schemeClr val="tx1"/>
                </a:solidFill>
                <a:latin typeface="+mn-lt"/>
              </a:rPr>
              <a:t>Nutritional status</a:t>
            </a:r>
          </a:p>
          <a:p>
            <a:pPr lvl="1"/>
            <a:r>
              <a:rPr lang="en-US" dirty="0">
                <a:solidFill>
                  <a:schemeClr val="tx1"/>
                </a:solidFill>
                <a:latin typeface="+mn-lt"/>
              </a:rPr>
              <a:t>Predisposing conditions</a:t>
            </a:r>
          </a:p>
        </p:txBody>
      </p:sp>
      <p:sp>
        <p:nvSpPr>
          <p:cNvPr id="4" name="Content Placeholder 3">
            <a:extLst>
              <a:ext uri="{FF2B5EF4-FFF2-40B4-BE49-F238E27FC236}">
                <a16:creationId xmlns:a16="http://schemas.microsoft.com/office/drawing/2014/main" id="{DE71FD27-0AA3-BDF8-87B8-34BA3559DA6E}"/>
              </a:ext>
            </a:extLst>
          </p:cNvPr>
          <p:cNvSpPr>
            <a:spLocks noGrp="1"/>
          </p:cNvSpPr>
          <p:nvPr>
            <p:ph sz="half" idx="17"/>
          </p:nvPr>
        </p:nvSpPr>
        <p:spPr>
          <a:xfrm>
            <a:off x="6096000" y="1811146"/>
            <a:ext cx="5803232" cy="4938569"/>
          </a:xfrm>
        </p:spPr>
        <p:txBody>
          <a:bodyPr>
            <a:normAutofit/>
          </a:bodyPr>
          <a:lstStyle/>
          <a:p>
            <a:r>
              <a:rPr lang="en-US" dirty="0">
                <a:solidFill>
                  <a:schemeClr val="tx1"/>
                </a:solidFill>
                <a:latin typeface="+mn-lt"/>
              </a:rPr>
              <a:t>Complicating factors for wound healing</a:t>
            </a:r>
          </a:p>
          <a:p>
            <a:pPr lvl="1"/>
            <a:r>
              <a:rPr lang="en-US" dirty="0">
                <a:solidFill>
                  <a:schemeClr val="tx1"/>
                </a:solidFill>
                <a:latin typeface="+mn-lt"/>
              </a:rPr>
              <a:t>Measures taken to control complicating factors when debridement is part of plan</a:t>
            </a:r>
          </a:p>
          <a:p>
            <a:r>
              <a:rPr lang="en-US" dirty="0">
                <a:solidFill>
                  <a:schemeClr val="tx1"/>
                </a:solidFill>
                <a:latin typeface="+mn-lt"/>
              </a:rPr>
              <a:t>Physician order </a:t>
            </a:r>
          </a:p>
          <a:p>
            <a:r>
              <a:rPr lang="en-US" dirty="0">
                <a:solidFill>
                  <a:schemeClr val="tx1"/>
                </a:solidFill>
                <a:latin typeface="+mn-lt"/>
              </a:rPr>
              <a:t>Physician progress notes</a:t>
            </a:r>
          </a:p>
          <a:p>
            <a:r>
              <a:rPr lang="en-US" dirty="0">
                <a:solidFill>
                  <a:schemeClr val="tx1"/>
                </a:solidFill>
                <a:latin typeface="+mn-lt"/>
              </a:rPr>
              <a:t>Photographic documentation of wounds</a:t>
            </a:r>
          </a:p>
        </p:txBody>
      </p:sp>
    </p:spTree>
    <p:extLst>
      <p:ext uri="{BB962C8B-B14F-4D97-AF65-F5344CB8AC3E}">
        <p14:creationId xmlns:p14="http://schemas.microsoft.com/office/powerpoint/2010/main" val="144271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9A29-7264-16CB-D1E7-16DEDE37D64A}"/>
              </a:ext>
            </a:extLst>
          </p:cNvPr>
          <p:cNvSpPr>
            <a:spLocks noGrp="1"/>
          </p:cNvSpPr>
          <p:nvPr>
            <p:ph type="title"/>
          </p:nvPr>
        </p:nvSpPr>
        <p:spPr>
          <a:xfrm>
            <a:off x="547585" y="192024"/>
            <a:ext cx="9279906" cy="723011"/>
          </a:xfrm>
        </p:spPr>
        <p:txBody>
          <a:bodyPr/>
          <a:lstStyle/>
          <a:p>
            <a:r>
              <a:rPr lang="en-US" dirty="0"/>
              <a:t>Expectation of Improvement </a:t>
            </a:r>
          </a:p>
        </p:txBody>
      </p:sp>
      <p:sp>
        <p:nvSpPr>
          <p:cNvPr id="3" name="Content Placeholder 2">
            <a:extLst>
              <a:ext uri="{FF2B5EF4-FFF2-40B4-BE49-F238E27FC236}">
                <a16:creationId xmlns:a16="http://schemas.microsoft.com/office/drawing/2014/main" id="{34CB0A07-C680-B751-1080-FA08803A946C}"/>
              </a:ext>
            </a:extLst>
          </p:cNvPr>
          <p:cNvSpPr>
            <a:spLocks noGrp="1"/>
          </p:cNvSpPr>
          <p:nvPr>
            <p:ph sz="half" idx="2"/>
          </p:nvPr>
        </p:nvSpPr>
        <p:spPr>
          <a:xfrm>
            <a:off x="547585" y="915035"/>
            <a:ext cx="11071258" cy="5577840"/>
          </a:xfrm>
        </p:spPr>
        <p:txBody>
          <a:bodyPr/>
          <a:lstStyle/>
          <a:p>
            <a:r>
              <a:rPr lang="en-US" dirty="0"/>
              <a:t>Medicare expects wound volume or surface dimensions to decrease over time with</a:t>
            </a:r>
          </a:p>
          <a:p>
            <a:pPr lvl="1"/>
            <a:r>
              <a:rPr lang="en-US" dirty="0"/>
              <a:t>Appropriate care</a:t>
            </a:r>
          </a:p>
          <a:p>
            <a:pPr lvl="1"/>
            <a:r>
              <a:rPr lang="en-US" dirty="0"/>
              <a:t>No medical surgical complications </a:t>
            </a:r>
          </a:p>
          <a:p>
            <a:r>
              <a:rPr lang="en-US" dirty="0"/>
              <a:t>Documentation could include</a:t>
            </a:r>
          </a:p>
          <a:p>
            <a:pPr lvl="1"/>
            <a:r>
              <a:rPr lang="en-US" dirty="0"/>
              <a:t>Drainage </a:t>
            </a:r>
          </a:p>
          <a:p>
            <a:pPr lvl="1"/>
            <a:r>
              <a:rPr lang="en-US" dirty="0"/>
              <a:t>Inflammation</a:t>
            </a:r>
          </a:p>
          <a:p>
            <a:pPr lvl="1"/>
            <a:r>
              <a:rPr lang="en-US" dirty="0"/>
              <a:t>Swelling </a:t>
            </a:r>
          </a:p>
          <a:p>
            <a:pPr lvl="1"/>
            <a:r>
              <a:rPr lang="en-US" dirty="0"/>
              <a:t>Pain </a:t>
            </a:r>
          </a:p>
          <a:p>
            <a:pPr lvl="1"/>
            <a:r>
              <a:rPr lang="en-US" dirty="0"/>
              <a:t>Wound dimensions</a:t>
            </a:r>
          </a:p>
          <a:p>
            <a:pPr lvl="1"/>
            <a:r>
              <a:rPr lang="en-US" dirty="0"/>
              <a:t>Necrotic tissue or slough </a:t>
            </a:r>
          </a:p>
        </p:txBody>
      </p:sp>
    </p:spTree>
    <p:extLst>
      <p:ext uri="{BB962C8B-B14F-4D97-AF65-F5344CB8AC3E}">
        <p14:creationId xmlns:p14="http://schemas.microsoft.com/office/powerpoint/2010/main" val="215202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28E5BB-2518-90BF-83C8-8BD3FEF2CE7D}"/>
              </a:ext>
            </a:extLst>
          </p:cNvPr>
          <p:cNvSpPr>
            <a:spLocks noGrp="1"/>
          </p:cNvSpPr>
          <p:nvPr>
            <p:ph type="title"/>
          </p:nvPr>
        </p:nvSpPr>
        <p:spPr/>
        <p:txBody>
          <a:bodyPr/>
          <a:lstStyle/>
          <a:p>
            <a:r>
              <a:rPr lang="en-US" dirty="0"/>
              <a:t>Common Documentation Errors </a:t>
            </a:r>
          </a:p>
        </p:txBody>
      </p:sp>
      <p:sp>
        <p:nvSpPr>
          <p:cNvPr id="4" name="Content Placeholder 3">
            <a:extLst>
              <a:ext uri="{FF2B5EF4-FFF2-40B4-BE49-F238E27FC236}">
                <a16:creationId xmlns:a16="http://schemas.microsoft.com/office/drawing/2014/main" id="{52E3B436-3241-1C64-28D9-C2559072BC68}"/>
              </a:ext>
            </a:extLst>
          </p:cNvPr>
          <p:cNvSpPr>
            <a:spLocks noGrp="1"/>
          </p:cNvSpPr>
          <p:nvPr>
            <p:ph sz="half" idx="2"/>
          </p:nvPr>
        </p:nvSpPr>
        <p:spPr/>
        <p:txBody>
          <a:bodyPr/>
          <a:lstStyle/>
          <a:p>
            <a:r>
              <a:rPr lang="en-US" dirty="0"/>
              <a:t>Missing wound measurements</a:t>
            </a:r>
          </a:p>
          <a:p>
            <a:r>
              <a:rPr lang="en-US" dirty="0"/>
              <a:t>Missing or insufficient goals from treatment plans</a:t>
            </a:r>
          </a:p>
          <a:p>
            <a:r>
              <a:rPr lang="en-US" dirty="0"/>
              <a:t>Failure to document measurable signs of healing</a:t>
            </a:r>
          </a:p>
        </p:txBody>
      </p:sp>
    </p:spTree>
    <p:extLst>
      <p:ext uri="{BB962C8B-B14F-4D97-AF65-F5344CB8AC3E}">
        <p14:creationId xmlns:p14="http://schemas.microsoft.com/office/powerpoint/2010/main" val="311411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9C355-5830-CF87-B491-29E233155B70}"/>
              </a:ext>
            </a:extLst>
          </p:cNvPr>
          <p:cNvSpPr>
            <a:spLocks noGrp="1"/>
          </p:cNvSpPr>
          <p:nvPr>
            <p:ph type="title"/>
          </p:nvPr>
        </p:nvSpPr>
        <p:spPr/>
        <p:txBody>
          <a:bodyPr/>
          <a:lstStyle/>
          <a:p>
            <a:r>
              <a:rPr lang="en-US" dirty="0"/>
              <a:t>Missing Wound Measurements </a:t>
            </a:r>
          </a:p>
        </p:txBody>
      </p:sp>
      <p:sp>
        <p:nvSpPr>
          <p:cNvPr id="4" name="Content Placeholder 3">
            <a:extLst>
              <a:ext uri="{FF2B5EF4-FFF2-40B4-BE49-F238E27FC236}">
                <a16:creationId xmlns:a16="http://schemas.microsoft.com/office/drawing/2014/main" id="{81884485-1E74-72CD-4A7F-29AEA6007B5C}"/>
              </a:ext>
            </a:extLst>
          </p:cNvPr>
          <p:cNvSpPr>
            <a:spLocks noGrp="1"/>
          </p:cNvSpPr>
          <p:nvPr>
            <p:ph sz="half" idx="2"/>
          </p:nvPr>
        </p:nvSpPr>
        <p:spPr/>
        <p:txBody>
          <a:bodyPr/>
          <a:lstStyle/>
          <a:p>
            <a:r>
              <a:rPr lang="en-US" dirty="0"/>
              <a:t>Include the following wound measurements in documentation</a:t>
            </a:r>
          </a:p>
          <a:p>
            <a:pPr lvl="1"/>
            <a:r>
              <a:rPr lang="en-US" dirty="0"/>
              <a:t>Length</a:t>
            </a:r>
          </a:p>
          <a:p>
            <a:pPr lvl="1"/>
            <a:r>
              <a:rPr lang="en-US" dirty="0"/>
              <a:t>Width </a:t>
            </a:r>
          </a:p>
          <a:p>
            <a:pPr lvl="1"/>
            <a:r>
              <a:rPr lang="en-US" dirty="0"/>
              <a:t>Depth </a:t>
            </a:r>
          </a:p>
          <a:p>
            <a:pPr lvl="1"/>
            <a:r>
              <a:rPr lang="en-US" dirty="0"/>
              <a:t>Volume or area as applies </a:t>
            </a:r>
          </a:p>
          <a:p>
            <a:r>
              <a:rPr lang="en-US" dirty="0"/>
              <a:t>Presence of undermining or tunneling as applies </a:t>
            </a:r>
          </a:p>
        </p:txBody>
      </p:sp>
    </p:spTree>
    <p:extLst>
      <p:ext uri="{BB962C8B-B14F-4D97-AF65-F5344CB8AC3E}">
        <p14:creationId xmlns:p14="http://schemas.microsoft.com/office/powerpoint/2010/main" val="232668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1F965-6A96-87E8-8003-6AE9B501A8A1}"/>
              </a:ext>
            </a:extLst>
          </p:cNvPr>
          <p:cNvSpPr>
            <a:spLocks noGrp="1"/>
          </p:cNvSpPr>
          <p:nvPr>
            <p:ph type="title"/>
          </p:nvPr>
        </p:nvSpPr>
        <p:spPr/>
        <p:txBody>
          <a:bodyPr/>
          <a:lstStyle/>
          <a:p>
            <a:r>
              <a:rPr lang="en-US" dirty="0"/>
              <a:t>Missing Treatment Goals </a:t>
            </a:r>
          </a:p>
        </p:txBody>
      </p:sp>
      <p:sp>
        <p:nvSpPr>
          <p:cNvPr id="4" name="Content Placeholder 3">
            <a:extLst>
              <a:ext uri="{FF2B5EF4-FFF2-40B4-BE49-F238E27FC236}">
                <a16:creationId xmlns:a16="http://schemas.microsoft.com/office/drawing/2014/main" id="{A113EBC3-248D-4380-8F58-DCE170CB9B9C}"/>
              </a:ext>
            </a:extLst>
          </p:cNvPr>
          <p:cNvSpPr>
            <a:spLocks noGrp="1"/>
          </p:cNvSpPr>
          <p:nvPr>
            <p:ph sz="half" idx="2"/>
          </p:nvPr>
        </p:nvSpPr>
        <p:spPr/>
        <p:txBody>
          <a:bodyPr/>
          <a:lstStyle/>
          <a:p>
            <a:r>
              <a:rPr lang="en-US" dirty="0"/>
              <a:t>Must have active treatment plan</a:t>
            </a:r>
          </a:p>
          <a:p>
            <a:r>
              <a:rPr lang="en-US" dirty="0"/>
              <a:t>Treatment goals should be</a:t>
            </a:r>
          </a:p>
          <a:p>
            <a:pPr lvl="1"/>
            <a:r>
              <a:rPr lang="en-US" dirty="0"/>
              <a:t>Specific </a:t>
            </a:r>
          </a:p>
          <a:p>
            <a:pPr lvl="1"/>
            <a:r>
              <a:rPr lang="en-US" dirty="0"/>
              <a:t>Measurable</a:t>
            </a:r>
          </a:p>
          <a:p>
            <a:pPr lvl="1"/>
            <a:r>
              <a:rPr lang="en-US" dirty="0"/>
              <a:t>Objective </a:t>
            </a:r>
          </a:p>
          <a:p>
            <a:pPr lvl="1"/>
            <a:r>
              <a:rPr lang="en-US" dirty="0"/>
              <a:t>Have timeframes </a:t>
            </a:r>
          </a:p>
          <a:p>
            <a:r>
              <a:rPr lang="en-US" dirty="0"/>
              <a:t>S.M.A.R.T. Goals </a:t>
            </a:r>
          </a:p>
        </p:txBody>
      </p:sp>
    </p:spTree>
    <p:extLst>
      <p:ext uri="{BB962C8B-B14F-4D97-AF65-F5344CB8AC3E}">
        <p14:creationId xmlns:p14="http://schemas.microsoft.com/office/powerpoint/2010/main" val="372240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FD3FFE-E840-1291-5EFD-CFF8CEB5F71F}"/>
              </a:ext>
            </a:extLst>
          </p:cNvPr>
          <p:cNvSpPr>
            <a:spLocks noGrp="1"/>
          </p:cNvSpPr>
          <p:nvPr>
            <p:ph type="title"/>
          </p:nvPr>
        </p:nvSpPr>
        <p:spPr/>
        <p:txBody>
          <a:bodyPr/>
          <a:lstStyle/>
          <a:p>
            <a:r>
              <a:rPr lang="en-US" dirty="0"/>
              <a:t>Measurable Signs of Healing </a:t>
            </a:r>
          </a:p>
        </p:txBody>
      </p:sp>
      <p:sp>
        <p:nvSpPr>
          <p:cNvPr id="4" name="Content Placeholder 3">
            <a:extLst>
              <a:ext uri="{FF2B5EF4-FFF2-40B4-BE49-F238E27FC236}">
                <a16:creationId xmlns:a16="http://schemas.microsoft.com/office/drawing/2014/main" id="{FFBE45E7-42BB-C00B-80C9-6B09D2061483}"/>
              </a:ext>
            </a:extLst>
          </p:cNvPr>
          <p:cNvSpPr>
            <a:spLocks noGrp="1"/>
          </p:cNvSpPr>
          <p:nvPr>
            <p:ph sz="half" idx="2"/>
          </p:nvPr>
        </p:nvSpPr>
        <p:spPr/>
        <p:txBody>
          <a:bodyPr/>
          <a:lstStyle/>
          <a:p>
            <a:r>
              <a:rPr lang="en-US" dirty="0"/>
              <a:t>Document the following to support signs of healing</a:t>
            </a:r>
          </a:p>
          <a:p>
            <a:pPr lvl="1"/>
            <a:r>
              <a:rPr lang="en-US" dirty="0"/>
              <a:t>Decrease in wound size </a:t>
            </a:r>
          </a:p>
          <a:p>
            <a:pPr lvl="2">
              <a:buClr>
                <a:srgbClr val="F8911B"/>
              </a:buClr>
            </a:pPr>
            <a:r>
              <a:rPr lang="en-US" sz="2800" dirty="0">
                <a:latin typeface="+mn-lt"/>
              </a:rPr>
              <a:t>Surface area</a:t>
            </a:r>
          </a:p>
          <a:p>
            <a:pPr lvl="2">
              <a:buClr>
                <a:srgbClr val="F8911B"/>
              </a:buClr>
            </a:pPr>
            <a:r>
              <a:rPr lang="en-US" sz="2800" dirty="0">
                <a:latin typeface="+mn-lt"/>
              </a:rPr>
              <a:t>Volume</a:t>
            </a:r>
          </a:p>
          <a:p>
            <a:pPr lvl="1"/>
            <a:r>
              <a:rPr lang="en-US" sz="3600" dirty="0"/>
              <a:t>Decrease in amount of exudates</a:t>
            </a:r>
          </a:p>
          <a:p>
            <a:pPr lvl="1"/>
            <a:r>
              <a:rPr lang="en-US" sz="3600" dirty="0"/>
              <a:t>Decrease in amount of necrotic tissue </a:t>
            </a:r>
          </a:p>
        </p:txBody>
      </p:sp>
    </p:spTree>
    <p:extLst>
      <p:ext uri="{BB962C8B-B14F-4D97-AF65-F5344CB8AC3E}">
        <p14:creationId xmlns:p14="http://schemas.microsoft.com/office/powerpoint/2010/main" val="275658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78DA-294A-070C-01FF-31521B2288B4}"/>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FC80E435-7204-3247-6B4F-AE1BEFCF6CC8}"/>
              </a:ext>
            </a:extLst>
          </p:cNvPr>
          <p:cNvSpPr>
            <a:spLocks noGrp="1"/>
          </p:cNvSpPr>
          <p:nvPr>
            <p:ph sz="half" idx="2"/>
          </p:nvPr>
        </p:nvSpPr>
        <p:spPr>
          <a:xfrm>
            <a:off x="547584" y="1065276"/>
            <a:ext cx="11373905" cy="4866894"/>
          </a:xfrm>
        </p:spPr>
        <p:txBody>
          <a:bodyPr/>
          <a:lstStyle/>
          <a:p>
            <a:r>
              <a:rPr lang="en-US" dirty="0">
                <a:hlinkClick r:id="rId3"/>
              </a:rPr>
              <a:t>LCD L37228 Wound Care</a:t>
            </a:r>
            <a:endParaRPr lang="en-US" dirty="0"/>
          </a:p>
          <a:p>
            <a:r>
              <a:rPr lang="en-US" dirty="0">
                <a:hlinkClick r:id="rId4"/>
              </a:rPr>
              <a:t>WPS GHA Wound Care </a:t>
            </a:r>
            <a:endParaRPr lang="en-US" dirty="0"/>
          </a:p>
          <a:p>
            <a:r>
              <a:rPr lang="en-US" dirty="0">
                <a:hlinkClick r:id="rId5"/>
              </a:rPr>
              <a:t>WPS GHA Submitting Documentation In The Portal</a:t>
            </a:r>
            <a:endParaRPr lang="en-US" dirty="0">
              <a:hlinkClick r:id="rId6"/>
            </a:endParaRPr>
          </a:p>
          <a:p>
            <a:r>
              <a:rPr lang="en-US" dirty="0">
                <a:hlinkClick r:id="rId7"/>
              </a:rPr>
              <a:t>Portal Guide</a:t>
            </a:r>
            <a:endParaRPr lang="en-US" dirty="0"/>
          </a:p>
        </p:txBody>
      </p:sp>
    </p:spTree>
    <p:extLst>
      <p:ext uri="{BB962C8B-B14F-4D97-AF65-F5344CB8AC3E}">
        <p14:creationId xmlns:p14="http://schemas.microsoft.com/office/powerpoint/2010/main" val="396949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D7C3-4718-312D-98B5-D76DF46F17FB}"/>
              </a:ext>
            </a:extLst>
          </p:cNvPr>
          <p:cNvSpPr>
            <a:spLocks noGrp="1"/>
          </p:cNvSpPr>
          <p:nvPr>
            <p:ph type="title"/>
          </p:nvPr>
        </p:nvSpPr>
        <p:spPr/>
        <p:txBody>
          <a:bodyPr/>
          <a:lstStyle/>
          <a:p>
            <a:r>
              <a:rPr lang="en-US" dirty="0"/>
              <a:t>Thank You! </a:t>
            </a:r>
          </a:p>
        </p:txBody>
      </p:sp>
      <p:pic>
        <p:nvPicPr>
          <p:cNvPr id="5" name="Content Placeholder 4">
            <a:extLst>
              <a:ext uri="{FF2B5EF4-FFF2-40B4-BE49-F238E27FC236}">
                <a16:creationId xmlns:a16="http://schemas.microsoft.com/office/drawing/2014/main" id="{BC6B23EC-8D6F-C758-8999-B920397469D9}"/>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2609189" y="1279525"/>
            <a:ext cx="6973622" cy="4242970"/>
          </a:xfrm>
        </p:spPr>
      </p:pic>
    </p:spTree>
    <p:extLst>
      <p:ext uri="{BB962C8B-B14F-4D97-AF65-F5344CB8AC3E}">
        <p14:creationId xmlns:p14="http://schemas.microsoft.com/office/powerpoint/2010/main" val="288804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A24A76-36F6-EA6A-705A-0B9361A21E8F}"/>
              </a:ext>
            </a:extLst>
          </p:cNvPr>
          <p:cNvSpPr>
            <a:spLocks noGrp="1"/>
          </p:cNvSpPr>
          <p:nvPr>
            <p:ph type="title"/>
          </p:nvPr>
        </p:nvSpPr>
        <p:spPr/>
        <p:txBody>
          <a:bodyPr/>
          <a:lstStyle/>
          <a:p>
            <a:r>
              <a:rPr lang="en-US" dirty="0"/>
              <a:t>Disclaimer</a:t>
            </a:r>
          </a:p>
        </p:txBody>
      </p:sp>
      <p:sp>
        <p:nvSpPr>
          <p:cNvPr id="6" name="Content Placeholder 5">
            <a:extLst>
              <a:ext uri="{FF2B5EF4-FFF2-40B4-BE49-F238E27FC236}">
                <a16:creationId xmlns:a16="http://schemas.microsoft.com/office/drawing/2014/main" id="{FFF7A49A-C83D-D64C-9687-E70ABE7990E1}"/>
              </a:ext>
            </a:extLst>
          </p:cNvPr>
          <p:cNvSpPr>
            <a:spLocks noGrp="1"/>
          </p:cNvSpPr>
          <p:nvPr>
            <p:ph sz="half" idx="2"/>
          </p:nvPr>
        </p:nvSpPr>
        <p:spPr/>
        <p:txBody>
          <a:bodyPr/>
          <a:lstStyle/>
          <a:p>
            <a:pPr marL="0" indent="0">
              <a:buNone/>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prepared this education as a tool to assist the provider community.  Medicare rules change often and are part of relevant laws, regulations and rulings found on the Centers for Medicare &amp; Medicaid Services (CMS) website. We will provide responses to questions based on the facts given, but the Medicare rules will determine final coverage.  CMS prohibits recording of the presentation for profit-making purposes.</a:t>
            </a:r>
          </a:p>
        </p:txBody>
      </p:sp>
    </p:spTree>
    <p:extLst>
      <p:ext uri="{BB962C8B-B14F-4D97-AF65-F5344CB8AC3E}">
        <p14:creationId xmlns:p14="http://schemas.microsoft.com/office/powerpoint/2010/main" val="400520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995E-427D-BEB0-6165-F8876CC68313}"/>
              </a:ext>
            </a:extLst>
          </p:cNvPr>
          <p:cNvSpPr>
            <a:spLocks noGrp="1"/>
          </p:cNvSpPr>
          <p:nvPr>
            <p:ph type="title"/>
          </p:nvPr>
        </p:nvSpPr>
        <p:spPr/>
        <p:txBody>
          <a:bodyPr/>
          <a:lstStyle/>
          <a:p>
            <a:r>
              <a:rPr lang="en-US" dirty="0"/>
              <a:t>Acronyms</a:t>
            </a:r>
          </a:p>
        </p:txBody>
      </p:sp>
      <p:sp>
        <p:nvSpPr>
          <p:cNvPr id="3" name="Content Placeholder 2">
            <a:extLst>
              <a:ext uri="{FF2B5EF4-FFF2-40B4-BE49-F238E27FC236}">
                <a16:creationId xmlns:a16="http://schemas.microsoft.com/office/drawing/2014/main" id="{8666D466-5EB4-E5B5-5F18-5FEDA32C3D3D}"/>
              </a:ext>
            </a:extLst>
          </p:cNvPr>
          <p:cNvSpPr>
            <a:spLocks noGrp="1"/>
          </p:cNvSpPr>
          <p:nvPr>
            <p:ph sz="half" idx="2"/>
          </p:nvPr>
        </p:nvSpPr>
        <p:spPr/>
        <p:txBody>
          <a:bodyPr/>
          <a:lstStyle/>
          <a:p>
            <a:r>
              <a:rPr lang="en-US" dirty="0"/>
              <a:t>CMS – Centers for Medicare &amp; Medicaid</a:t>
            </a:r>
          </a:p>
          <a:p>
            <a:r>
              <a:rPr lang="en-US" dirty="0"/>
              <a:t>HOPD – Hospital Outpatient Department</a:t>
            </a:r>
          </a:p>
          <a:p>
            <a:r>
              <a:rPr lang="en-US" dirty="0"/>
              <a:t>LCD – Local Coverage Determination</a:t>
            </a:r>
          </a:p>
          <a:p>
            <a:r>
              <a:rPr lang="en-US" dirty="0"/>
              <a:t>MAC – Medicare Administrative Contractor </a:t>
            </a:r>
          </a:p>
          <a:p>
            <a:r>
              <a:rPr lang="en-US" dirty="0"/>
              <a:t>POE – Provider Outreach and Education</a:t>
            </a:r>
          </a:p>
          <a:p>
            <a:r>
              <a:rPr lang="en-US" dirty="0"/>
              <a:t>POS – Place of Service </a:t>
            </a:r>
          </a:p>
          <a:p>
            <a:r>
              <a:rPr lang="en-US" dirty="0"/>
              <a:t>TPE – Targeted Probe and Educate </a:t>
            </a:r>
          </a:p>
        </p:txBody>
      </p:sp>
    </p:spTree>
    <p:extLst>
      <p:ext uri="{BB962C8B-B14F-4D97-AF65-F5344CB8AC3E}">
        <p14:creationId xmlns:p14="http://schemas.microsoft.com/office/powerpoint/2010/main" val="227332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707298-4F49-1D37-5FAB-C8899EE0E343}"/>
              </a:ext>
            </a:extLst>
          </p:cNvPr>
          <p:cNvSpPr>
            <a:spLocks noGrp="1"/>
          </p:cNvSpPr>
          <p:nvPr>
            <p:ph type="title"/>
          </p:nvPr>
        </p:nvSpPr>
        <p:spPr/>
        <p:txBody>
          <a:bodyPr/>
          <a:lstStyle/>
          <a:p>
            <a:r>
              <a:rPr lang="en-US" dirty="0"/>
              <a:t>Objective</a:t>
            </a:r>
          </a:p>
        </p:txBody>
      </p:sp>
      <p:pic>
        <p:nvPicPr>
          <p:cNvPr id="2" name="Content Placeholder 1">
            <a:extLst>
              <a:ext uri="{FF2B5EF4-FFF2-40B4-BE49-F238E27FC236}">
                <a16:creationId xmlns:a16="http://schemas.microsoft.com/office/drawing/2014/main" id="{25F7D997-7419-E99D-B00D-3CFBD099AAD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294660" y="3051424"/>
            <a:ext cx="3854274" cy="3433725"/>
          </a:xfrm>
          <a:prstGeom prst="rect">
            <a:avLst/>
          </a:prstGeom>
        </p:spPr>
      </p:pic>
      <p:sp>
        <p:nvSpPr>
          <p:cNvPr id="7" name="Content Placeholder 6">
            <a:extLst>
              <a:ext uri="{FF2B5EF4-FFF2-40B4-BE49-F238E27FC236}">
                <a16:creationId xmlns:a16="http://schemas.microsoft.com/office/drawing/2014/main" id="{0B7A8FE5-5564-9925-57D6-2E8410F04C4B}"/>
              </a:ext>
            </a:extLst>
          </p:cNvPr>
          <p:cNvSpPr>
            <a:spLocks noGrp="1"/>
          </p:cNvSpPr>
          <p:nvPr>
            <p:ph sz="half" idx="2"/>
          </p:nvPr>
        </p:nvSpPr>
        <p:spPr>
          <a:xfrm>
            <a:off x="4524375" y="1280160"/>
            <a:ext cx="7148468" cy="4424901"/>
          </a:xfrm>
        </p:spPr>
        <p:txBody>
          <a:bodyPr/>
          <a:lstStyle/>
          <a:p>
            <a:r>
              <a:rPr lang="en-US" dirty="0"/>
              <a:t>This webinar will cover</a:t>
            </a:r>
          </a:p>
          <a:p>
            <a:pPr lvl="1"/>
            <a:r>
              <a:rPr lang="en-US" dirty="0"/>
              <a:t>A brief review of Medicare wound care coverage </a:t>
            </a:r>
          </a:p>
          <a:p>
            <a:pPr lvl="1"/>
            <a:r>
              <a:rPr lang="en-US" dirty="0"/>
              <a:t>Documentation requirements </a:t>
            </a:r>
          </a:p>
          <a:p>
            <a:pPr lvl="1"/>
            <a:r>
              <a:rPr lang="en-US" dirty="0"/>
              <a:t>Common documentation errors for wound care </a:t>
            </a:r>
          </a:p>
          <a:p>
            <a:pPr lvl="1"/>
            <a:r>
              <a:rPr lang="en-US" dirty="0"/>
              <a:t>Provider questions </a:t>
            </a:r>
          </a:p>
        </p:txBody>
      </p:sp>
    </p:spTree>
    <p:extLst>
      <p:ext uri="{BB962C8B-B14F-4D97-AF65-F5344CB8AC3E}">
        <p14:creationId xmlns:p14="http://schemas.microsoft.com/office/powerpoint/2010/main" val="338136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5A85-5975-A003-A31D-543891AFA7F2}"/>
              </a:ext>
            </a:extLst>
          </p:cNvPr>
          <p:cNvSpPr>
            <a:spLocks noGrp="1"/>
          </p:cNvSpPr>
          <p:nvPr>
            <p:ph type="title"/>
          </p:nvPr>
        </p:nvSpPr>
        <p:spPr>
          <a:xfrm>
            <a:off x="362734" y="245937"/>
            <a:ext cx="9142060" cy="723011"/>
          </a:xfrm>
        </p:spPr>
        <p:txBody>
          <a:bodyPr/>
          <a:lstStyle/>
          <a:p>
            <a:r>
              <a:rPr lang="en-US" dirty="0"/>
              <a:t>Wound Care Coverage: The Basics </a:t>
            </a:r>
          </a:p>
        </p:txBody>
      </p:sp>
      <p:sp>
        <p:nvSpPr>
          <p:cNvPr id="4" name="Text Placeholder 3">
            <a:extLst>
              <a:ext uri="{FF2B5EF4-FFF2-40B4-BE49-F238E27FC236}">
                <a16:creationId xmlns:a16="http://schemas.microsoft.com/office/drawing/2014/main" id="{B5D5279B-1147-DA46-B80B-D1F6D057BB15}"/>
              </a:ext>
            </a:extLst>
          </p:cNvPr>
          <p:cNvSpPr>
            <a:spLocks noGrp="1"/>
          </p:cNvSpPr>
          <p:nvPr>
            <p:ph type="body" idx="16"/>
          </p:nvPr>
        </p:nvSpPr>
        <p:spPr>
          <a:xfrm>
            <a:off x="362734" y="1083913"/>
            <a:ext cx="11360880" cy="584558"/>
          </a:xfrm>
        </p:spPr>
        <p:txBody>
          <a:bodyPr/>
          <a:lstStyle/>
          <a:p>
            <a:r>
              <a:rPr lang="en-US" sz="2800" dirty="0">
                <a:solidFill>
                  <a:schemeClr val="tx1"/>
                </a:solidFill>
              </a:rPr>
              <a:t>At least one of the following conditions must be present and documented</a:t>
            </a:r>
          </a:p>
        </p:txBody>
      </p:sp>
      <p:sp>
        <p:nvSpPr>
          <p:cNvPr id="3" name="Content Placeholder 2">
            <a:extLst>
              <a:ext uri="{FF2B5EF4-FFF2-40B4-BE49-F238E27FC236}">
                <a16:creationId xmlns:a16="http://schemas.microsoft.com/office/drawing/2014/main" id="{77B6720B-3E98-0A83-4E1D-6CDA30052D2B}"/>
              </a:ext>
            </a:extLst>
          </p:cNvPr>
          <p:cNvSpPr>
            <a:spLocks noGrp="1"/>
          </p:cNvSpPr>
          <p:nvPr>
            <p:ph sz="half" idx="13"/>
          </p:nvPr>
        </p:nvSpPr>
        <p:spPr>
          <a:xfrm>
            <a:off x="362734" y="1898400"/>
            <a:ext cx="4889749" cy="4400466"/>
          </a:xfrm>
        </p:spPr>
        <p:txBody>
          <a:bodyPr>
            <a:noAutofit/>
          </a:bodyPr>
          <a:lstStyle/>
          <a:p>
            <a:r>
              <a:rPr lang="en-US" dirty="0">
                <a:solidFill>
                  <a:schemeClr val="tx1"/>
                </a:solidFill>
                <a:latin typeface="+mn-lt"/>
              </a:rPr>
              <a:t>Pressure Injury, Stage II, III or IV</a:t>
            </a:r>
          </a:p>
          <a:p>
            <a:r>
              <a:rPr lang="en-US" dirty="0">
                <a:solidFill>
                  <a:schemeClr val="tx1"/>
                </a:solidFill>
                <a:latin typeface="+mn-lt"/>
              </a:rPr>
              <a:t>Venous insufficiency ulcers</a:t>
            </a:r>
          </a:p>
          <a:p>
            <a:r>
              <a:rPr lang="en-US" dirty="0">
                <a:solidFill>
                  <a:schemeClr val="tx1"/>
                </a:solidFill>
                <a:latin typeface="+mn-lt"/>
              </a:rPr>
              <a:t>Arterial insufficiency ulcers including diabetic lower extremity ulcers</a:t>
            </a:r>
          </a:p>
          <a:p>
            <a:r>
              <a:rPr lang="en-US" dirty="0">
                <a:solidFill>
                  <a:schemeClr val="tx1"/>
                </a:solidFill>
                <a:latin typeface="+mn-lt"/>
              </a:rPr>
              <a:t>Dehiscence wounds</a:t>
            </a:r>
          </a:p>
        </p:txBody>
      </p:sp>
      <p:sp>
        <p:nvSpPr>
          <p:cNvPr id="5" name="Content Placeholder 4">
            <a:extLst>
              <a:ext uri="{FF2B5EF4-FFF2-40B4-BE49-F238E27FC236}">
                <a16:creationId xmlns:a16="http://schemas.microsoft.com/office/drawing/2014/main" id="{831A3790-1F56-3B83-7E96-FEF3583C3920}"/>
              </a:ext>
            </a:extLst>
          </p:cNvPr>
          <p:cNvSpPr>
            <a:spLocks noGrp="1"/>
          </p:cNvSpPr>
          <p:nvPr>
            <p:ph sz="half" idx="17"/>
          </p:nvPr>
        </p:nvSpPr>
        <p:spPr>
          <a:xfrm>
            <a:off x="6095999" y="1926061"/>
            <a:ext cx="5295928" cy="4345144"/>
          </a:xfrm>
        </p:spPr>
        <p:txBody>
          <a:bodyPr>
            <a:noAutofit/>
          </a:bodyPr>
          <a:lstStyle/>
          <a:p>
            <a:r>
              <a:rPr lang="en-US" dirty="0">
                <a:solidFill>
                  <a:schemeClr val="tx1"/>
                </a:solidFill>
                <a:latin typeface="+mn-lt"/>
              </a:rPr>
              <a:t>Wounds with exposed hardware or bone</a:t>
            </a:r>
          </a:p>
          <a:p>
            <a:r>
              <a:rPr lang="en-US" dirty="0">
                <a:solidFill>
                  <a:schemeClr val="tx1"/>
                </a:solidFill>
                <a:latin typeface="+mn-lt"/>
              </a:rPr>
              <a:t>Neuropathic ulcers</a:t>
            </a:r>
          </a:p>
          <a:p>
            <a:r>
              <a:rPr lang="en-US" dirty="0">
                <a:solidFill>
                  <a:schemeClr val="tx1"/>
                </a:solidFill>
                <a:latin typeface="+mn-lt"/>
              </a:rPr>
              <a:t>Neuro- ischemic ulcers</a:t>
            </a:r>
          </a:p>
          <a:p>
            <a:r>
              <a:rPr lang="en-US" dirty="0">
                <a:solidFill>
                  <a:schemeClr val="tx1"/>
                </a:solidFill>
                <a:latin typeface="+mn-lt"/>
              </a:rPr>
              <a:t>Diabetic Foot Ulcer(s)</a:t>
            </a:r>
          </a:p>
          <a:p>
            <a:r>
              <a:rPr lang="en-US" dirty="0">
                <a:solidFill>
                  <a:schemeClr val="tx1"/>
                </a:solidFill>
                <a:latin typeface="+mn-lt"/>
              </a:rPr>
              <a:t>Complications of surgically created or traumatic wound</a:t>
            </a:r>
          </a:p>
        </p:txBody>
      </p:sp>
    </p:spTree>
    <p:extLst>
      <p:ext uri="{BB962C8B-B14F-4D97-AF65-F5344CB8AC3E}">
        <p14:creationId xmlns:p14="http://schemas.microsoft.com/office/powerpoint/2010/main" val="285453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77CFB9-49D1-73D3-40E1-923A3A1063E4}"/>
              </a:ext>
            </a:extLst>
          </p:cNvPr>
          <p:cNvSpPr>
            <a:spLocks noGrp="1"/>
          </p:cNvSpPr>
          <p:nvPr>
            <p:ph type="title"/>
          </p:nvPr>
        </p:nvSpPr>
        <p:spPr/>
        <p:txBody>
          <a:bodyPr/>
          <a:lstStyle/>
          <a:p>
            <a:r>
              <a:rPr lang="en-US" dirty="0"/>
              <a:t>Who It Applies To</a:t>
            </a:r>
          </a:p>
        </p:txBody>
      </p:sp>
      <p:sp>
        <p:nvSpPr>
          <p:cNvPr id="7" name="Content Placeholder 6">
            <a:extLst>
              <a:ext uri="{FF2B5EF4-FFF2-40B4-BE49-F238E27FC236}">
                <a16:creationId xmlns:a16="http://schemas.microsoft.com/office/drawing/2014/main" id="{1C9921F9-FC34-5FD6-217B-0927263E6CCD}"/>
              </a:ext>
            </a:extLst>
          </p:cNvPr>
          <p:cNvSpPr>
            <a:spLocks noGrp="1"/>
          </p:cNvSpPr>
          <p:nvPr>
            <p:ph sz="half" idx="2"/>
          </p:nvPr>
        </p:nvSpPr>
        <p:spPr>
          <a:xfrm>
            <a:off x="547585" y="1280160"/>
            <a:ext cx="6167393" cy="5076190"/>
          </a:xfrm>
        </p:spPr>
        <p:txBody>
          <a:bodyPr/>
          <a:lstStyle/>
          <a:p>
            <a:r>
              <a:rPr lang="en-US" dirty="0"/>
              <a:t>TPE reviews apply to providers in outpatient setting </a:t>
            </a:r>
          </a:p>
          <a:p>
            <a:r>
              <a:rPr lang="en-US" dirty="0"/>
              <a:t>Applies to Part A and Part B providers </a:t>
            </a:r>
          </a:p>
        </p:txBody>
      </p:sp>
      <p:pic>
        <p:nvPicPr>
          <p:cNvPr id="3074" name="Picture 2">
            <a:extLst>
              <a:ext uri="{FF2B5EF4-FFF2-40B4-BE49-F238E27FC236}">
                <a16:creationId xmlns:a16="http://schemas.microsoft.com/office/drawing/2014/main" id="{EC70E67E-FCF4-5120-5DB6-3E60DF5ED04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978" y="1902675"/>
            <a:ext cx="5268937" cy="349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60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994F9D-B8FE-5373-C904-17457750DA1A}"/>
              </a:ext>
            </a:extLst>
          </p:cNvPr>
          <p:cNvSpPr>
            <a:spLocks noGrp="1"/>
          </p:cNvSpPr>
          <p:nvPr>
            <p:ph type="title"/>
          </p:nvPr>
        </p:nvSpPr>
        <p:spPr/>
        <p:txBody>
          <a:bodyPr/>
          <a:lstStyle/>
          <a:p>
            <a:r>
              <a:rPr lang="en-US" dirty="0"/>
              <a:t>Local Coverage Determination (L37228)</a:t>
            </a:r>
          </a:p>
        </p:txBody>
      </p:sp>
      <p:sp>
        <p:nvSpPr>
          <p:cNvPr id="5" name="Content Placeholder 4">
            <a:extLst>
              <a:ext uri="{FF2B5EF4-FFF2-40B4-BE49-F238E27FC236}">
                <a16:creationId xmlns:a16="http://schemas.microsoft.com/office/drawing/2014/main" id="{F0DC8874-0EB0-971F-06E6-58F0DE490F44}"/>
              </a:ext>
            </a:extLst>
          </p:cNvPr>
          <p:cNvSpPr>
            <a:spLocks noGrp="1"/>
          </p:cNvSpPr>
          <p:nvPr>
            <p:ph sz="half" idx="2"/>
          </p:nvPr>
        </p:nvSpPr>
        <p:spPr/>
        <p:txBody>
          <a:bodyPr/>
          <a:lstStyle/>
          <a:p>
            <a:r>
              <a:rPr lang="en-US" dirty="0"/>
              <a:t>Offers coverage guidelines for wound care involving</a:t>
            </a:r>
          </a:p>
          <a:p>
            <a:pPr lvl="1"/>
            <a:r>
              <a:rPr lang="en-US" dirty="0"/>
              <a:t>Debridement</a:t>
            </a:r>
          </a:p>
          <a:p>
            <a:pPr lvl="1"/>
            <a:r>
              <a:rPr lang="en-US" dirty="0"/>
              <a:t>Electrical stimulation and electromagnetic therapy</a:t>
            </a:r>
          </a:p>
          <a:p>
            <a:pPr lvl="1"/>
            <a:r>
              <a:rPr lang="en-US" dirty="0"/>
              <a:t>Negative pressure wound therapy</a:t>
            </a:r>
          </a:p>
          <a:p>
            <a:pPr lvl="1"/>
            <a:r>
              <a:rPr lang="en-US" dirty="0"/>
              <a:t>Low frequency non-contact non-thermal ultrasound (MIST Therapy)</a:t>
            </a:r>
          </a:p>
          <a:p>
            <a:pPr lvl="1"/>
            <a:r>
              <a:rPr lang="en-US" dirty="0"/>
              <a:t>Topical oxygen therapy (TOT) </a:t>
            </a:r>
          </a:p>
        </p:txBody>
      </p:sp>
    </p:spTree>
    <p:extLst>
      <p:ext uri="{BB962C8B-B14F-4D97-AF65-F5344CB8AC3E}">
        <p14:creationId xmlns:p14="http://schemas.microsoft.com/office/powerpoint/2010/main" val="150728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95B8-F717-7990-80F2-BDEE2F4D7D3D}"/>
              </a:ext>
            </a:extLst>
          </p:cNvPr>
          <p:cNvSpPr>
            <a:spLocks noGrp="1"/>
          </p:cNvSpPr>
          <p:nvPr>
            <p:ph type="title"/>
          </p:nvPr>
        </p:nvSpPr>
        <p:spPr>
          <a:xfrm>
            <a:off x="547585" y="156094"/>
            <a:ext cx="9279906" cy="723011"/>
          </a:xfrm>
        </p:spPr>
        <p:txBody>
          <a:bodyPr/>
          <a:lstStyle/>
          <a:p>
            <a:r>
              <a:rPr lang="en-US" dirty="0"/>
              <a:t>Standard Wound Care </a:t>
            </a:r>
          </a:p>
        </p:txBody>
      </p:sp>
      <p:sp>
        <p:nvSpPr>
          <p:cNvPr id="3" name="Content Placeholder 2">
            <a:extLst>
              <a:ext uri="{FF2B5EF4-FFF2-40B4-BE49-F238E27FC236}">
                <a16:creationId xmlns:a16="http://schemas.microsoft.com/office/drawing/2014/main" id="{94386047-5CED-1C73-6434-66721AC99F83}"/>
              </a:ext>
            </a:extLst>
          </p:cNvPr>
          <p:cNvSpPr>
            <a:spLocks noGrp="1"/>
          </p:cNvSpPr>
          <p:nvPr>
            <p:ph sz="half" idx="2"/>
          </p:nvPr>
        </p:nvSpPr>
        <p:spPr>
          <a:xfrm>
            <a:off x="547585" y="896751"/>
            <a:ext cx="11071258" cy="5404739"/>
          </a:xfrm>
        </p:spPr>
        <p:txBody>
          <a:bodyPr/>
          <a:lstStyle/>
          <a:p>
            <a:r>
              <a:rPr lang="en-US" dirty="0"/>
              <a:t>Optimal nutritional status</a:t>
            </a:r>
          </a:p>
          <a:p>
            <a:r>
              <a:rPr lang="en-US" dirty="0"/>
              <a:t>Debridement to remove dead tissue</a:t>
            </a:r>
          </a:p>
          <a:p>
            <a:r>
              <a:rPr lang="en-US" dirty="0"/>
              <a:t>Maintain clean, moist wound with appropriate moist dressing</a:t>
            </a:r>
          </a:p>
          <a:p>
            <a:r>
              <a:rPr lang="en-US" dirty="0"/>
              <a:t>Infection prevention and resolution if present </a:t>
            </a:r>
          </a:p>
          <a:p>
            <a:r>
              <a:rPr lang="en-US" dirty="0"/>
              <a:t>Repositioning </a:t>
            </a:r>
          </a:p>
          <a:p>
            <a:r>
              <a:rPr lang="en-US" dirty="0"/>
              <a:t>Glucose control </a:t>
            </a:r>
          </a:p>
          <a:p>
            <a:r>
              <a:rPr lang="en-US" dirty="0"/>
              <a:t>Maintain circulation for arterial ulcers</a:t>
            </a:r>
          </a:p>
          <a:p>
            <a:r>
              <a:rPr lang="en-US" dirty="0"/>
              <a:t>Compression systems for venous ulcers </a:t>
            </a:r>
          </a:p>
        </p:txBody>
      </p:sp>
    </p:spTree>
    <p:extLst>
      <p:ext uri="{BB962C8B-B14F-4D97-AF65-F5344CB8AC3E}">
        <p14:creationId xmlns:p14="http://schemas.microsoft.com/office/powerpoint/2010/main" val="161101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FAA552-ABBD-D1DB-C760-B706E46BE305}"/>
              </a:ext>
            </a:extLst>
          </p:cNvPr>
          <p:cNvSpPr>
            <a:spLocks noGrp="1"/>
          </p:cNvSpPr>
          <p:nvPr>
            <p:ph type="title"/>
          </p:nvPr>
        </p:nvSpPr>
        <p:spPr/>
        <p:txBody>
          <a:bodyPr/>
          <a:lstStyle/>
          <a:p>
            <a:r>
              <a:rPr lang="en-US" dirty="0"/>
              <a:t>Debridement </a:t>
            </a:r>
          </a:p>
        </p:txBody>
      </p:sp>
      <p:sp>
        <p:nvSpPr>
          <p:cNvPr id="4" name="Content Placeholder 3">
            <a:extLst>
              <a:ext uri="{FF2B5EF4-FFF2-40B4-BE49-F238E27FC236}">
                <a16:creationId xmlns:a16="http://schemas.microsoft.com/office/drawing/2014/main" id="{F2616C63-101F-BEEA-9452-0932422E92FE}"/>
              </a:ext>
            </a:extLst>
          </p:cNvPr>
          <p:cNvSpPr>
            <a:spLocks noGrp="1"/>
          </p:cNvSpPr>
          <p:nvPr>
            <p:ph sz="half" idx="2"/>
          </p:nvPr>
        </p:nvSpPr>
        <p:spPr>
          <a:xfrm>
            <a:off x="547585" y="1088136"/>
            <a:ext cx="11071258" cy="4802301"/>
          </a:xfrm>
        </p:spPr>
        <p:txBody>
          <a:bodyPr/>
          <a:lstStyle/>
          <a:p>
            <a:r>
              <a:rPr lang="en-US" dirty="0"/>
              <a:t>Removal of foreign material, devitalized, or contaminated tissue from or adjacent to a traumatic or infected wound </a:t>
            </a:r>
          </a:p>
          <a:p>
            <a:r>
              <a:rPr lang="en-US" dirty="0"/>
              <a:t>Exposes surrounding healthy tissue </a:t>
            </a:r>
          </a:p>
          <a:p>
            <a:r>
              <a:rPr lang="en-US" dirty="0"/>
              <a:t>Goals</a:t>
            </a:r>
          </a:p>
          <a:p>
            <a:pPr lvl="1"/>
            <a:r>
              <a:rPr lang="en-US" dirty="0"/>
              <a:t>Remove devitalized tissue</a:t>
            </a:r>
          </a:p>
          <a:p>
            <a:pPr lvl="1"/>
            <a:r>
              <a:rPr lang="en-US" dirty="0"/>
              <a:t>Decrease risk of infection</a:t>
            </a:r>
          </a:p>
          <a:p>
            <a:pPr lvl="1"/>
            <a:r>
              <a:rPr lang="en-US" dirty="0"/>
              <a:t>Promote wound healing</a:t>
            </a:r>
          </a:p>
          <a:p>
            <a:pPr lvl="1"/>
            <a:r>
              <a:rPr lang="en-US" dirty="0"/>
              <a:t>Prevent further complications</a:t>
            </a:r>
          </a:p>
        </p:txBody>
      </p:sp>
    </p:spTree>
    <p:extLst>
      <p:ext uri="{BB962C8B-B14F-4D97-AF65-F5344CB8AC3E}">
        <p14:creationId xmlns:p14="http://schemas.microsoft.com/office/powerpoint/2010/main" val="129996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bg1">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HA Document" ma:contentTypeID="0x0101006E63F9F2094B854683EBE2F25BB346E5000506D6BA6D64EB4598816411DF463305" ma:contentTypeVersion="45" ma:contentTypeDescription="" ma:contentTypeScope="" ma:versionID="b04803c678ab9756e84def06c216c041">
  <xsd:schema xmlns:xsd="http://www.w3.org/2001/XMLSchema" xmlns:xs="http://www.w3.org/2001/XMLSchema" xmlns:p="http://schemas.microsoft.com/office/2006/metadata/properties" xmlns:ns2="http://schemas.microsoft.com/sharepoint.v3" xmlns:ns3="9075a0da-3943-4891-8ded-493e6a170793" xmlns:ns4="5637125f-61b7-4ab1-ae51-868c7983d343" targetNamespace="http://schemas.microsoft.com/office/2006/metadata/properties" ma:root="true" ma:fieldsID="44ea7b2e2c13816748bd23e1fb44f8b8" ns2:_="" ns3:_="" ns4:_="">
    <xsd:import namespace="http://schemas.microsoft.com/sharepoint.v3"/>
    <xsd:import namespace="9075a0da-3943-4891-8ded-493e6a170793"/>
    <xsd:import namespace="5637125f-61b7-4ab1-ae51-868c7983d343"/>
    <xsd:element name="properties">
      <xsd:complexType>
        <xsd:sequence>
          <xsd:element name="documentManagement">
            <xsd:complexType>
              <xsd:all>
                <xsd:element ref="ns2:CategoryDescription" minOccurs="0"/>
                <xsd:element ref="ns3:Document_x0020_Number" minOccurs="0"/>
                <xsd:element ref="ns3:Document_x0020_Type"/>
                <xsd:element ref="ns3:Latest_x0020_Changes" minOccurs="0"/>
                <xsd:element ref="ns3:Must_x0020_review_x0020_changes_x0020_with_x0020_staff" minOccurs="0"/>
                <xsd:element ref="ns3:New_x0020_Version_x0020_Email_x0020_Required" minOccurs="0"/>
                <xsd:element ref="ns3:Review_x0020_Notification_x0020_Date" minOccurs="0"/>
                <xsd:element ref="ns3:Functional_x0020_Area"/>
                <xsd:element ref="ns3:Branch"/>
                <xsd:element ref="ns3:Contract"/>
                <xsd:element ref="ns3:Topic2"/>
                <xsd:element ref="ns3:Workflow_x0020_Status"/>
                <xsd:element ref="ns4:Approve_x0020_Olli_x0020_Document" minOccurs="0"/>
                <xsd:element ref="ns3:Document_x0020_History" minOccurs="0"/>
                <xsd:element ref="ns4:Publish_x0020_Document" minOccurs="0"/>
                <xsd:element ref="ns3:_dlc_DocId" minOccurs="0"/>
                <xsd:element ref="ns3:_dlc_DocIdUrl" minOccurs="0"/>
                <xsd:element ref="ns3:_dlc_DocIdPersistId" minOccurs="0"/>
                <xsd:element ref="ns3:Divis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75a0da-3943-4891-8ded-493e6a170793" elementFormDefault="qualified">
    <xsd:import namespace="http://schemas.microsoft.com/office/2006/documentManagement/types"/>
    <xsd:import namespace="http://schemas.microsoft.com/office/infopath/2007/PartnerControls"/>
    <xsd:element name="Document_x0020_Number" ma:index="3" nillable="true" ma:displayName="Document Number" ma:internalName="Document_x0020_Number" ma:readOnly="false">
      <xsd:simpleType>
        <xsd:restriction base="dms:Text">
          <xsd:maxLength value="255"/>
        </xsd:restriction>
      </xsd:simpleType>
    </xsd:element>
    <xsd:element name="Document_x0020_Type" ma:index="4" ma:displayName="Document Type" ma:format="Dropdown" ma:internalName="Document_x0020_Type" ma:readOnly="false">
      <xsd:simpleType>
        <xsd:restriction base="dms:Choice">
          <xsd:enumeration value="Comparative Billing"/>
          <xsd:enumeration value="Course Material"/>
          <xsd:enumeration value="Decision Tree"/>
          <xsd:enumeration value="Face-to-Face"/>
          <xsd:enumeration value="FAQ"/>
          <xsd:enumeration value="IRRR"/>
          <xsd:enumeration value="LCD"/>
          <xsd:enumeration value="Management Presentation"/>
          <xsd:enumeration value="Plan"/>
          <xsd:enumeration value="Presentation"/>
          <xsd:enumeration value="Provider Education Handout"/>
          <xsd:enumeration value="Provider Instruction"/>
          <xsd:enumeration value="Script"/>
          <xsd:enumeration value="Strategy"/>
          <xsd:enumeration value="Teleconference"/>
          <xsd:enumeration value="Web Posting/EML"/>
        </xsd:restriction>
      </xsd:simpleType>
    </xsd:element>
    <xsd:element name="Latest_x0020_Changes" ma:index="5" nillable="true" ma:displayName="Latest Changes" ma:internalName="Latest_x0020_Changes" ma:readOnly="false">
      <xsd:simpleType>
        <xsd:restriction base="dms:Note"/>
      </xsd:simpleType>
    </xsd:element>
    <xsd:element name="Must_x0020_review_x0020_changes_x0020_with_x0020_staff" ma:index="6" nillable="true" ma:displayName="Must review changes with staff" ma:format="RadioButtons" ma:internalName="Must_x0020_review_x0020_changes_x0020_with_x0020_staff">
      <xsd:simpleType>
        <xsd:restriction base="dms:Choice">
          <xsd:enumeration value="Yes"/>
          <xsd:enumeration value="No"/>
        </xsd:restriction>
      </xsd:simpleType>
    </xsd:element>
    <xsd:element name="New_x0020_Version_x0020_Email_x0020_Required" ma:index="7" nillable="true" ma:displayName="New Version Email Required" ma:default="No" ma:format="RadioButtons" ma:internalName="New_x0020_Version_x0020_Email_x0020_Required">
      <xsd:simpleType>
        <xsd:restriction base="dms:Choice">
          <xsd:enumeration value="Yes"/>
          <xsd:enumeration value="No"/>
        </xsd:restriction>
      </xsd:simpleType>
    </xsd:element>
    <xsd:element name="Review_x0020_Notification_x0020_Date" ma:index="8" nillable="true" ma:displayName="Review Notification Date" ma:format="DateOnly" ma:internalName="Review_x0020_Notification_x0020_Date" ma:readOnly="false">
      <xsd:simpleType>
        <xsd:restriction base="dms:DateTime"/>
      </xsd:simpleType>
    </xsd:element>
    <xsd:element name="Functional_x0020_Area" ma:index="9" ma:displayName="Functional Area" ma:format="Dropdown" ma:internalName="Functional_x0020_Area" ma:readOnly="false">
      <xsd:simpleType>
        <xsd:restriction base="dms:Choice">
          <xsd:enumeration value="Audit"/>
          <xsd:enumeration value="Clinical Services"/>
          <xsd:enumeration value="Contract Administration"/>
          <xsd:enumeration value="Financial Services"/>
          <xsd:enumeration value="Administration &amp; Support"/>
          <xsd:enumeration value="Provider Services"/>
          <xsd:enumeration value="Systems &amp; Technology"/>
        </xsd:restriction>
      </xsd:simpleType>
    </xsd:element>
    <xsd:element name="Branch" ma:index="10" ma:displayName="Branch" ma:format="Dropdown" ma:internalName="Branch" ma:readOnly="false">
      <xsd:simpleType>
        <xsd:restriction base="dms:Choice">
          <xsd:enumeration value="Appeals/Redeterminations"/>
          <xsd:enumeration value="Audit"/>
          <xsd:enumeration value="Audit - Appeals"/>
          <xsd:enumeration value="Audit - Cost Report Reopenings"/>
          <xsd:enumeration value="Audit - Field Office"/>
          <xsd:enumeration value="Audit - Reimbursement"/>
          <xsd:enumeration value="Audit - Supervisors"/>
          <xsd:enumeration value="Business Systems Support"/>
          <xsd:enumeration value="CCU"/>
          <xsd:enumeration value="CERT"/>
          <xsd:enumeration value="Claims"/>
          <xsd:enumeration value="Compliance"/>
          <xsd:enumeration value="Complaint Screening"/>
          <xsd:enumeration value="Customer Service"/>
          <xsd:enumeration value="Document Services"/>
          <xsd:enumeration value="Financial Reporting"/>
          <xsd:enumeration value="FOIA"/>
          <xsd:enumeration value="INSIGHT"/>
          <xsd:enumeration value="MAC Administration"/>
          <xsd:enumeration value="Medical Review"/>
          <xsd:enumeration value="Medicare Guidance"/>
          <xsd:enumeration value="MedPub"/>
          <xsd:enumeration value="MIP"/>
          <xsd:enumeration value="Monitoring &amp; Complaint Screening"/>
          <xsd:enumeration value="Payment Recovery"/>
          <xsd:enumeration value="Policy"/>
          <xsd:enumeration value="Provider Enrollment"/>
          <xsd:enumeration value="Provider Outreach &amp; Education"/>
          <xsd:enumeration value="Quality Assurance"/>
          <xsd:enumeration value="Quality Management"/>
          <xsd:enumeration value="RA"/>
          <xsd:enumeration value="Reimbursement"/>
          <xsd:enumeration value="Secondary Payer"/>
          <xsd:enumeration value="STAR"/>
          <xsd:enumeration value="Systems Security"/>
          <xsd:enumeration value="Tech Support"/>
          <xsd:enumeration value="Training"/>
          <xsd:enumeration value="UPIC-JOA"/>
          <xsd:enumeration value="Web Development"/>
          <xsd:enumeration value="Ready to Archive"/>
        </xsd:restriction>
      </xsd:simpleType>
    </xsd:element>
    <xsd:element name="Contract" ma:index="11" ma:displayName="Contract" ma:format="Dropdown" ma:internalName="Contract" ma:readOnly="false">
      <xsd:simpleType>
        <xsd:restriction base="dms:Choice">
          <xsd:enumeration value="(None)"/>
          <xsd:enumeration value="Part A"/>
          <xsd:enumeration value="Part B"/>
          <xsd:enumeration value="Shared"/>
        </xsd:restriction>
      </xsd:simpleType>
    </xsd:element>
    <xsd:element name="Topic2" ma:index="12" ma:displayName="Topic" ma:format="Dropdown" ma:internalName="Topic2" ma:readOnly="false">
      <xsd:simpleType>
        <xsd:restriction base="dms:Choice">
          <xsd:enumeration value="(None)"/>
          <xsd:enumeration value="935"/>
          <xsd:enumeration value="1099"/>
          <xsd:enumeration value="Accounts Payable"/>
          <xsd:enumeration value="Accounts Receivable"/>
          <xsd:enumeration value="Advance Payments"/>
          <xsd:enumeration value="Approval"/>
          <xsd:enumeration value="Assignment"/>
          <xsd:enumeration value="Audit - Acceptability"/>
          <xsd:enumeration value="Audit - Audit Programs"/>
          <xsd:enumeration value="Audit - Claim Calculations"/>
          <xsd:enumeration value="Audit - DSH/LIP"/>
          <xsd:enumeration value="Audit - EHR Workpapers"/>
          <xsd:enumeration value="Audit - IME/GME/NAH"/>
          <xsd:enumeration value="Audit - IRF, LTCH, and Provider-Based Reviews"/>
          <xsd:enumeration value="Audit - Letters"/>
          <xsd:enumeration value="Audit - Rates"/>
          <xsd:enumeration value="Audit - SCH/MDH"/>
          <xsd:enumeration value="Audit - Settlement Worksheets"/>
          <xsd:enumeration value="Audit - Tentative Settlement"/>
          <xsd:enumeration value="Audit - UDR Workpapers"/>
          <xsd:enumeration value="Audit - UDRs"/>
          <xsd:enumeration value="Audit - Wage Index"/>
          <xsd:enumeration value="Banking"/>
          <xsd:enumeration value="Bankruptcy"/>
          <xsd:enumeration value="Beneficiary letter"/>
          <xsd:enumeration value="CA View"/>
          <xsd:enumeration value="Call Log"/>
          <xsd:enumeration value="CCU Reports"/>
          <xsd:enumeration value="CERT"/>
          <xsd:enumeration value="Checklist"/>
          <xsd:enumeration value="CMS"/>
          <xsd:enumeration value="COBC"/>
          <xsd:enumeration value="Communique"/>
          <xsd:enumeration value="Coordination of Benefits"/>
          <xsd:enumeration value="Corrective-Preventive Action"/>
          <xsd:enumeration value="Correspondence"/>
          <xsd:enumeration value="CRNA"/>
          <xsd:enumeration value="Cycle"/>
          <xsd:enumeration value="Data Analysis"/>
          <xsd:enumeration value="DCS/Treasury"/>
          <xsd:enumeration value="Development"/>
          <xsd:enumeration value="Divisional"/>
          <xsd:enumeration value="Document Control"/>
          <xsd:enumeration value="Draft CR"/>
          <xsd:enumeration value="Education – Internal"/>
          <xsd:enumeration value="Education – Provider"/>
          <xsd:enumeration value="EFT"/>
          <xsd:enumeration value="eNews"/>
          <xsd:enumeration value="ERS"/>
          <xsd:enumeration value="External Audit"/>
          <xsd:enumeration value="Fax"/>
          <xsd:enumeration value="First Level Appeal"/>
          <xsd:enumeration value="FISS"/>
          <xsd:enumeration value="HIGLAS"/>
          <xsd:enumeration value="ICR"/>
          <xsd:enumeration value="Inquiries"/>
          <xsd:enumeration value="Internal Audit"/>
          <xsd:enumeration value="Internal Controls"/>
          <xsd:enumeration value="IRR"/>
          <xsd:enumeration value="IVR"/>
          <xsd:enumeration value="J5"/>
          <xsd:enumeration value="J8"/>
          <xsd:enumeration value="Macro"/>
          <xsd:enumeration value="Maintenance"/>
          <xsd:enumeration value="Management Review"/>
          <xsd:enumeration value="Master List"/>
          <xsd:enumeration value="Meetings"/>
          <xsd:enumeration value="MR Letter"/>
          <xsd:enumeration value="NICE"/>
          <xsd:enumeration value="Nonconforming Service"/>
          <xsd:enumeration value="OCR"/>
          <xsd:enumeration value="OnBase"/>
          <xsd:enumeration value="Pecos"/>
          <xsd:enumeration value="Performance Metrics"/>
          <xsd:enumeration value="Portal Support"/>
          <xsd:enumeration value="Problem Prioritization"/>
          <xsd:enumeration value="Processing Applications"/>
          <xsd:enumeration value="Production"/>
          <xsd:enumeration value="Provider Letter"/>
          <xsd:enumeration value="Quality"/>
          <xsd:enumeration value="Receipt"/>
          <xsd:enumeration value="Referral"/>
          <xsd:enumeration value="Regulation and Informational Materials"/>
          <xsd:enumeration value="Release"/>
          <xsd:enumeration value="Reopening"/>
          <xsd:enumeration value="Reporting"/>
          <xsd:enumeration value="Review"/>
          <xsd:enumeration value="Sampling"/>
          <xsd:enumeration value="Second Level Appeal"/>
          <xsd:enumeration value="Service Requests-Referrals"/>
          <xsd:enumeration value="Systems Support"/>
          <xsd:enumeration value="Thank Yous"/>
          <xsd:enumeration value="Third Party"/>
          <xsd:enumeration value="Training"/>
          <xsd:enumeration value="Training Delivery"/>
          <xsd:enumeration value="Training Development"/>
          <xsd:enumeration value="Trending"/>
          <xsd:enumeration value="Validation"/>
          <xsd:enumeration value="Voluntary Refunds"/>
          <xsd:enumeration value="Website"/>
          <xsd:enumeration value="WFO"/>
          <xsd:enumeration value="Workload"/>
          <xsd:enumeration value="Worksheet"/>
          <xsd:enumeration value="Write Off"/>
          <xsd:enumeration value="ZPIC/UPIC"/>
        </xsd:restriction>
      </xsd:simpleType>
    </xsd:element>
    <xsd:element name="Workflow_x0020_Status" ma:index="13" ma:displayName="Workflow Status" ma:default="New" ma:format="Dropdown" ma:internalName="Workflow_x0020_Status" ma:readOnly="false">
      <xsd:simpleType>
        <xsd:restriction base="dms:Choice">
          <xsd:enumeration value="New"/>
          <xsd:enumeration value="Edit"/>
          <xsd:enumeration value="Review"/>
          <xsd:enumeration value="Approval"/>
          <xsd:enumeration value="Ready"/>
          <xsd:enumeration value="Active"/>
        </xsd:restriction>
      </xsd:simpleType>
    </xsd:element>
    <xsd:element name="Document_x0020_History" ma:index="16" nillable="true" ma:displayName="Document History" ma:internalName="Document_x0020_History" ma:readOnly="fals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Division" ma:index="24" nillable="true" ma:displayName="Division" ma:default="Government Health Administrators" ma:hidden="true" ma:internalName="Division" ma:readOnly="false">
      <xsd:simpleType>
        <xsd:restriction base="dms:Text">
          <xsd:maxLength value="255"/>
        </xsd:restriction>
      </xsd:simple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37125f-61b7-4ab1-ae51-868c7983d343" elementFormDefault="qualified">
    <xsd:import namespace="http://schemas.microsoft.com/office/2006/documentManagement/types"/>
    <xsd:import namespace="http://schemas.microsoft.com/office/infopath/2007/PartnerControls"/>
    <xsd:element name="Approve_x0020_Olli_x0020_Document" ma:index="15" nillable="true" ma:displayName="Approve Document" ma:format="Hyperlink" ma:internalName="Approve_x0020_Olli_x0020_Document"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_x0020_Document" ma:index="17" nillable="true" ma:displayName="Publish Document" ma:internalName="Publish_x0020_Document">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orkflow_x0020_Status xmlns="9075a0da-3943-4891-8ded-493e6a170793">Ready</Workflow_x0020_Status>
    <Must_x0020_review_x0020_changes_x0020_with_x0020_staff xmlns="9075a0da-3943-4891-8ded-493e6a170793" xsi:nil="true"/>
    <Approve_x0020_Olli_x0020_Document xmlns="5637125f-61b7-4ab1-ae51-868c7983d343">
      <Url xsi:nil="true"/>
      <Description xsi:nil="true"/>
    </Approve_x0020_Olli_x0020_Document>
    <Latest_x0020_Changes xmlns="9075a0da-3943-4891-8ded-493e6a170793">New</Latest_x0020_Changes>
    <Review_x0020_Notification_x0020_Date xmlns="9075a0da-3943-4891-8ded-493e6a170793" xsi:nil="true"/>
    <New_x0020_Version_x0020_Email_x0020_Required xmlns="9075a0da-3943-4891-8ded-493e6a170793">No</New_x0020_Version_x0020_Email_x0020_Required>
    <CategoryDescription xmlns="http://schemas.microsoft.com/sharepoint.v3">PPT Presentation and slide deck</CategoryDescription>
    <Branch xmlns="9075a0da-3943-4891-8ded-493e6a170793">Provider Outreach &amp; Education</Branch>
    <Publish_x0020_Document xmlns="5637125f-61b7-4ab1-ae51-868c7983d343">
      <Url>https://knowledge.wpsic.com/lib/GHAEducationalDocuments/_layouts/15/wrkstat.aspx?List=5637125f-61b7-4ab1-ae51-868c7983d343&amp;WorkflowInstanceName=e3187c2a-a64c-4485-aff8-1e7fa890109a</Url>
      <Description>Publish</Description>
    </Publish_x0020_Document>
    <Document_x0020_Number xmlns="9075a0da-3943-4891-8ded-493e6a170793" xsi:nil="true"/>
    <Functional_x0020_Area xmlns="9075a0da-3943-4891-8ded-493e6a170793">Provider Services</Functional_x0020_Area>
    <Topic2 xmlns="9075a0da-3943-4891-8ded-493e6a170793">Education – Provider</Topic2>
    <Document_x0020_Type xmlns="9075a0da-3943-4891-8ded-493e6a170793">Presentation</Document_x0020_Type>
    <Division xmlns="9075a0da-3943-4891-8ded-493e6a170793">Government Health Administrators</Division>
    <Document_x0020_History xmlns="9075a0da-3943-4891-8ded-493e6a170793" xsi:nil="true"/>
    <Contract xmlns="9075a0da-3943-4891-8ded-493e6a170793">Shared</Contract>
    <_dlc_DocId xmlns="9075a0da-3943-4891-8ded-493e6a170793">76EDXFZAKY4C-811355772-3236</_dlc_DocId>
    <_dlc_DocIdUrl xmlns="9075a0da-3943-4891-8ded-493e6a170793">
      <Url>https://knowledge.wpsic.com/lib/GHAEducationalDocuments/_layouts/15/DocIdRedir.aspx?ID=76EDXFZAKY4C-811355772-3236</Url>
      <Description>76EDXFZAKY4C-811355772-3236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F368D92-2AA7-420D-9C4D-8E4F727F2797}">
  <ds:schemaRefs>
    <ds:schemaRef ds:uri="http://schemas.microsoft.com/sharepoint/v3/contenttype/forms"/>
  </ds:schemaRefs>
</ds:datastoreItem>
</file>

<file path=customXml/itemProps2.xml><?xml version="1.0" encoding="utf-8"?>
<ds:datastoreItem xmlns:ds="http://schemas.openxmlformats.org/officeDocument/2006/customXml" ds:itemID="{C4B0CE23-ACEF-4FB9-BFD0-98933A867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75a0da-3943-4891-8ded-493e6a170793"/>
    <ds:schemaRef ds:uri="5637125f-61b7-4ab1-ae51-868c7983d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8691E0-8E50-42A0-B80F-5ED66890C16B}">
  <ds:schemaRefs>
    <ds:schemaRef ds:uri="http://schemas.microsoft.com/office/2006/metadata/properties"/>
    <ds:schemaRef ds:uri="http://schemas.microsoft.com/office/infopath/2007/PartnerControls"/>
    <ds:schemaRef ds:uri="9075a0da-3943-4891-8ded-493e6a170793"/>
    <ds:schemaRef ds:uri="5637125f-61b7-4ab1-ae51-868c7983d343"/>
    <ds:schemaRef ds:uri="http://schemas.microsoft.com/sharepoint.v3"/>
  </ds:schemaRefs>
</ds:datastoreItem>
</file>

<file path=customXml/itemProps4.xml><?xml version="1.0" encoding="utf-8"?>
<ds:datastoreItem xmlns:ds="http://schemas.openxmlformats.org/officeDocument/2006/customXml" ds:itemID="{DFE78E05-C9A0-494C-B566-A68E3545717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4740</TotalTime>
  <Words>631</Words>
  <Application>Microsoft Office PowerPoint</Application>
  <PresentationFormat>Widescreen</PresentationFormat>
  <Paragraphs>137</Paragraphs>
  <Slides>19</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Trebuchet MS</vt:lpstr>
      <vt:lpstr>Office Theme</vt:lpstr>
      <vt:lpstr>Custom Design</vt:lpstr>
      <vt:lpstr>1_Custom Design</vt:lpstr>
      <vt:lpstr>Common Review Errors: Wound Care Documentation </vt:lpstr>
      <vt:lpstr>Disclaimer</vt:lpstr>
      <vt:lpstr>Acronyms</vt:lpstr>
      <vt:lpstr>Objective</vt:lpstr>
      <vt:lpstr>Wound Care Coverage: The Basics </vt:lpstr>
      <vt:lpstr>Who It Applies To</vt:lpstr>
      <vt:lpstr>Local Coverage Determination (L37228)</vt:lpstr>
      <vt:lpstr>Standard Wound Care </vt:lpstr>
      <vt:lpstr>Debridement </vt:lpstr>
      <vt:lpstr>Selective or Non-selective Debridement </vt:lpstr>
      <vt:lpstr>Wound Care  Documentation Requirements</vt:lpstr>
      <vt:lpstr>Documentation Requirements Continued </vt:lpstr>
      <vt:lpstr>Expectation of Improvement </vt:lpstr>
      <vt:lpstr>Common Documentation Errors </vt:lpstr>
      <vt:lpstr>Missing Wound Measurements </vt:lpstr>
      <vt:lpstr>Missing Treatment Goals </vt:lpstr>
      <vt:lpstr>Measurable Signs of Healing </vt:lpstr>
      <vt:lpstr>Resources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05 25 Facet Joint in HOPD Services Webinar</dc:title>
  <dc:creator>Rasmussen, Benjamin - Corp Comm</dc:creator>
  <cp:lastModifiedBy>Ryan, Thom</cp:lastModifiedBy>
  <cp:revision>167</cp:revision>
  <dcterms:created xsi:type="dcterms:W3CDTF">2020-11-15T21:40:28Z</dcterms:created>
  <dcterms:modified xsi:type="dcterms:W3CDTF">2023-09-28T10:34:31Z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0x0101006E63F9F2094B854683EBE2F25BB346E5000506D6BA6D64EB4598816411DF463305</vt:lpwstr>
  </property>
  <property fmtid="{D5CDD505-2E9C-101B-9397-08002B2CF9AE}" pid="3" name="_dlc_DocIdItemGuid">
    <vt:lpwstr>5a12c881-24cb-4d27-ae2d-2df0083bc047</vt:lpwstr>
  </property>
</Properties>
</file>