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25"/>
  </p:notesMasterIdLst>
  <p:handoutMasterIdLst>
    <p:handoutMasterId r:id="rId26"/>
  </p:handoutMasterIdLst>
  <p:sldIdLst>
    <p:sldId id="280" r:id="rId2"/>
    <p:sldId id="270" r:id="rId3"/>
    <p:sldId id="431" r:id="rId4"/>
    <p:sldId id="433" r:id="rId5"/>
    <p:sldId id="434" r:id="rId6"/>
    <p:sldId id="435" r:id="rId7"/>
    <p:sldId id="436" r:id="rId8"/>
    <p:sldId id="437" r:id="rId9"/>
    <p:sldId id="438" r:id="rId10"/>
    <p:sldId id="439" r:id="rId11"/>
    <p:sldId id="440" r:id="rId12"/>
    <p:sldId id="441" r:id="rId13"/>
    <p:sldId id="448" r:id="rId14"/>
    <p:sldId id="447" r:id="rId15"/>
    <p:sldId id="449" r:id="rId16"/>
    <p:sldId id="451" r:id="rId17"/>
    <p:sldId id="450" r:id="rId18"/>
    <p:sldId id="453" r:id="rId19"/>
    <p:sldId id="454" r:id="rId20"/>
    <p:sldId id="455" r:id="rId21"/>
    <p:sldId id="426" r:id="rId22"/>
    <p:sldId id="456" r:id="rId23"/>
    <p:sldId id="43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17DB4"/>
    <a:srgbClr val="003A5D"/>
    <a:srgbClr val="F89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56" autoAdjust="0"/>
    <p:restoredTop sz="88602" autoAdjust="0"/>
  </p:normalViewPr>
  <p:slideViewPr>
    <p:cSldViewPr snapToGrid="0" snapToObjects="1">
      <p:cViewPr varScale="1">
        <p:scale>
          <a:sx n="101" d="100"/>
          <a:sy n="101" d="100"/>
        </p:scale>
        <p:origin x="240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75B812-B55C-F963-0424-D66790B345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4C994-23A5-6DC3-722C-4FE3E5EE2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741E7-6599-410D-ACEB-6E45887D8C6A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7FEED-A9E0-77DB-08F1-2E9042512C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3B5FD-EB69-CE14-53AF-6F1814E6C8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2DBBE-78A7-4229-8B03-BD4C2BA333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14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38B04-4D7D-6148-8C3F-37CE9408ACEF}" type="datetimeFigureOut">
              <a:rPr lang="en-US" smtClean="0"/>
              <a:t>9/22/2023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BEBA1-951B-0F4A-95D0-9F1CC3ADD4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05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8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10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35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27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07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38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429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72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38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3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34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42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76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7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72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99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07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67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0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53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ABEBA1-951B-0F4A-95D0-9F1CC3ADD46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5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B6CC8B-1FC5-4365-BC36-037B408F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0117B41-E422-774B-A4E0-9DE9EBDF4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F8911B"/>
              </a:buClr>
              <a:buFont typeface="Trebuchet MS" panose="020B0603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B58E32-7EC3-4C49-B802-6217EC0122B0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1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760"/>
            <a:ext cx="9142060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48640" y="1280160"/>
            <a:ext cx="5029200" cy="44531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510528" y="1281631"/>
            <a:ext cx="5029200" cy="4448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335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C472D9-9C3B-B046-894F-84EB5A708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365125"/>
            <a:ext cx="10904539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48640" y="1280160"/>
            <a:ext cx="5358384" cy="50396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96000" y="1272483"/>
            <a:ext cx="5357179" cy="50396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9662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8FA765-4F8C-0ADE-FFAC-4EDADCB274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9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20E638-A921-0446-EBBF-38BC344F88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84320" y="-699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3B945E-F4FB-17FF-0498-D2D951A57A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0731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272E6-6EDD-D77C-5B63-2F2CE0FEC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908" y="4882767"/>
            <a:ext cx="7662141" cy="9147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18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272E6-6EDD-D77C-5B63-2F2CE0FEC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908" y="4882767"/>
            <a:ext cx="7662141" cy="9147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AB3D9230-FE66-B12D-29E8-BD86F1B69C20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4298"/>
            <a:ext cx="4023360" cy="2990088"/>
          </a:xfrm>
          <a:prstGeom prst="rect">
            <a:avLst/>
          </a:prstGeom>
        </p:spPr>
      </p:pic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B3246397-6336-CD52-9AF5-EDB5B25FBA8D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84320" y="0"/>
            <a:ext cx="4023360" cy="2986037"/>
          </a:xfrm>
          <a:prstGeom prst="rect">
            <a:avLst/>
          </a:prstGeom>
        </p:spPr>
      </p:pic>
      <p:pic>
        <p:nvPicPr>
          <p:cNvPr id="11" name="Picture Placeholder 11">
            <a:extLst>
              <a:ext uri="{FF2B5EF4-FFF2-40B4-BE49-F238E27FC236}">
                <a16:creationId xmlns:a16="http://schemas.microsoft.com/office/drawing/2014/main" id="{474C06A0-A451-D78C-C155-5C92BCE653F3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8400" y="0"/>
            <a:ext cx="4023360" cy="29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26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8" y="3168332"/>
            <a:ext cx="9275484" cy="238113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9749A465-BC0B-F090-A9DB-B1D2D4BB245A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4298"/>
            <a:ext cx="4023360" cy="2990088"/>
          </a:xfrm>
          <a:prstGeom prst="rect">
            <a:avLst/>
          </a:prstGeom>
        </p:spPr>
      </p:pic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E7A790AE-E751-F8F5-9867-2C672B19088F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84320" y="0"/>
            <a:ext cx="4023360" cy="2986037"/>
          </a:xfrm>
          <a:prstGeom prst="rect">
            <a:avLst/>
          </a:prstGeom>
        </p:spPr>
      </p:pic>
      <p:pic>
        <p:nvPicPr>
          <p:cNvPr id="11" name="Picture Placeholder 11">
            <a:extLst>
              <a:ext uri="{FF2B5EF4-FFF2-40B4-BE49-F238E27FC236}">
                <a16:creationId xmlns:a16="http://schemas.microsoft.com/office/drawing/2014/main" id="{2667FF22-53DB-8DC2-691C-D6BBCF7AA90E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8400" y="0"/>
            <a:ext cx="4023360" cy="29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81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828" y="3168332"/>
            <a:ext cx="9275484" cy="2381130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48FA765-4F8C-0ADE-FFAC-4EDADCB274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9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620E638-A921-0446-EBBF-38BC344F88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84320" y="-699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3B945E-F4FB-17FF-0498-D2D951A57A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0731" y="0"/>
            <a:ext cx="4023360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70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3B945E-F4FB-17FF-0498-D2D951A57A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0" y="0"/>
            <a:ext cx="12183851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272E6-6EDD-D77C-5B63-2F2CE0FEC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908" y="4882767"/>
            <a:ext cx="7662141" cy="9147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1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2538785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5E87B621-74BD-D2B8-C4A3-D337C59EE0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0" y="0"/>
            <a:ext cx="12183851" cy="29260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79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147218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0272E6-6EDD-D77C-5B63-2F2CE0FEC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908" y="4882767"/>
            <a:ext cx="7662141" cy="9147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F7BAF458-F8D8-F61C-E2F7-F6597B38A1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986"/>
            <a:ext cx="12191760" cy="297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31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 Slide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FD23868-9EAA-1F40-94B7-14430EC84CE6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18D2B09-D3FE-1F42-8989-14A4DDC8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3168332"/>
            <a:ext cx="9250404" cy="2538785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A10C1D-1074-27A2-D07A-A03505574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" y="2981739"/>
            <a:ext cx="3270310" cy="3876262"/>
          </a:xfrm>
          <a:prstGeom prst="rect">
            <a:avLst/>
          </a:prstGeom>
        </p:spPr>
      </p:pic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68046284-C518-74D5-4B8E-15ED698ECC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986"/>
            <a:ext cx="12191760" cy="297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1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A82FE47-5023-BE9C-DC0C-2132CFD2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279906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9677A-0832-848F-0FBE-D3593644E4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7688" y="1280160"/>
            <a:ext cx="9280525" cy="557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Insert sub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1CB09F8-023D-DCAB-CED1-55F2499F4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2029395"/>
            <a:ext cx="11071258" cy="3675665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256AD4-C2F4-D040-A9A3-9CB8D0EE0FAA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21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42CC0-3E64-84E0-A8A2-43950855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-16922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8EDBFB4-456D-B779-C7E2-03B4C50065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7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aption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9633E8B-B27E-9777-C911-951974A3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365760"/>
            <a:ext cx="7416840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9756D4-AA60-C008-6AE9-2F30BF9D3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01214" y="0"/>
            <a:ext cx="2477985" cy="1403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9FCB8C-B3AE-FB12-E15F-26E1FF80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80073" y="0"/>
            <a:ext cx="1911927" cy="3408218"/>
          </a:xfrm>
          <a:prstGeom prst="rect">
            <a:avLst/>
          </a:prstGeom>
          <a:solidFill>
            <a:srgbClr val="017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8516C5-927B-5142-8C33-5461BC32AC2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901215" y="508000"/>
            <a:ext cx="2743200" cy="50479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1A9533D-017E-BC60-E5FC-04D2B4DF5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7416839" cy="5076190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bullet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Pictur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9FCB8C-B3AE-FB12-E15F-26E1FF80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673458"/>
            <a:ext cx="3750590" cy="4184542"/>
          </a:xfrm>
          <a:prstGeom prst="rect">
            <a:avLst/>
          </a:prstGeom>
          <a:solidFill>
            <a:srgbClr val="003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E52E51-9882-7933-0B7C-2BC75517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365760"/>
            <a:ext cx="9538525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4751A4D-B120-2A8D-91AB-E561FED70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6004" y="1280160"/>
            <a:ext cx="7416839" cy="4424901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sz="2400" dirty="0"/>
              <a:t>Third bullet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6BBFB6E-EA6C-5CE1-7495-E893768C01B8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307394" y="1783879"/>
            <a:ext cx="3135801" cy="418454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3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, Column Pic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29756D4-AA60-C008-6AE9-2F30BF9D3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7577" cy="6852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296E4-8554-9DD1-67FF-F9156E81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2" y="234197"/>
            <a:ext cx="7635835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38516C5-927B-5142-8C33-5461BC32AC2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663476" y="5081"/>
            <a:ext cx="3528524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871A8-CDB7-FA47-8281-E16302FD8B72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pic>
        <p:nvPicPr>
          <p:cNvPr id="2" name="Picture 1" descr="Back ground image with WPS logo in the lower right corner and CMS logo to the left of the WPS logo.">
            <a:extLst>
              <a:ext uri="{FF2B5EF4-FFF2-40B4-BE49-F238E27FC236}">
                <a16:creationId xmlns:a16="http://schemas.microsoft.com/office/drawing/2014/main" id="{56B6D8D6-4BB9-0A88-8259-E26B62A48CB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948736"/>
            <a:ext cx="739739" cy="909263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248637C-2E8E-6AD1-F5EF-0B8BF1C69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3" y="1280160"/>
            <a:ext cx="7635835" cy="4980855"/>
          </a:xfrm>
          <a:prstGeom prst="rect">
            <a:avLst/>
          </a:prstGeom>
        </p:spPr>
        <p:txBody>
          <a:bodyPr/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bullet</a:t>
            </a:r>
          </a:p>
        </p:txBody>
      </p:sp>
    </p:spTree>
    <p:extLst>
      <p:ext uri="{BB962C8B-B14F-4D97-AF65-F5344CB8AC3E}">
        <p14:creationId xmlns:p14="http://schemas.microsoft.com/office/powerpoint/2010/main" val="262248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CDAD6A-1654-3246-83A7-878675A35BF5}"/>
              </a:ext>
            </a:extLst>
          </p:cNvPr>
          <p:cNvSpPr txBox="1">
            <a:spLocks/>
          </p:cNvSpPr>
          <p:nvPr userDrawn="1"/>
        </p:nvSpPr>
        <p:spPr>
          <a:xfrm>
            <a:off x="918707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6A89BF-7CAD-E749-A249-A8820CF5CA56}"/>
              </a:ext>
            </a:extLst>
          </p:cNvPr>
          <p:cNvSpPr/>
          <p:nvPr userDrawn="1"/>
        </p:nvSpPr>
        <p:spPr>
          <a:xfrm>
            <a:off x="0" y="1378891"/>
            <a:ext cx="9992299" cy="264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553387A-DC65-F34E-BAA5-3CC586A2829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547585" y="1280160"/>
            <a:ext cx="9143999" cy="4422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9F91E-B22C-72F2-B991-2BB327C4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5" y="365125"/>
            <a:ext cx="9143999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661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79FB-E96D-68F6-A87E-DCAD4EDF3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5029200"/>
            <a:ext cx="11479399" cy="9067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89C146-4176-EED3-6D58-289E92DD3F55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365760" y="548640"/>
            <a:ext cx="9143999" cy="442229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2400" b="1" i="1">
                <a:latin typeface="Trebuchet MS"/>
                <a:cs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3437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C472D9-9C3B-B046-894F-84EB5A708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096596" y="5724583"/>
            <a:ext cx="3833674" cy="9422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760"/>
            <a:ext cx="9142060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7B9459-7DD5-694F-BAED-2EC8063211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47586" y="1280160"/>
            <a:ext cx="5029200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48640" y="2029968"/>
            <a:ext cx="5029200" cy="4400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45C183-F939-3749-8CBA-E98362CF528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505903" y="1280160"/>
            <a:ext cx="5029200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505903" y="2029968"/>
            <a:ext cx="5029200" cy="4448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34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8CB3B79-4104-F884-7BE5-18350C899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7908966" y="0"/>
            <a:ext cx="4283034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C472D9-9C3B-B046-894F-84EB5A708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8096596" y="5724583"/>
            <a:ext cx="3833674" cy="9422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F63452-C425-FA4B-BAA4-27ED6E39100F}" type="slidenum">
              <a:rPr lang="en-US" sz="1000" smtClean="0">
                <a:solidFill>
                  <a:schemeClr val="bg1"/>
                </a:solidFill>
                <a:latin typeface="Trebuchet MS" panose="020B0703020202090204" pitchFamily="34" charset="0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141C5F-6843-2DBF-BA08-09AF682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365760"/>
            <a:ext cx="10986463" cy="72301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17D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7B9459-7DD5-694F-BAED-2EC8063211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47586" y="1280160"/>
            <a:ext cx="5029200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1DC953-B3F2-2249-AD5E-3454E4DB5D0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48640" y="2029968"/>
            <a:ext cx="5029200" cy="4400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F45C183-F939-3749-8CBA-E98362CF528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505903" y="1280160"/>
            <a:ext cx="5029200" cy="5845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7ED727-781B-C74C-B03C-1A717152C59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505903" y="2029968"/>
            <a:ext cx="5029200" cy="4448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8911B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8911B"/>
              </a:buCl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8911B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F8911B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980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 ground image with WPS logo in the lower right corner and CMS logo to the left of the WPS logo.">
            <a:extLst>
              <a:ext uri="{FF2B5EF4-FFF2-40B4-BE49-F238E27FC236}">
                <a16:creationId xmlns:a16="http://schemas.microsoft.com/office/drawing/2014/main" id="{FF47DA04-179C-4548-803A-773E6AED00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0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5" r:id="rId4"/>
    <p:sldLayoutId id="2147483676" r:id="rId5"/>
    <p:sldLayoutId id="2147483670" r:id="rId6"/>
    <p:sldLayoutId id="2147483680" r:id="rId7"/>
    <p:sldLayoutId id="2147483671" r:id="rId8"/>
    <p:sldLayoutId id="2147483693" r:id="rId9"/>
    <p:sldLayoutId id="2147483694" r:id="rId10"/>
    <p:sldLayoutId id="2147483690" r:id="rId11"/>
    <p:sldLayoutId id="2147483681" r:id="rId12"/>
    <p:sldLayoutId id="2147483685" r:id="rId13"/>
    <p:sldLayoutId id="2147483683" r:id="rId14"/>
    <p:sldLayoutId id="2147483686" r:id="rId15"/>
    <p:sldLayoutId id="2147483682" r:id="rId16"/>
    <p:sldLayoutId id="2147483684" r:id="rId17"/>
    <p:sldLayoutId id="2147483687" r:id="rId18"/>
    <p:sldLayoutId id="2147483688" r:id="rId19"/>
    <p:sldLayoutId id="214748367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x8SsDMUeSk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wpsgha.com/" TargetMode="External"/><Relationship Id="rId4" Type="http://schemas.openxmlformats.org/officeDocument/2006/relationships/hyperlink" Target="https://www.cms.gov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6E5685-0972-E2A9-6530-6AAE34F9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Skilled Nursing Facility (SNF)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9CC244-873C-AEA8-C270-BF0467C075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89908" y="4425375"/>
            <a:ext cx="7662141" cy="914783"/>
          </a:xfrm>
        </p:spPr>
        <p:txBody>
          <a:bodyPr/>
          <a:lstStyle/>
          <a:p>
            <a:r>
              <a:rPr lang="en-US" dirty="0"/>
              <a:t>Documentation </a:t>
            </a:r>
          </a:p>
        </p:txBody>
      </p:sp>
    </p:spTree>
    <p:extLst>
      <p:ext uri="{BB962C8B-B14F-4D97-AF65-F5344CB8AC3E}">
        <p14:creationId xmlns:p14="http://schemas.microsoft.com/office/powerpoint/2010/main" val="45798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B157-78BA-D116-3BB7-9F14D656C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Skilled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77231-5DD0-0C97-CA6C-3221E592BB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Services pursuant to physician orders, that: </a:t>
            </a:r>
          </a:p>
          <a:p>
            <a:pPr lvl="1"/>
            <a:r>
              <a:rPr lang="en-US" dirty="0"/>
              <a:t>Require skills of qualified technical or professional health personnel</a:t>
            </a:r>
          </a:p>
          <a:p>
            <a:pPr lvl="1"/>
            <a:r>
              <a:rPr lang="en-US" dirty="0"/>
              <a:t>Must be provided directly by or under the general supervision of these professionals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BB5F114-3A0B-84B9-78A0-B607DA558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4" y="3517900"/>
            <a:ext cx="310896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563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nsuring Accuracy During Medical Record Documentation">
            <a:extLst>
              <a:ext uri="{FF2B5EF4-FFF2-40B4-BE49-F238E27FC236}">
                <a16:creationId xmlns:a16="http://schemas.microsoft.com/office/drawing/2014/main" id="{8E9F215C-C65E-28E2-4686-C1CAB4AAA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t="8958" r="1905" b="4004"/>
          <a:stretch/>
        </p:blipFill>
        <p:spPr bwMode="auto">
          <a:xfrm rot="19122330">
            <a:off x="8533782" y="1804280"/>
            <a:ext cx="3484449" cy="19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4720BF-BD43-362B-51AF-A6FE25D2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2" y="234197"/>
            <a:ext cx="11449346" cy="863083"/>
          </a:xfrm>
        </p:spPr>
        <p:txBody>
          <a:bodyPr/>
          <a:lstStyle/>
          <a:p>
            <a:r>
              <a:rPr lang="en-US" dirty="0"/>
              <a:t>Documentation to Support Skilled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21967-5C2D-7D51-CA5D-3935585E7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3" y="1426463"/>
            <a:ext cx="8645185" cy="5197339"/>
          </a:xfrm>
        </p:spPr>
        <p:txBody>
          <a:bodyPr/>
          <a:lstStyle/>
          <a:p>
            <a:r>
              <a:rPr lang="en-US" dirty="0"/>
              <a:t>History and physical</a:t>
            </a:r>
          </a:p>
          <a:p>
            <a:r>
              <a:rPr lang="en-US" dirty="0"/>
              <a:t>Skilled services provided</a:t>
            </a:r>
          </a:p>
          <a:p>
            <a:r>
              <a:rPr lang="en-US" dirty="0"/>
              <a:t>Patient’s response to the skilled service</a:t>
            </a:r>
          </a:p>
          <a:p>
            <a:r>
              <a:rPr lang="en-US" dirty="0"/>
              <a:t>Plan for future care</a:t>
            </a:r>
          </a:p>
          <a:p>
            <a:r>
              <a:rPr lang="en-US" dirty="0"/>
              <a:t>Detailed rationale explaining the need for skilled services</a:t>
            </a:r>
          </a:p>
          <a:p>
            <a:r>
              <a:rPr lang="en-US" dirty="0"/>
              <a:t>Complexity of the services to be performed</a:t>
            </a:r>
          </a:p>
          <a:p>
            <a:r>
              <a:rPr lang="en-US" dirty="0"/>
              <a:t>Other pertinent characteristics of the beneficiary</a:t>
            </a:r>
          </a:p>
        </p:txBody>
      </p:sp>
    </p:spTree>
    <p:extLst>
      <p:ext uri="{BB962C8B-B14F-4D97-AF65-F5344CB8AC3E}">
        <p14:creationId xmlns:p14="http://schemas.microsoft.com/office/powerpoint/2010/main" val="12799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1732-00FF-53EF-64D7-7EDBB232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3" y="365760"/>
            <a:ext cx="10276935" cy="723011"/>
          </a:xfrm>
        </p:spPr>
        <p:txBody>
          <a:bodyPr/>
          <a:lstStyle/>
          <a:p>
            <a:r>
              <a:rPr lang="en-US" dirty="0"/>
              <a:t>Specific Components of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28085-BFB3-0812-A1E4-E44DF17B5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796" y="1107306"/>
            <a:ext cx="7416839" cy="5076190"/>
          </a:xfrm>
        </p:spPr>
        <p:txBody>
          <a:bodyPr/>
          <a:lstStyle/>
          <a:p>
            <a:r>
              <a:rPr lang="en-US" dirty="0"/>
              <a:t>Nursing </a:t>
            </a:r>
          </a:p>
          <a:p>
            <a:r>
              <a:rPr lang="en-US" dirty="0"/>
              <a:t>Therapy </a:t>
            </a:r>
          </a:p>
          <a:p>
            <a:r>
              <a:rPr lang="en-US" dirty="0"/>
              <a:t>Physician </a:t>
            </a:r>
          </a:p>
          <a:p>
            <a:r>
              <a:rPr lang="en-US" dirty="0"/>
              <a:t>Hospital</a:t>
            </a:r>
          </a:p>
          <a:p>
            <a:r>
              <a:rPr lang="en-US" dirty="0"/>
              <a:t>Social Work/Case management </a:t>
            </a:r>
          </a:p>
          <a:p>
            <a:r>
              <a:rPr lang="en-US" dirty="0"/>
              <a:t>Dietary </a:t>
            </a:r>
          </a:p>
          <a:p>
            <a:r>
              <a:rPr lang="en-US" dirty="0"/>
              <a:t>MDS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7BA333-0039-3831-FECE-B6A4EDF82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91" y="2088291"/>
            <a:ext cx="4061135" cy="23848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89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B0E9CF-A674-B48F-5902-CA7DCC3E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365760"/>
            <a:ext cx="9538525" cy="1132840"/>
          </a:xfrm>
        </p:spPr>
        <p:txBody>
          <a:bodyPr/>
          <a:lstStyle/>
          <a:p>
            <a:r>
              <a:rPr lang="en-US" dirty="0"/>
              <a:t>Specific Examples of Skilled Nursing and Skilled Rehabilitation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46B218-2AE0-F70C-0438-DD4ADB8F9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6004" y="2044700"/>
            <a:ext cx="7416839" cy="4424901"/>
          </a:xfrm>
        </p:spPr>
        <p:txBody>
          <a:bodyPr/>
          <a:lstStyle/>
          <a:p>
            <a:r>
              <a:rPr lang="en-US" dirty="0"/>
              <a:t>Management and evaluation of patient care plan</a:t>
            </a:r>
          </a:p>
          <a:p>
            <a:r>
              <a:rPr lang="en-US" dirty="0"/>
              <a:t>Observation and assessment of patient’s condition</a:t>
            </a:r>
          </a:p>
          <a:p>
            <a:r>
              <a:rPr lang="en-US" dirty="0"/>
              <a:t>Teaching and training activities</a:t>
            </a:r>
          </a:p>
          <a:p>
            <a:r>
              <a:rPr lang="en-US" dirty="0"/>
              <a:t> Questionable situations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681FCD-A2BA-D205-7E8E-6D3E16D2E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29" y="3429000"/>
            <a:ext cx="3389905" cy="19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191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BB595-464C-8534-710C-10B9C7578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Skilled Nursing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09715-AEE5-6FE4-6FE7-68E08C4327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Intravenous or intramuscular injections and intravenous feeding</a:t>
            </a:r>
          </a:p>
          <a:p>
            <a:r>
              <a:rPr lang="en-US" dirty="0"/>
              <a:t>Enteral feeding that comprises at least 26 percent of daily calorie requirements and provides at least 501 milliliters of fluid per day</a:t>
            </a:r>
          </a:p>
          <a:p>
            <a:r>
              <a:rPr lang="en-US" dirty="0"/>
              <a:t>Naso-pharyngeal and tracheotomy aspiration </a:t>
            </a:r>
          </a:p>
          <a:p>
            <a:r>
              <a:rPr lang="en-US" dirty="0"/>
              <a:t>Insertion, sterile irrigation, and replacement of suprapubic catheters</a:t>
            </a:r>
          </a:p>
          <a:p>
            <a:r>
              <a:rPr lang="en-US" dirty="0"/>
              <a:t>Application of dressings involving prescription medications and aseptic techniques</a:t>
            </a:r>
          </a:p>
        </p:txBody>
      </p:sp>
    </p:spTree>
    <p:extLst>
      <p:ext uri="{BB962C8B-B14F-4D97-AF65-F5344CB8AC3E}">
        <p14:creationId xmlns:p14="http://schemas.microsoft.com/office/powerpoint/2010/main" val="1763101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DAFF-A09D-8376-896E-C1D363074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Skilled Nursing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5D733-8124-851E-2DCD-54158AEB7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16549"/>
            <a:ext cx="11315098" cy="4794107"/>
          </a:xfrm>
        </p:spPr>
        <p:txBody>
          <a:bodyPr/>
          <a:lstStyle/>
          <a:p>
            <a:r>
              <a:rPr lang="en-US" dirty="0"/>
              <a:t>Treatment of decubitus ulcers, (Stage 3 or worse) or a widespread skin disorder</a:t>
            </a:r>
          </a:p>
          <a:p>
            <a:r>
              <a:rPr lang="en-US" dirty="0"/>
              <a:t>Heat treatments, ordered by a physician as part of active treatment, which require observation to evaluate progress</a:t>
            </a:r>
          </a:p>
          <a:p>
            <a:r>
              <a:rPr lang="en-US" dirty="0"/>
              <a:t>Rehabilitation nursing procedures, including related teaching and adaptive aspects, that are part of active treatment</a:t>
            </a:r>
          </a:p>
          <a:p>
            <a:r>
              <a:rPr lang="en-US" dirty="0"/>
              <a:t>Initial phases of medical gases regime such as bronchodilator therapy</a:t>
            </a:r>
          </a:p>
          <a:p>
            <a:r>
              <a:rPr lang="en-US" dirty="0"/>
              <a:t>Care of a colostomy during the early post-operative period</a:t>
            </a:r>
          </a:p>
        </p:txBody>
      </p:sp>
    </p:spTree>
    <p:extLst>
      <p:ext uri="{BB962C8B-B14F-4D97-AF65-F5344CB8AC3E}">
        <p14:creationId xmlns:p14="http://schemas.microsoft.com/office/powerpoint/2010/main" val="51988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0B234-7AE0-4AF0-499E-14680C07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Documentation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67692-5578-D7B8-EDB8-5413EE630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11071258" cy="5212715"/>
          </a:xfrm>
        </p:spPr>
        <p:txBody>
          <a:bodyPr/>
          <a:lstStyle/>
          <a:p>
            <a:r>
              <a:rPr lang="en-US" dirty="0"/>
              <a:t>Admission assessment </a:t>
            </a:r>
          </a:p>
          <a:p>
            <a:r>
              <a:rPr lang="en-US" dirty="0"/>
              <a:t>Nursing notes</a:t>
            </a:r>
          </a:p>
          <a:p>
            <a:r>
              <a:rPr lang="en-US" dirty="0"/>
              <a:t>Nursing flow sheets</a:t>
            </a:r>
          </a:p>
          <a:p>
            <a:r>
              <a:rPr lang="en-US" dirty="0"/>
              <a:t>Plan of care</a:t>
            </a:r>
          </a:p>
          <a:p>
            <a:r>
              <a:rPr lang="en-US" dirty="0"/>
              <a:t>Nursing rehabilitation notes</a:t>
            </a:r>
          </a:p>
          <a:p>
            <a:r>
              <a:rPr lang="en-US" dirty="0"/>
              <a:t>Vital sign records</a:t>
            </a:r>
          </a:p>
          <a:p>
            <a:r>
              <a:rPr lang="en-US" dirty="0"/>
              <a:t>Medication administration records – including IV</a:t>
            </a:r>
          </a:p>
          <a:p>
            <a:r>
              <a:rPr lang="en-US" dirty="0"/>
              <a:t>Treatment sheets</a:t>
            </a:r>
          </a:p>
          <a:p>
            <a:r>
              <a:rPr lang="en-US" dirty="0"/>
              <a:t>Activities of daily living</a:t>
            </a:r>
          </a:p>
        </p:txBody>
      </p:sp>
    </p:spTree>
    <p:extLst>
      <p:ext uri="{BB962C8B-B14F-4D97-AF65-F5344CB8AC3E}">
        <p14:creationId xmlns:p14="http://schemas.microsoft.com/office/powerpoint/2010/main" val="127312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CD433-8CAA-E3F1-E86F-5FB6FA940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3" y="234197"/>
            <a:ext cx="7635835" cy="723011"/>
          </a:xfrm>
        </p:spPr>
        <p:txBody>
          <a:bodyPr/>
          <a:lstStyle/>
          <a:p>
            <a:r>
              <a:rPr lang="en-US" dirty="0"/>
              <a:t>Skilled Therapy Services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EB870-0CDB-51BF-395E-653503EDF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3" y="1280160"/>
            <a:ext cx="8431317" cy="4980855"/>
          </a:xfrm>
        </p:spPr>
        <p:txBody>
          <a:bodyPr/>
          <a:lstStyle/>
          <a:p>
            <a:r>
              <a:rPr lang="en-US" dirty="0"/>
              <a:t>Developing therapy evaluation</a:t>
            </a:r>
          </a:p>
          <a:p>
            <a:r>
              <a:rPr lang="en-US" dirty="0"/>
              <a:t>Formulating a therapy plan of care</a:t>
            </a:r>
          </a:p>
          <a:p>
            <a:pPr lvl="1"/>
            <a:r>
              <a:rPr lang="en-US" dirty="0"/>
              <a:t>Goals </a:t>
            </a:r>
          </a:p>
          <a:p>
            <a:pPr lvl="1"/>
            <a:r>
              <a:rPr lang="en-US" dirty="0"/>
              <a:t>Interventions</a:t>
            </a:r>
          </a:p>
          <a:p>
            <a:r>
              <a:rPr lang="en-US" dirty="0"/>
              <a:t>Completing therapy progress notes</a:t>
            </a:r>
          </a:p>
        </p:txBody>
      </p:sp>
      <p:pic>
        <p:nvPicPr>
          <p:cNvPr id="3074" name="Picture 2" descr="Choosing a Skilled Nursing Facility - CareWorks Health Services">
            <a:extLst>
              <a:ext uri="{FF2B5EF4-FFF2-40B4-BE49-F238E27FC236}">
                <a16:creationId xmlns:a16="http://schemas.microsoft.com/office/drawing/2014/main" id="{B37FD1A1-8789-6C10-9B2C-70895E921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00" y="957207"/>
            <a:ext cx="2970317" cy="446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367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64BE-7713-F1F9-5EB4-2D198648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4" y="365760"/>
            <a:ext cx="9229462" cy="723011"/>
          </a:xfrm>
        </p:spPr>
        <p:txBody>
          <a:bodyPr/>
          <a:lstStyle/>
          <a:p>
            <a:r>
              <a:rPr lang="en-US" dirty="0"/>
              <a:t>Therapy Documentation (PT, OT, SLP)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55CC3-1D90-9062-579B-5FAA47D050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Initial evaluation and re-evaluations</a:t>
            </a:r>
          </a:p>
          <a:p>
            <a:pPr lvl="1"/>
            <a:r>
              <a:rPr lang="en-US" dirty="0"/>
              <a:t>Prior and current levels of function</a:t>
            </a:r>
          </a:p>
          <a:p>
            <a:r>
              <a:rPr lang="en-US" dirty="0"/>
              <a:t>Plan of care with goals</a:t>
            </a:r>
          </a:p>
          <a:p>
            <a:r>
              <a:rPr lang="en-US" dirty="0"/>
              <a:t>Progress notes</a:t>
            </a:r>
          </a:p>
          <a:p>
            <a:r>
              <a:rPr lang="en-US" dirty="0"/>
              <a:t>Daily treatment records</a:t>
            </a:r>
          </a:p>
          <a:p>
            <a:pPr lvl="1"/>
            <a:r>
              <a:rPr lang="en-US" dirty="0"/>
              <a:t>Treatment grids or logs</a:t>
            </a:r>
          </a:p>
          <a:p>
            <a:pPr lvl="1"/>
            <a:r>
              <a:rPr lang="en-US" dirty="0"/>
              <a:t>Actual treatment minutes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596FDE7-1A08-73E2-E9F4-7ECB84D8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157" y="2166239"/>
            <a:ext cx="3901250" cy="26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949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E43F-F249-7335-9DF2-E9A6AB84F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 Documentation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61648-8F27-52DE-DACF-0807DB461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6004" y="1085088"/>
            <a:ext cx="7416839" cy="4840224"/>
          </a:xfrm>
        </p:spPr>
        <p:txBody>
          <a:bodyPr/>
          <a:lstStyle/>
          <a:p>
            <a:r>
              <a:rPr lang="en-US" dirty="0"/>
              <a:t>Admission records including </a:t>
            </a:r>
          </a:p>
          <a:p>
            <a:pPr lvl="1"/>
            <a:r>
              <a:rPr lang="en-US" dirty="0"/>
              <a:t>Diagnoses</a:t>
            </a:r>
          </a:p>
          <a:p>
            <a:pPr lvl="1"/>
            <a:r>
              <a:rPr lang="en-US" dirty="0"/>
              <a:t>Conditions that require skilled care</a:t>
            </a:r>
          </a:p>
          <a:p>
            <a:r>
              <a:rPr lang="en-US" dirty="0"/>
              <a:t>History and physical </a:t>
            </a:r>
          </a:p>
          <a:p>
            <a:r>
              <a:rPr lang="en-US" dirty="0"/>
              <a:t>Orders</a:t>
            </a:r>
          </a:p>
          <a:p>
            <a:r>
              <a:rPr lang="en-US" dirty="0"/>
              <a:t>Progress notes</a:t>
            </a:r>
          </a:p>
          <a:p>
            <a:r>
              <a:rPr lang="en-US" dirty="0"/>
              <a:t>Plan of care</a:t>
            </a:r>
          </a:p>
          <a:p>
            <a:r>
              <a:rPr lang="en-US" dirty="0"/>
              <a:t>Certification and re-certifications</a:t>
            </a:r>
          </a:p>
          <a:p>
            <a:r>
              <a:rPr lang="en-US" dirty="0"/>
              <a:t>Evaluation of diagnostic tests ordered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CD1F0BF-1FA8-B0F7-5329-52E73EB99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6" y="3389079"/>
            <a:ext cx="3480301" cy="231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8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A24A76-36F6-EA6A-705A-0B9361A2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7A49A-C83D-D64C-9687-E70ABE7990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prepared this education as a tool to assist the provider community.  Medicare rules change often. They are in the relevant laws, regulations and rulings on the Centers for Medicare &amp; Medicaid Services (CMS) website.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provide responses to questions based on the facts given, but the Medicare rules will determine final coverage.  </a:t>
            </a:r>
          </a:p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CMS prohibits recording of the presentation for profit-making purposes.</a:t>
            </a:r>
          </a:p>
        </p:txBody>
      </p:sp>
    </p:spTree>
    <p:extLst>
      <p:ext uri="{BB962C8B-B14F-4D97-AF65-F5344CB8AC3E}">
        <p14:creationId xmlns:p14="http://schemas.microsoft.com/office/powerpoint/2010/main" val="4005203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5904E-8B39-A37B-8D62-84EE4E03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Documentation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E9371-EF5C-42AD-DE99-4A74DAB67E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Acute care discharge summary/transfer records</a:t>
            </a:r>
          </a:p>
          <a:p>
            <a:r>
              <a:rPr lang="en-US" dirty="0"/>
              <a:t>Social services/case management</a:t>
            </a:r>
          </a:p>
          <a:p>
            <a:r>
              <a:rPr lang="en-US" dirty="0"/>
              <a:t>Nutrition/dietary records</a:t>
            </a:r>
          </a:p>
          <a:p>
            <a:r>
              <a:rPr lang="en-US" dirty="0"/>
              <a:t>Plan of care</a:t>
            </a:r>
          </a:p>
          <a:p>
            <a:r>
              <a:rPr lang="en-US" dirty="0"/>
              <a:t>Diagnostic records (radiology, laboratory, etc.)</a:t>
            </a:r>
          </a:p>
          <a:p>
            <a:r>
              <a:rPr lang="en-US" dirty="0"/>
              <a:t>Minimum Data Set (MDS) </a:t>
            </a:r>
          </a:p>
          <a:p>
            <a:r>
              <a:rPr lang="en-US" dirty="0"/>
              <a:t>Lookback information 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7293444-685D-643B-4328-9F23A981B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85" y="2100490"/>
            <a:ext cx="3989607" cy="28973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444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5399A-FAC0-29C6-D47D-578F1F2E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C6EFB-40FA-39B2-8206-1C28FAFAE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5" y="1280160"/>
            <a:ext cx="7416839" cy="5321056"/>
          </a:xfrm>
        </p:spPr>
        <p:txBody>
          <a:bodyPr/>
          <a:lstStyle/>
          <a:p>
            <a:r>
              <a:rPr lang="en-US" dirty="0"/>
              <a:t>Identify the need to observe/assess a high-risk situations</a:t>
            </a:r>
          </a:p>
          <a:p>
            <a:r>
              <a:rPr lang="en-US" dirty="0"/>
              <a:t>Incorporate goals, objectives, planned interventions and outcomes</a:t>
            </a:r>
          </a:p>
          <a:p>
            <a:r>
              <a:rPr lang="en-US" dirty="0"/>
              <a:t>Any documentation that supports the need for skilled services should submitted if reviewed</a:t>
            </a:r>
          </a:p>
          <a:p>
            <a:pPr marL="0" indent="0" algn="ctr">
              <a:buNone/>
            </a:pPr>
            <a:r>
              <a:rPr lang="en-US" dirty="0"/>
              <a:t>Remember: If you considered it, suspected, reviewed it, were concerned about it, thought about it or monitored it ~ Document It!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1C1FF5F-F73E-7542-ABFB-06071FA76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603" y="1088771"/>
            <a:ext cx="2883037" cy="35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02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1D2D4-A25E-9357-D58A-6AC022BE8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31" y="-1182321"/>
            <a:ext cx="9279906" cy="723011"/>
          </a:xfrm>
        </p:spPr>
        <p:txBody>
          <a:bodyPr/>
          <a:lstStyle/>
          <a:p>
            <a:r>
              <a:rPr lang="en-US" dirty="0"/>
              <a:t>Thank You Slide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C7D9BC0-A7A4-D81F-E3E6-4290BE976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906" y="539478"/>
            <a:ext cx="6732094" cy="502317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23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87D8-D8F1-F5A4-DE43-450D2CACA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33B1E-8F3D-9E97-D6A3-E7F74EB2B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4" y="1280160"/>
            <a:ext cx="11400575" cy="4424901"/>
          </a:xfrm>
        </p:spPr>
        <p:txBody>
          <a:bodyPr/>
          <a:lstStyle/>
          <a:p>
            <a:r>
              <a:rPr lang="en-US" dirty="0"/>
              <a:t>YouTube video: Encore: Skilled Nursing Facility Coverage Criteria </a:t>
            </a:r>
            <a:r>
              <a:rPr lang="en-US" dirty="0">
                <a:hlinkClick r:id="rId3"/>
              </a:rPr>
              <a:t>https://youtu.be/kx8SsDMUeSk</a:t>
            </a:r>
            <a:endParaRPr lang="en-US" dirty="0"/>
          </a:p>
          <a:p>
            <a:r>
              <a:rPr lang="en-US" dirty="0"/>
              <a:t>CMS Internet-Only Manuals: </a:t>
            </a:r>
            <a:r>
              <a:rPr lang="en-US" dirty="0">
                <a:hlinkClick r:id="rId4"/>
              </a:rPr>
              <a:t>cms.gov</a:t>
            </a:r>
            <a:endParaRPr lang="en-US" dirty="0"/>
          </a:p>
          <a:p>
            <a:pPr lvl="1"/>
            <a:r>
              <a:rPr lang="en-US" dirty="0"/>
              <a:t>100-02, Medicare Benefit Policy Manual, Chapter 8</a:t>
            </a:r>
          </a:p>
          <a:p>
            <a:pPr lvl="1"/>
            <a:r>
              <a:rPr lang="en-US" dirty="0"/>
              <a:t>100-01, Medicare Eligibility Manual, Chapter 4, Section 40</a:t>
            </a:r>
          </a:p>
          <a:p>
            <a:r>
              <a:rPr lang="en-US" dirty="0"/>
              <a:t>WPS Government Health Administrators: </a:t>
            </a:r>
            <a:r>
              <a:rPr lang="en-US" dirty="0">
                <a:hlinkClick r:id="rId5"/>
              </a:rPr>
              <a:t>wpsgha.com</a:t>
            </a:r>
            <a:r>
              <a:rPr lang="en-US" dirty="0"/>
              <a:t> Part A</a:t>
            </a:r>
          </a:p>
          <a:p>
            <a:pPr lvl="1"/>
            <a:r>
              <a:rPr lang="en-US" dirty="0"/>
              <a:t>Medical Review Guides and Resources </a:t>
            </a:r>
          </a:p>
        </p:txBody>
      </p:sp>
    </p:spTree>
    <p:extLst>
      <p:ext uri="{BB962C8B-B14F-4D97-AF65-F5344CB8AC3E}">
        <p14:creationId xmlns:p14="http://schemas.microsoft.com/office/powerpoint/2010/main" val="154457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186A1-2A1F-EBDC-E979-9BEB1792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BBDAE-E1CB-E122-7FA1-FF85A39D6E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ER – Emergency Room</a:t>
            </a:r>
          </a:p>
          <a:p>
            <a:r>
              <a:rPr lang="en-US" dirty="0"/>
              <a:t>IV – Intravenous line</a:t>
            </a:r>
          </a:p>
          <a:p>
            <a:r>
              <a:rPr lang="en-US" dirty="0"/>
              <a:t>MDS – Minium Data Set</a:t>
            </a:r>
          </a:p>
          <a:p>
            <a:r>
              <a:rPr lang="en-US" dirty="0"/>
              <a:t>OT – Occupational Therapy</a:t>
            </a:r>
          </a:p>
          <a:p>
            <a:r>
              <a:rPr lang="en-US" dirty="0"/>
              <a:t>PT – Physical Therapy</a:t>
            </a:r>
          </a:p>
          <a:p>
            <a:r>
              <a:rPr lang="en-US" dirty="0"/>
              <a:t>SLP – Speech Language Pathology</a:t>
            </a:r>
          </a:p>
          <a:p>
            <a:r>
              <a:rPr lang="en-US" dirty="0"/>
              <a:t>SNF – Skilled Nursing Facility</a:t>
            </a:r>
          </a:p>
        </p:txBody>
      </p:sp>
    </p:spTree>
    <p:extLst>
      <p:ext uri="{BB962C8B-B14F-4D97-AF65-F5344CB8AC3E}">
        <p14:creationId xmlns:p14="http://schemas.microsoft.com/office/powerpoint/2010/main" val="362295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B9E1-6ACE-3D27-274D-F9CAC609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and 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E0D0B-DEA1-B97E-8F56-E53F00E939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 provide a comprehensive understanding of the essential documentation processes and regulations for SNFs. </a:t>
            </a:r>
          </a:p>
          <a:p>
            <a:pPr lvl="1"/>
            <a:r>
              <a:rPr lang="en-US" dirty="0"/>
              <a:t>Equip providers with the knowledge and tools necessary to improve their documentation practices</a:t>
            </a:r>
          </a:p>
          <a:p>
            <a:pPr lvl="1"/>
            <a:r>
              <a:rPr lang="en-US" dirty="0"/>
              <a:t>Enhance patient care</a:t>
            </a:r>
          </a:p>
          <a:p>
            <a:pPr lvl="1"/>
            <a:r>
              <a:rPr lang="en-US" dirty="0"/>
              <a:t>Ensure compliance with regulatory standards</a:t>
            </a:r>
          </a:p>
          <a:p>
            <a:pPr lvl="1"/>
            <a:r>
              <a:rPr lang="en-US" dirty="0"/>
              <a:t>Mitigate potential risks associated with incomplete or inaccurate documentation </a:t>
            </a:r>
          </a:p>
        </p:txBody>
      </p:sp>
    </p:spTree>
    <p:extLst>
      <p:ext uri="{BB962C8B-B14F-4D97-AF65-F5344CB8AC3E}">
        <p14:creationId xmlns:p14="http://schemas.microsoft.com/office/powerpoint/2010/main" val="73852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6C14E-7B22-0805-3529-DCD5129B1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Care Services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EF67C-9C46-9B8D-8BE1-6F0264DD31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Services provided either directly or under arrangements</a:t>
            </a:r>
          </a:p>
          <a:p>
            <a:pPr lvl="1"/>
            <a:r>
              <a:rPr lang="en-US" dirty="0"/>
              <a:t>Nursing care</a:t>
            </a:r>
          </a:p>
          <a:p>
            <a:pPr lvl="1"/>
            <a:r>
              <a:rPr lang="en-US" dirty="0"/>
              <a:t>Bed and board</a:t>
            </a:r>
          </a:p>
          <a:p>
            <a:pPr lvl="1"/>
            <a:r>
              <a:rPr lang="en-US" dirty="0"/>
              <a:t>PT, OT and/or SLP</a:t>
            </a:r>
          </a:p>
          <a:p>
            <a:pPr lvl="1"/>
            <a:r>
              <a:rPr lang="en-US" dirty="0"/>
              <a:t>Medical social services</a:t>
            </a:r>
          </a:p>
          <a:p>
            <a:pPr lvl="1"/>
            <a:r>
              <a:rPr lang="en-US" dirty="0"/>
              <a:t>Drugs and biologicals, supplies, equipment</a:t>
            </a:r>
          </a:p>
          <a:p>
            <a:pPr lvl="1"/>
            <a:r>
              <a:rPr lang="en-US" dirty="0"/>
              <a:t>Medical services by intern or resident</a:t>
            </a:r>
          </a:p>
          <a:p>
            <a:pPr lvl="1"/>
            <a:r>
              <a:rPr lang="en-US" dirty="0"/>
              <a:t>Other necessary services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B67B82E-D502-29EC-D938-149C2BF7F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26" y="1927860"/>
            <a:ext cx="4417813" cy="230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78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B807D-369C-2DAB-85BC-36DBB069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SNF General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E2C24-1C21-CB63-290F-99DDA2DBD1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Must have Part A benefits</a:t>
            </a:r>
          </a:p>
          <a:p>
            <a:r>
              <a:rPr lang="en-US" dirty="0"/>
              <a:t>Qualifying inpatient hospital stay of 3-days</a:t>
            </a:r>
          </a:p>
          <a:p>
            <a:r>
              <a:rPr lang="en-US" dirty="0"/>
              <a:t>Transferred to SNF within 30-days from discharge</a:t>
            </a:r>
          </a:p>
          <a:p>
            <a:r>
              <a:rPr lang="en-US" dirty="0"/>
              <a:t>Requires SNF care that meets condition requirements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E718B63-33C6-6F62-FF02-221BC3AA4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6" y="3429000"/>
            <a:ext cx="3840795" cy="200067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24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quired Documents">
            <a:extLst>
              <a:ext uri="{FF2B5EF4-FFF2-40B4-BE49-F238E27FC236}">
                <a16:creationId xmlns:a16="http://schemas.microsoft.com/office/drawing/2014/main" id="{19E5F86E-739C-E919-9915-53E2E10F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843" y="662556"/>
            <a:ext cx="32639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917E07-2798-C36D-E677-7B30134AA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582" y="234197"/>
            <a:ext cx="8489540" cy="723011"/>
          </a:xfrm>
        </p:spPr>
        <p:txBody>
          <a:bodyPr/>
          <a:lstStyle/>
          <a:p>
            <a:r>
              <a:rPr lang="en-US" dirty="0"/>
              <a:t>Documenting General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692CA-1A2C-1958-FC22-DC951AF39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583" y="994912"/>
            <a:ext cx="10163960" cy="5863088"/>
          </a:xfrm>
        </p:spPr>
        <p:txBody>
          <a:bodyPr/>
          <a:lstStyle/>
          <a:p>
            <a:r>
              <a:rPr lang="en-US" dirty="0"/>
              <a:t>Qualifying stay</a:t>
            </a:r>
          </a:p>
          <a:p>
            <a:pPr lvl="1"/>
            <a:r>
              <a:rPr lang="en-US" dirty="0"/>
              <a:t>Three midnights inpatient</a:t>
            </a:r>
          </a:p>
          <a:p>
            <a:pPr lvl="1"/>
            <a:r>
              <a:rPr lang="en-US" dirty="0"/>
              <a:t>Day of admit counts but not day of discharge</a:t>
            </a:r>
          </a:p>
          <a:p>
            <a:pPr lvl="1"/>
            <a:r>
              <a:rPr lang="en-US" dirty="0"/>
              <a:t>Observation and ER don’t count</a:t>
            </a:r>
          </a:p>
          <a:p>
            <a:r>
              <a:rPr lang="en-US" dirty="0"/>
              <a:t>Transfer within 30-days</a:t>
            </a:r>
          </a:p>
          <a:p>
            <a:pPr lvl="1"/>
            <a:r>
              <a:rPr lang="en-US" dirty="0"/>
              <a:t>Records of hospital stay and discharge date</a:t>
            </a:r>
          </a:p>
          <a:p>
            <a:pPr lvl="1"/>
            <a:r>
              <a:rPr lang="en-US" dirty="0"/>
              <a:t>Begins on day following actual hospital discharge</a:t>
            </a:r>
          </a:p>
          <a:p>
            <a:pPr lvl="1"/>
            <a:r>
              <a:rPr lang="en-US" dirty="0"/>
              <a:t>Medically appropriate exception</a:t>
            </a:r>
          </a:p>
          <a:p>
            <a:r>
              <a:rPr lang="en-US" dirty="0"/>
              <a:t>Condition requirements</a:t>
            </a:r>
          </a:p>
          <a:p>
            <a:pPr lvl="1"/>
            <a:r>
              <a:rPr lang="en-US" dirty="0"/>
              <a:t>For condition treated in hospital </a:t>
            </a:r>
          </a:p>
          <a:p>
            <a:pPr lvl="1"/>
            <a:r>
              <a:rPr lang="en-US" dirty="0"/>
              <a:t>For condition that arose in SNF related to condition treated in hospital </a:t>
            </a:r>
          </a:p>
        </p:txBody>
      </p:sp>
    </p:spTree>
    <p:extLst>
      <p:ext uri="{BB962C8B-B14F-4D97-AF65-F5344CB8AC3E}">
        <p14:creationId xmlns:p14="http://schemas.microsoft.com/office/powerpoint/2010/main" val="380520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7385-3BB9-9282-28EB-65BADD394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DCA44-3D74-E6CC-00C6-194E2B6943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Requires SNF level of care</a:t>
            </a:r>
          </a:p>
          <a:p>
            <a:r>
              <a:rPr lang="en-US" dirty="0"/>
              <a:t>Requires SNF care on a daily basis</a:t>
            </a:r>
          </a:p>
          <a:p>
            <a:r>
              <a:rPr lang="en-US" dirty="0"/>
              <a:t>Daily SNF services can only be provided on an inpatient basis</a:t>
            </a:r>
          </a:p>
          <a:p>
            <a:r>
              <a:rPr lang="en-US" dirty="0"/>
              <a:t>Services are reasonable and necessary</a:t>
            </a:r>
          </a:p>
        </p:txBody>
      </p:sp>
    </p:spTree>
    <p:extLst>
      <p:ext uri="{BB962C8B-B14F-4D97-AF65-F5344CB8AC3E}">
        <p14:creationId xmlns:p14="http://schemas.microsoft.com/office/powerpoint/2010/main" val="177574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09EE-2835-5334-9A02-3E494B33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Documenting Level of Care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EABD6-5024-AB3A-9C05-CCE8D45130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Support the skilled need</a:t>
            </a:r>
          </a:p>
          <a:p>
            <a:r>
              <a:rPr lang="en-US" dirty="0"/>
              <a:t>Support the daily requirement is met</a:t>
            </a:r>
          </a:p>
          <a:p>
            <a:pPr lvl="1"/>
            <a:r>
              <a:rPr lang="en-US" dirty="0"/>
              <a:t>5-days a week for therapy</a:t>
            </a:r>
          </a:p>
          <a:p>
            <a:pPr lvl="1"/>
            <a:r>
              <a:rPr lang="en-US" dirty="0"/>
              <a:t>7-days a week for nursing</a:t>
            </a:r>
          </a:p>
          <a:p>
            <a:pPr lvl="1"/>
            <a:r>
              <a:rPr lang="en-US" dirty="0"/>
              <a:t>6-days a week for restorative nursing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D88220B-4C63-D679-1406-EE20DF47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8" r="20669"/>
          <a:stretch/>
        </p:blipFill>
        <p:spPr bwMode="auto">
          <a:xfrm>
            <a:off x="8507515" y="1280160"/>
            <a:ext cx="33782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98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3914</TotalTime>
  <Words>896</Words>
  <Application>Microsoft Office PowerPoint</Application>
  <PresentationFormat>Widescreen</PresentationFormat>
  <Paragraphs>172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Trebuchet MS</vt:lpstr>
      <vt:lpstr>Custom Design</vt:lpstr>
      <vt:lpstr>Skilled Nursing Facility (SNF)</vt:lpstr>
      <vt:lpstr>Disclaimer</vt:lpstr>
      <vt:lpstr>Acronyms </vt:lpstr>
      <vt:lpstr>Objective and Agenda </vt:lpstr>
      <vt:lpstr>Extended Care Services</vt:lpstr>
      <vt:lpstr>SNF General Requirements</vt:lpstr>
      <vt:lpstr>Documenting General Requirements</vt:lpstr>
      <vt:lpstr>Level of Care</vt:lpstr>
      <vt:lpstr>Documenting Level of Care</vt:lpstr>
      <vt:lpstr>Defining Skilled Services</vt:lpstr>
      <vt:lpstr>Documentation to Support Skilled Care</vt:lpstr>
      <vt:lpstr>Specific Components of Documentation</vt:lpstr>
      <vt:lpstr>Specific Examples of Skilled Nursing and Skilled Rehabilitation </vt:lpstr>
      <vt:lpstr>Skilled Nursing Services</vt:lpstr>
      <vt:lpstr>More Skilled Nursing Services</vt:lpstr>
      <vt:lpstr>Nursing Documentation </vt:lpstr>
      <vt:lpstr>Skilled Therapy Services </vt:lpstr>
      <vt:lpstr>Therapy Documentation (PT, OT, SLP)</vt:lpstr>
      <vt:lpstr>Physician Documentation </vt:lpstr>
      <vt:lpstr>Other Documentation </vt:lpstr>
      <vt:lpstr>Documentation Tips</vt:lpstr>
      <vt:lpstr>Thank You Slide</vt:lpstr>
      <vt:lpstr>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Rasmussen, Benjamin - Corp Comm</dc:creator>
  <cp:lastModifiedBy>Ryan, Thom</cp:lastModifiedBy>
  <cp:revision>116</cp:revision>
  <dcterms:created xsi:type="dcterms:W3CDTF">2020-11-15T21:40:28Z</dcterms:created>
  <dcterms:modified xsi:type="dcterms:W3CDTF">2023-09-22T13:56:03Z</dcterms:modified>
</cp:coreProperties>
</file>