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25"/>
  </p:notesMasterIdLst>
  <p:handoutMasterIdLst>
    <p:handoutMasterId r:id="rId26"/>
  </p:handoutMasterIdLst>
  <p:sldIdLst>
    <p:sldId id="280" r:id="rId2"/>
    <p:sldId id="270" r:id="rId3"/>
    <p:sldId id="463" r:id="rId4"/>
    <p:sldId id="433" r:id="rId5"/>
    <p:sldId id="464" r:id="rId6"/>
    <p:sldId id="436" r:id="rId7"/>
    <p:sldId id="437" r:id="rId8"/>
    <p:sldId id="438" r:id="rId9"/>
    <p:sldId id="439" r:id="rId10"/>
    <p:sldId id="451" r:id="rId11"/>
    <p:sldId id="452" r:id="rId12"/>
    <p:sldId id="453" r:id="rId13"/>
    <p:sldId id="454" r:id="rId14"/>
    <p:sldId id="455" r:id="rId15"/>
    <p:sldId id="441" r:id="rId16"/>
    <p:sldId id="442" r:id="rId17"/>
    <p:sldId id="443" r:id="rId18"/>
    <p:sldId id="445" r:id="rId19"/>
    <p:sldId id="446" r:id="rId20"/>
    <p:sldId id="460" r:id="rId21"/>
    <p:sldId id="450" r:id="rId22"/>
    <p:sldId id="432" r:id="rId23"/>
    <p:sldId id="46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5" autoAdjust="0"/>
    <p:restoredTop sz="86410" autoAdjust="0"/>
  </p:normalViewPr>
  <p:slideViewPr>
    <p:cSldViewPr snapToGrid="0" snapToObjects="1">
      <p:cViewPr varScale="1">
        <p:scale>
          <a:sx n="52" d="100"/>
          <a:sy n="52" d="100"/>
        </p:scale>
        <p:origin x="966" y="114"/>
      </p:cViewPr>
      <p:guideLst/>
    </p:cSldViewPr>
  </p:slideViewPr>
  <p:outlineViewPr>
    <p:cViewPr>
      <p:scale>
        <a:sx n="33" d="100"/>
        <a:sy n="33" d="100"/>
      </p:scale>
      <p:origin x="0" y="-182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3200" dirty="0"/>
              <a:t>Beneficiaries that had a pulmonary rehab service*, </a:t>
            </a:r>
          </a:p>
          <a:p>
            <a:pPr>
              <a:defRPr sz="3200"/>
            </a:pPr>
            <a:r>
              <a:rPr lang="en-US" sz="3200" dirty="0"/>
              <a:t>January 2023 - June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702634532312368E-2"/>
          <c:y val="0.3464017894463336"/>
          <c:w val="0.93888888888888888"/>
          <c:h val="0.4779868728747500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Data!$J$2</c:f>
              <c:strCache>
                <c:ptCount val="1"/>
                <c:pt idx="0">
                  <c:v>Dual Eligible </c:v>
                </c:pt>
              </c:strCache>
            </c:strRef>
          </c:tx>
          <c:spPr>
            <a:solidFill>
              <a:srgbClr val="006BA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027121609798774E-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D6-4825-917A-6808DBEEAD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Data!$I$3</c:f>
              <c:strCache>
                <c:ptCount val="1"/>
                <c:pt idx="0">
                  <c:v>Beneficiaries that had a pulmonary rehab service</c:v>
                </c:pt>
              </c:strCache>
            </c:strRef>
          </c:cat>
          <c:val>
            <c:numRef>
              <c:f>Data!$J$3</c:f>
              <c:numCache>
                <c:formatCode>0.0%</c:formatCode>
                <c:ptCount val="1"/>
                <c:pt idx="0">
                  <c:v>0.11817367949865712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6-4825-917A-6808DBEEADEE}"/>
            </c:ext>
          </c:extLst>
        </c:ser>
        <c:ser>
          <c:idx val="1"/>
          <c:order val="1"/>
          <c:tx>
            <c:strRef>
              <c:f>Data!$K$2</c:f>
              <c:strCache>
                <c:ptCount val="1"/>
                <c:pt idx="0">
                  <c:v>Not Dual Eligible</c:v>
                </c:pt>
              </c:strCache>
            </c:strRef>
          </c:tx>
          <c:spPr>
            <a:solidFill>
              <a:srgbClr val="97999B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2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576-4EE3-8B6D-3E170993E1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Data!$I$3</c:f>
              <c:strCache>
                <c:ptCount val="1"/>
                <c:pt idx="0">
                  <c:v>Beneficiaries that had a pulmonary rehab service</c:v>
                </c:pt>
              </c:strCache>
            </c:strRef>
          </c:cat>
          <c:val>
            <c:numRef>
              <c:f>Data!$K$3</c:f>
              <c:numCache>
                <c:formatCode>0.0%</c:formatCode>
                <c:ptCount val="1"/>
                <c:pt idx="0">
                  <c:v>0.88182632050134291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D6-4825-917A-6808DBEEA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7555440"/>
        <c:axId val="447556160"/>
      </c:barChart>
      <c:catAx>
        <c:axId val="447555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7556160"/>
        <c:crosses val="autoZero"/>
        <c:auto val="1"/>
        <c:lblAlgn val="ctr"/>
        <c:lblOffset val="100"/>
        <c:noMultiLvlLbl val="0"/>
      </c:catAx>
      <c:valAx>
        <c:axId val="447556160"/>
        <c:scaling>
          <c:orientation val="minMax"/>
          <c:max val="1"/>
        </c:scaling>
        <c:delete val="1"/>
        <c:axPos val="b"/>
        <c:numFmt formatCode="0.0%" sourceLinked="1"/>
        <c:majorTickMark val="none"/>
        <c:minorTickMark val="none"/>
        <c:tickLblPos val="nextTo"/>
        <c:crossAx val="44755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99302471045431"/>
          <c:y val="0.84177995684542306"/>
          <c:w val="0.56566863517060373"/>
          <c:h val="0.1073990561613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0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3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2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F8911B"/>
              </a:buClr>
              <a:buFont typeface="Trebuchet MS" panose="020B0603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029200" cy="44531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10528" y="1281631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335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125"/>
            <a:ext cx="1090453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1280160"/>
            <a:ext cx="5358384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096000" y="1272483"/>
            <a:ext cx="5357179" cy="50396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96620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1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AB3D9230-FE66-B12D-29E8-BD86F1B69C20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B3246397-6336-CD52-9AF5-EDB5B25FBA8D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474C06A0-A451-D78C-C155-5C92BCE653F3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26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5" name="Picture Placeholder 9">
            <a:extLst>
              <a:ext uri="{FF2B5EF4-FFF2-40B4-BE49-F238E27FC236}">
                <a16:creationId xmlns:a16="http://schemas.microsoft.com/office/drawing/2014/main" id="{9749A465-BC0B-F090-A9DB-B1D2D4BB245A}"/>
              </a:ext>
            </a:extLst>
          </p:cNvPr>
          <p:cNvPicPr>
            <a:picLocks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-4298"/>
            <a:ext cx="4023360" cy="2990088"/>
          </a:xfrm>
          <a:prstGeom prst="rect">
            <a:avLst/>
          </a:prstGeom>
        </p:spPr>
      </p:pic>
      <p:pic>
        <p:nvPicPr>
          <p:cNvPr id="9" name="Picture Placeholder 7">
            <a:extLst>
              <a:ext uri="{FF2B5EF4-FFF2-40B4-BE49-F238E27FC236}">
                <a16:creationId xmlns:a16="http://schemas.microsoft.com/office/drawing/2014/main" id="{E7A790AE-E751-F8F5-9867-2C672B19088F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84320" y="0"/>
            <a:ext cx="4023360" cy="2986037"/>
          </a:xfrm>
          <a:prstGeom prst="rect">
            <a:avLst/>
          </a:prstGeom>
        </p:spPr>
      </p:pic>
      <p:pic>
        <p:nvPicPr>
          <p:cNvPr id="11" name="Picture Placeholder 11">
            <a:extLst>
              <a:ext uri="{FF2B5EF4-FFF2-40B4-BE49-F238E27FC236}">
                <a16:creationId xmlns:a16="http://schemas.microsoft.com/office/drawing/2014/main" id="{2667FF22-53DB-8DC2-691C-D6BBCF7AA90E}"/>
              </a:ext>
            </a:extLst>
          </p:cNvPr>
          <p:cNvPicPr>
            <a:picLocks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8400" y="0"/>
            <a:ext cx="4023360" cy="29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81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828" y="3168332"/>
            <a:ext cx="9275484" cy="238113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7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13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E87B621-74BD-D2B8-C4A3-D337C59EE0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0" y="0"/>
            <a:ext cx="1218385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79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0272E6-6EDD-D77C-5B63-2F2CE0FEC2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89908" y="4882767"/>
            <a:ext cx="7662141" cy="91478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F7BAF458-F8D8-F61C-E2F7-F6597B38A1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31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08" y="3168332"/>
            <a:ext cx="9250404" cy="2538785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0C1D-1074-27A2-D07A-A03505574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" y="2981739"/>
            <a:ext cx="3270310" cy="3876262"/>
          </a:xfrm>
          <a:prstGeom prst="rect">
            <a:avLst/>
          </a:prstGeom>
        </p:spPr>
      </p:pic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68046284-C518-74D5-4B8E-15ED698ECC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986"/>
            <a:ext cx="12191760" cy="29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9677A-0832-848F-0FBE-D3593644E4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7688" y="1280160"/>
            <a:ext cx="9280525" cy="557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Insert sub title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029395"/>
            <a:ext cx="11071258" cy="367566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760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2400" dirty="0"/>
              <a:t>Third bullet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7577" cy="6852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63476" y="5081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2" name="Picture 1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56B6D8D6-4BB9-0A88-8259-E26B62A48C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48736"/>
            <a:ext cx="739739" cy="909263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280160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bullet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28016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5029200"/>
            <a:ext cx="11479399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365760" y="548640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760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8CB3B79-4104-F884-7BE5-18350C899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908966" y="0"/>
            <a:ext cx="4283034" cy="6858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65760"/>
            <a:ext cx="10986463" cy="723011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17D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6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48640" y="2029968"/>
            <a:ext cx="502920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505903" y="1280160"/>
            <a:ext cx="5029200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505903" y="2029968"/>
            <a:ext cx="5029200" cy="44481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8911B"/>
              </a:buCl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8911B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3980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  <p:sldLayoutId id="2147483693" r:id="rId9"/>
    <p:sldLayoutId id="2147483694" r:id="rId10"/>
    <p:sldLayoutId id="2147483690" r:id="rId11"/>
    <p:sldLayoutId id="2147483681" r:id="rId12"/>
    <p:sldLayoutId id="2147483685" r:id="rId13"/>
    <p:sldLayoutId id="2147483683" r:id="rId14"/>
    <p:sldLayoutId id="2147483686" r:id="rId15"/>
    <p:sldLayoutId id="2147483682" r:id="rId16"/>
    <p:sldLayoutId id="2147483684" r:id="rId17"/>
    <p:sldLayoutId id="2147483687" r:id="rId18"/>
    <p:sldLayoutId id="2147483688" r:id="rId19"/>
    <p:sldLayoutId id="2147483673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sgha.com/wps/portal/mac/site/claims/guides-and-resources/modifier-kx/" TargetMode="External"/><Relationship Id="rId2" Type="http://schemas.openxmlformats.org/officeDocument/2006/relationships/hyperlink" Target="https://www.ecfr.gov/current/title-42/chapter-IV/subchapter-B/part-410/subpart-B/section-410.4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ms.gov/medicare/coverage/telehealth/list-services" TargetMode="External"/><Relationship Id="rId5" Type="http://schemas.openxmlformats.org/officeDocument/2006/relationships/hyperlink" Target="https://www.cms.gov/regulations-and-guidance/guidance/manuals/downloads/bp102c15.pdf" TargetMode="External"/><Relationship Id="rId4" Type="http://schemas.openxmlformats.org/officeDocument/2006/relationships/hyperlink" Target="https://www.cms.gov/regulations-and-guidance/guidance/manuals/downloads/clm104c32.pd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Pulmonary Rehabilitation Services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9CC244-873C-AEA8-C270-BF0467C075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October 2023 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629B-90FD-A7FB-EB8F-85CC2681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51FE6-198C-5AAA-3664-8F91EC7578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must be part of PR.</a:t>
            </a:r>
          </a:p>
          <a:p>
            <a:r>
              <a:rPr lang="en-US" dirty="0"/>
              <a:t>Physician-prescribed exercise </a:t>
            </a:r>
          </a:p>
          <a:p>
            <a:r>
              <a:rPr lang="en-US" dirty="0"/>
              <a:t>Education or training </a:t>
            </a:r>
          </a:p>
          <a:p>
            <a:r>
              <a:rPr lang="en-US" dirty="0"/>
              <a:t>Psychosocial assessment</a:t>
            </a:r>
          </a:p>
          <a:p>
            <a:r>
              <a:rPr lang="en-US" dirty="0"/>
              <a:t>Outcomes assessment</a:t>
            </a:r>
          </a:p>
          <a:p>
            <a:r>
              <a:rPr lang="en-US" dirty="0"/>
              <a:t>Individualized treatment plan 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BBAB7B9-0B28-F21D-8E8F-40A262D01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3643" y="1620078"/>
            <a:ext cx="2958548" cy="295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7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ACCB-4CB4-DA8F-C755-6DB69B735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Prescription Prescribed 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0947-291B-FF06-C6F4-164BBEBC85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Includes the following: </a:t>
            </a:r>
          </a:p>
          <a:p>
            <a:r>
              <a:rPr lang="en-US" dirty="0"/>
              <a:t>Aerobic exercise </a:t>
            </a:r>
          </a:p>
          <a:p>
            <a:r>
              <a:rPr lang="en-US" dirty="0"/>
              <a:t>Other exercise </a:t>
            </a:r>
          </a:p>
          <a:p>
            <a:pPr lvl="1"/>
            <a:r>
              <a:rPr lang="en-US" dirty="0"/>
              <a:t>Conditioning</a:t>
            </a:r>
          </a:p>
          <a:p>
            <a:pPr lvl="1"/>
            <a:r>
              <a:rPr lang="en-US" dirty="0"/>
              <a:t>Breathing retraining </a:t>
            </a:r>
          </a:p>
          <a:p>
            <a:pPr lvl="1"/>
            <a:r>
              <a:rPr lang="en-US" dirty="0"/>
              <a:t>Step </a:t>
            </a:r>
          </a:p>
          <a:p>
            <a:pPr lvl="1"/>
            <a:r>
              <a:rPr lang="en-US" dirty="0"/>
              <a:t>Strengthening </a:t>
            </a:r>
          </a:p>
          <a:p>
            <a:r>
              <a:rPr lang="en-US" dirty="0"/>
              <a:t>Individualized for patient 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1644E55-9B26-F44F-FDB9-A4B8C8C19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9200" y="1911926"/>
            <a:ext cx="2258291" cy="225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37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973F4-EBE4-3425-3F19-6B8A0A0F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0754E-9B59-3A01-B251-7455D89BDB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Patient education should be:  </a:t>
            </a:r>
          </a:p>
          <a:p>
            <a:r>
              <a:rPr lang="en-US" dirty="0"/>
              <a:t>Clearly related to the individual's care and treatment</a:t>
            </a:r>
          </a:p>
          <a:p>
            <a:r>
              <a:rPr lang="en-US" dirty="0"/>
              <a:t>Tailored to the individual's needs </a:t>
            </a:r>
          </a:p>
          <a:p>
            <a:r>
              <a:rPr lang="en-US" dirty="0"/>
              <a:t>Assists in achievement of goals toward:</a:t>
            </a:r>
          </a:p>
          <a:p>
            <a:pPr lvl="1"/>
            <a:r>
              <a:rPr lang="en-US" dirty="0"/>
              <a:t>Independence in activities of daily living </a:t>
            </a:r>
          </a:p>
          <a:p>
            <a:pPr lvl="1"/>
            <a:r>
              <a:rPr lang="en-US" dirty="0"/>
              <a:t>Adaptation to limitations </a:t>
            </a:r>
          </a:p>
          <a:p>
            <a:pPr lvl="1"/>
            <a:r>
              <a:rPr lang="en-US" dirty="0"/>
              <a:t>Improved quality of life</a:t>
            </a:r>
          </a:p>
          <a:p>
            <a:r>
              <a:rPr lang="en-US" dirty="0"/>
              <a:t>Related to respiratory problem management </a:t>
            </a:r>
          </a:p>
        </p:txBody>
      </p:sp>
    </p:spTree>
    <p:extLst>
      <p:ext uri="{BB962C8B-B14F-4D97-AF65-F5344CB8AC3E}">
        <p14:creationId xmlns:p14="http://schemas.microsoft.com/office/powerpoint/2010/main" val="315964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16FB-C281-F1FE-AD03-3ED69F2B0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Psychosocial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E03D8-FEDF-EEB3-ABC2-2B515E56D5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Includes:</a:t>
            </a:r>
          </a:p>
          <a:p>
            <a:r>
              <a:rPr lang="en-US" dirty="0"/>
              <a:t>Mental and emotional functioning </a:t>
            </a:r>
          </a:p>
          <a:p>
            <a:r>
              <a:rPr lang="en-US" dirty="0"/>
              <a:t>Related to the individual's rehabilitation or respiratory condition </a:t>
            </a:r>
          </a:p>
          <a:p>
            <a:r>
              <a:rPr lang="en-US" dirty="0"/>
              <a:t>Assessment of individual’s family and home situation when may affect treatment </a:t>
            </a:r>
          </a:p>
          <a:p>
            <a:r>
              <a:rPr lang="en-US" dirty="0"/>
              <a:t>Individual’s response to and rate of progress under the treatment plan</a:t>
            </a:r>
          </a:p>
        </p:txBody>
      </p:sp>
    </p:spTree>
    <p:extLst>
      <p:ext uri="{BB962C8B-B14F-4D97-AF65-F5344CB8AC3E}">
        <p14:creationId xmlns:p14="http://schemas.microsoft.com/office/powerpoint/2010/main" val="417966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F546-05A3-0EA2-2DCF-34111265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BCE5F-5555-6881-3DF8-B52D11767B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Evaluation of progress and includes the following: </a:t>
            </a:r>
          </a:p>
          <a:p>
            <a:r>
              <a:rPr lang="en-US" dirty="0"/>
              <a:t>Evaluations measured at beginning and end of program </a:t>
            </a:r>
          </a:p>
          <a:p>
            <a:pPr lvl="1"/>
            <a:r>
              <a:rPr lang="en-US" dirty="0"/>
              <a:t>Program staff measurements evaluated by the physician developing or reviewing the plan </a:t>
            </a:r>
          </a:p>
          <a:p>
            <a:r>
              <a:rPr lang="en-US" dirty="0"/>
              <a:t>Objective clinical measures of exercise performance </a:t>
            </a:r>
          </a:p>
          <a:p>
            <a:r>
              <a:rPr lang="en-US" dirty="0"/>
              <a:t>Self-report measures of shortness of breath and behavior</a:t>
            </a:r>
          </a:p>
        </p:txBody>
      </p:sp>
    </p:spTree>
    <p:extLst>
      <p:ext uri="{BB962C8B-B14F-4D97-AF65-F5344CB8AC3E}">
        <p14:creationId xmlns:p14="http://schemas.microsoft.com/office/powerpoint/2010/main" val="518881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A391-7D3A-7DB1-C7CE-85E5820D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Individualized Treatment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4882C-D59D-D4AC-DA2B-1925236C90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written plan tailored for the patient must include the following: </a:t>
            </a:r>
          </a:p>
          <a:p>
            <a:r>
              <a:rPr lang="en-US" dirty="0"/>
              <a:t>A description of the individual's diagnosis</a:t>
            </a:r>
          </a:p>
          <a:p>
            <a:r>
              <a:rPr lang="en-US" dirty="0"/>
              <a:t>The type, amount, frequency, and duration of the items and services furnished under the plan</a:t>
            </a:r>
          </a:p>
          <a:p>
            <a:r>
              <a:rPr lang="en-US" dirty="0"/>
              <a:t>The goals set for the individual under the plan</a:t>
            </a:r>
          </a:p>
          <a:p>
            <a:r>
              <a:rPr lang="en-US" dirty="0"/>
              <a:t>Established, reviewed and signed by physician every 30 days </a:t>
            </a:r>
          </a:p>
        </p:txBody>
      </p:sp>
    </p:spTree>
    <p:extLst>
      <p:ext uri="{BB962C8B-B14F-4D97-AF65-F5344CB8AC3E}">
        <p14:creationId xmlns:p14="http://schemas.microsoft.com/office/powerpoint/2010/main" val="2756975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732C-B17F-660E-4BD9-175C5A48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 of Service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3C743-DE9A-0783-127C-DC01C7BF75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Medicare covers PR in the following settings. </a:t>
            </a:r>
          </a:p>
          <a:p>
            <a:r>
              <a:rPr lang="en-US" dirty="0"/>
              <a:t>Office – Place of Service (POS) 11 </a:t>
            </a:r>
          </a:p>
          <a:p>
            <a:r>
              <a:rPr lang="en-US" dirty="0"/>
              <a:t>Off campus provider-based hospital outpatient – POS 19 </a:t>
            </a:r>
          </a:p>
          <a:p>
            <a:r>
              <a:rPr lang="en-US" dirty="0"/>
              <a:t>On campus provider-based hospital outpatient – POS 22 </a:t>
            </a:r>
          </a:p>
        </p:txBody>
      </p:sp>
    </p:spTree>
    <p:extLst>
      <p:ext uri="{BB962C8B-B14F-4D97-AF65-F5344CB8AC3E}">
        <p14:creationId xmlns:p14="http://schemas.microsoft.com/office/powerpoint/2010/main" val="3382920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A3A0B-0891-3860-C03B-39BBB3BE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Claims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8DB4C-BC85-677E-7CD0-62098338E7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can submit the below TOB </a:t>
            </a:r>
          </a:p>
          <a:p>
            <a:r>
              <a:rPr lang="en-US" dirty="0"/>
              <a:t>13X – Outpatient Hospital </a:t>
            </a:r>
          </a:p>
          <a:p>
            <a:r>
              <a:rPr lang="en-US" dirty="0"/>
              <a:t>85X – Critical Access Hospital 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7BDEE48-1F23-6EF5-1DC6-137BAB06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4678" y="1769164"/>
            <a:ext cx="2471531" cy="247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93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91180-E848-0C04-F3EA-18928CB4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 of Service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CEB39-C646-8970-7470-62D18FB708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Medicare allows the following frequency of services.</a:t>
            </a:r>
          </a:p>
          <a:p>
            <a:r>
              <a:rPr lang="en-US" dirty="0"/>
              <a:t>Maximum of two one-hour sessions per day </a:t>
            </a:r>
          </a:p>
          <a:p>
            <a:pPr lvl="1"/>
            <a:r>
              <a:rPr lang="en-US" dirty="0"/>
              <a:t>Minimum of 31 minutes </a:t>
            </a:r>
          </a:p>
          <a:p>
            <a:r>
              <a:rPr lang="en-US" dirty="0"/>
              <a:t>Allow up to 36 sessions </a:t>
            </a:r>
          </a:p>
          <a:p>
            <a:r>
              <a:rPr lang="en-US" dirty="0"/>
              <a:t>Sessions over 36</a:t>
            </a:r>
          </a:p>
          <a:p>
            <a:pPr lvl="1"/>
            <a:r>
              <a:rPr lang="en-US" dirty="0"/>
              <a:t>Can include Modifier KX </a:t>
            </a:r>
          </a:p>
          <a:p>
            <a:pPr lvl="1"/>
            <a:r>
              <a:rPr lang="en-US" dirty="0"/>
              <a:t>Attests to having information to show continued medical necessity  </a:t>
            </a:r>
          </a:p>
        </p:txBody>
      </p:sp>
    </p:spTree>
    <p:extLst>
      <p:ext uri="{BB962C8B-B14F-4D97-AF65-F5344CB8AC3E}">
        <p14:creationId xmlns:p14="http://schemas.microsoft.com/office/powerpoint/2010/main" val="1660885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1304-6E4D-653F-23AC-C432B980F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Codes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48291-7DFF-D2F7-1E95-1B489B9C40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the following procedure codes. </a:t>
            </a:r>
          </a:p>
          <a:p>
            <a:r>
              <a:rPr lang="en-US" dirty="0"/>
              <a:t>94625 - Physician or other qualified health care professional services for outpatient pulmonary rehabilitation; </a:t>
            </a:r>
            <a:r>
              <a:rPr lang="en-US" b="1" dirty="0"/>
              <a:t>without</a:t>
            </a:r>
            <a:r>
              <a:rPr lang="en-US" dirty="0"/>
              <a:t> continuous oximetry monitoring (per session)</a:t>
            </a:r>
          </a:p>
          <a:p>
            <a:r>
              <a:rPr lang="en-US" dirty="0"/>
              <a:t>94626 - Physician or other qualified health care professional services for outpatient pulmonary rehabilitation; </a:t>
            </a:r>
            <a:r>
              <a:rPr lang="en-US" b="1" dirty="0"/>
              <a:t>with</a:t>
            </a:r>
            <a:r>
              <a:rPr lang="en-US" dirty="0"/>
              <a:t> continuous oximetry monitoring (per session) </a:t>
            </a:r>
          </a:p>
        </p:txBody>
      </p:sp>
    </p:spTree>
    <p:extLst>
      <p:ext uri="{BB962C8B-B14F-4D97-AF65-F5344CB8AC3E}">
        <p14:creationId xmlns:p14="http://schemas.microsoft.com/office/powerpoint/2010/main" val="184106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provide responses to questions based on the facts given, but the Medicare rules will determine final coverage.  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BFF9-A279-1D7E-A0B6-6A6B5F6BA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F27E9-F874-266C-CB08-209DCE062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535502"/>
            <a:ext cx="11071258" cy="4169559"/>
          </a:xfrm>
        </p:spPr>
        <p:txBody>
          <a:bodyPr/>
          <a:lstStyle/>
          <a:p>
            <a:r>
              <a:rPr lang="en-US" dirty="0"/>
              <a:t>GA Modifier – Provide patient with ABN and patient chooses to have additional services</a:t>
            </a:r>
          </a:p>
          <a:p>
            <a:r>
              <a:rPr lang="en-US" dirty="0"/>
              <a:t>GZ Modifier – Should have provided patient with ABN for additional services</a:t>
            </a:r>
          </a:p>
        </p:txBody>
      </p:sp>
    </p:spTree>
    <p:extLst>
      <p:ext uri="{BB962C8B-B14F-4D97-AF65-F5344CB8AC3E}">
        <p14:creationId xmlns:p14="http://schemas.microsoft.com/office/powerpoint/2010/main" val="3061682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C8E01-619A-6A8D-8C80-E42D94FCB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71ABC-7C55-C11F-975D-952F0D367C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Medicare Advantage </a:t>
            </a:r>
          </a:p>
          <a:p>
            <a:r>
              <a:rPr lang="en-US" dirty="0"/>
              <a:t>Duplicate denials </a:t>
            </a:r>
          </a:p>
          <a:p>
            <a:r>
              <a:rPr lang="en-US" dirty="0"/>
              <a:t>Services exceeded 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2BAB1043-AC36-973C-EA34-EF4D39AE2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17296" y="1530626"/>
            <a:ext cx="1898374" cy="189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51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87D8-D8F1-F5A4-DE43-450D2CAC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33B1E-8F3D-9E97-D6A3-E7F74EB2B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654814"/>
          </a:xfrm>
        </p:spPr>
        <p:txBody>
          <a:bodyPr/>
          <a:lstStyle/>
          <a:p>
            <a:r>
              <a:rPr lang="en-US" dirty="0">
                <a:hlinkClick r:id="rId2"/>
              </a:rPr>
              <a:t>42CFR410.47</a:t>
            </a:r>
            <a:r>
              <a:rPr lang="en-US" dirty="0"/>
              <a:t> Pulmonary Rehabilitation Program: Conditions for Coverage </a:t>
            </a:r>
          </a:p>
          <a:p>
            <a:r>
              <a:rPr lang="en-US" dirty="0"/>
              <a:t>Modifier </a:t>
            </a:r>
            <a:r>
              <a:rPr lang="en-US" dirty="0">
                <a:hlinkClick r:id="rId3"/>
              </a:rPr>
              <a:t>KX</a:t>
            </a:r>
            <a:r>
              <a:rPr lang="en-US" dirty="0"/>
              <a:t> Fact Sheet  </a:t>
            </a:r>
          </a:p>
          <a:p>
            <a:r>
              <a:rPr lang="en-US" dirty="0"/>
              <a:t>CMS IOM, </a:t>
            </a:r>
          </a:p>
          <a:p>
            <a:pPr lvl="1"/>
            <a:r>
              <a:rPr lang="en-US" dirty="0"/>
              <a:t>Publication 100-04, Medicare Claims Processing Manual, </a:t>
            </a:r>
            <a:r>
              <a:rPr lang="en-US" dirty="0">
                <a:hlinkClick r:id="rId4"/>
              </a:rPr>
              <a:t>Chapter 32</a:t>
            </a:r>
            <a:r>
              <a:rPr lang="en-US" dirty="0"/>
              <a:t>, Billing Requirements for Special Services, Section 140</a:t>
            </a:r>
          </a:p>
          <a:p>
            <a:pPr lvl="1"/>
            <a:r>
              <a:rPr lang="en-US" dirty="0"/>
              <a:t>Publication 100-02, Medicare Benefit Policy Manual </a:t>
            </a:r>
            <a:r>
              <a:rPr lang="en-US" dirty="0">
                <a:hlinkClick r:id="rId5"/>
              </a:rPr>
              <a:t>Chapter 15</a:t>
            </a:r>
            <a:r>
              <a:rPr lang="en-US" dirty="0"/>
              <a:t>, Covered Medical and Other Health Services, Section 231</a:t>
            </a:r>
          </a:p>
          <a:p>
            <a:r>
              <a:rPr lang="en-US" dirty="0"/>
              <a:t> List of </a:t>
            </a:r>
            <a:r>
              <a:rPr lang="en-US" dirty="0">
                <a:hlinkClick r:id="rId6"/>
              </a:rPr>
              <a:t>Telehealth</a:t>
            </a:r>
            <a:r>
              <a:rPr lang="en-US" dirty="0"/>
              <a:t> Services </a:t>
            </a:r>
          </a:p>
        </p:txBody>
      </p:sp>
    </p:spTree>
    <p:extLst>
      <p:ext uri="{BB962C8B-B14F-4D97-AF65-F5344CB8AC3E}">
        <p14:creationId xmlns:p14="http://schemas.microsoft.com/office/powerpoint/2010/main" val="1544576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FA68F-DB63-2416-2F3C-8A813989D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pic>
        <p:nvPicPr>
          <p:cNvPr id="5" name="Picture Placeholder 4" descr="Thank You">
            <a:extLst>
              <a:ext uri="{FF2B5EF4-FFF2-40B4-BE49-F238E27FC236}">
                <a16:creationId xmlns:a16="http://schemas.microsoft.com/office/drawing/2014/main" id="{002A5FCE-F03F-3143-049A-A805925094D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267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86A1-2A1F-EBDC-E979-9BEB1792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BBDAE-E1CB-E122-7FA1-FF85A39D6E3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8640" y="1280160"/>
            <a:ext cx="5547360" cy="5150274"/>
          </a:xfrm>
        </p:spPr>
        <p:txBody>
          <a:bodyPr>
            <a:normAutofit/>
          </a:bodyPr>
          <a:lstStyle/>
          <a:p>
            <a:r>
              <a:rPr lang="en-US" dirty="0"/>
              <a:t>ABN – Advance Beneficiary Notice of Non-Coverage</a:t>
            </a:r>
          </a:p>
          <a:p>
            <a:r>
              <a:rPr lang="en-US" dirty="0"/>
              <a:t>ADL – Activities of Daily Living   </a:t>
            </a:r>
          </a:p>
          <a:p>
            <a:r>
              <a:rPr lang="en-US" dirty="0"/>
              <a:t>CFR – Code of Federal Regulations   </a:t>
            </a:r>
          </a:p>
          <a:p>
            <a:r>
              <a:rPr lang="en-US" dirty="0"/>
              <a:t>IOM – Internet-Only Manual </a:t>
            </a:r>
          </a:p>
          <a:p>
            <a:r>
              <a:rPr lang="en-US" dirty="0"/>
              <a:t>COPD – Chronic Obstructive Pulmonary Disease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FE0ED-DA50-7466-164B-4DE1C9A8CDF9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505903" y="1327802"/>
            <a:ext cx="5029200" cy="5150273"/>
          </a:xfrm>
        </p:spPr>
        <p:txBody>
          <a:bodyPr/>
          <a:lstStyle/>
          <a:p>
            <a:r>
              <a:rPr lang="en-US" dirty="0"/>
              <a:t>GOLD – Global Initiative for Chronic Obstructive Lung Disease </a:t>
            </a:r>
          </a:p>
          <a:p>
            <a:r>
              <a:rPr lang="en-US" dirty="0"/>
              <a:t>COVID – Corona Virus Disease 2019</a:t>
            </a:r>
          </a:p>
          <a:p>
            <a:r>
              <a:rPr lang="en-US" dirty="0"/>
              <a:t>POS – Place of Service </a:t>
            </a:r>
          </a:p>
          <a:p>
            <a:r>
              <a:rPr lang="en-US" dirty="0"/>
              <a:t>PR – Pulmonary Rehabilitation</a:t>
            </a:r>
          </a:p>
          <a:p>
            <a:r>
              <a:rPr lang="en-US" dirty="0"/>
              <a:t>TOB – Type of Bill </a:t>
            </a:r>
          </a:p>
        </p:txBody>
      </p:sp>
    </p:spTree>
    <p:extLst>
      <p:ext uri="{BB962C8B-B14F-4D97-AF65-F5344CB8AC3E}">
        <p14:creationId xmlns:p14="http://schemas.microsoft.com/office/powerpoint/2010/main" val="170776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DB9E1-6ACE-3D27-274D-F9CAC6094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and 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E0D0B-DEA1-B97E-8F56-E53F00E939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 is you to understand the rules and regulations for Medicare payment of PR services</a:t>
            </a:r>
          </a:p>
          <a:p>
            <a:pPr marL="0" indent="0">
              <a:buNone/>
            </a:pPr>
            <a:r>
              <a:rPr lang="en-US" dirty="0"/>
              <a:t>Our agenda will include </a:t>
            </a:r>
          </a:p>
          <a:p>
            <a:r>
              <a:rPr lang="en-US" dirty="0"/>
              <a:t>Patient eligibility </a:t>
            </a:r>
          </a:p>
          <a:p>
            <a:r>
              <a:rPr lang="en-US" dirty="0"/>
              <a:t>Provider eligibility</a:t>
            </a:r>
          </a:p>
          <a:p>
            <a:r>
              <a:rPr lang="en-US" dirty="0"/>
              <a:t>Coverage guidelines</a:t>
            </a:r>
          </a:p>
          <a:p>
            <a:r>
              <a:rPr lang="en-US" dirty="0"/>
              <a:t>Denials </a:t>
            </a:r>
          </a:p>
        </p:txBody>
      </p:sp>
    </p:spTree>
    <p:extLst>
      <p:ext uri="{BB962C8B-B14F-4D97-AF65-F5344CB8AC3E}">
        <p14:creationId xmlns:p14="http://schemas.microsoft.com/office/powerpoint/2010/main" val="73852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13FC-1682-A874-F245-8E5EC2D34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Slide </a:t>
            </a:r>
          </a:p>
        </p:txBody>
      </p:sp>
      <p:graphicFrame>
        <p:nvGraphicFramePr>
          <p:cNvPr id="4" name="Content Placeholder 3" descr="Data from January 2023 through June 2023 identifying that of Medicare beneficiaries receiving pulmonary rehab, only a little over 11% were dual eligible beneficiaries.  ">
            <a:extLst>
              <a:ext uri="{FF2B5EF4-FFF2-40B4-BE49-F238E27FC236}">
                <a16:creationId xmlns:a16="http://schemas.microsoft.com/office/drawing/2014/main" id="{39B236F8-ACA5-3898-C6A0-493FE5B316F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47688" y="1279525"/>
          <a:ext cx="11071225" cy="4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274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5E00-5436-A927-0281-EF0116F7E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Pulmonary Rehabilitation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4E5D4-773A-927E-AA6F-F0A630E019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Joint statement of the American Thoracic Society and the European Respiratory Society</a:t>
            </a:r>
          </a:p>
          <a:p>
            <a:r>
              <a:rPr lang="en-US" dirty="0"/>
              <a:t>Multi-disciplinary program of care for patients with chronic respiratory impairment that is individually tailored and designed to optimize physical and social performance and autonomy and an evidence-based, multi-disciplinary, and comprehensive intervention for patients with chronic respiratory diseases who are symptomatic and often have decreased daily life activities.</a:t>
            </a:r>
          </a:p>
        </p:txBody>
      </p:sp>
    </p:spTree>
    <p:extLst>
      <p:ext uri="{BB962C8B-B14F-4D97-AF65-F5344CB8AC3E}">
        <p14:creationId xmlns:p14="http://schemas.microsoft.com/office/powerpoint/2010/main" val="159687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797C75B-1FA6-8F83-F1C3-7C60F0C84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CF0CFD-CE0D-BB5E-FC70-322B6D04C2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Medicare provides the following:  </a:t>
            </a:r>
          </a:p>
          <a:p>
            <a:r>
              <a:rPr lang="en-US" dirty="0"/>
              <a:t>Medical Director  </a:t>
            </a:r>
          </a:p>
          <a:p>
            <a:pPr lvl="1"/>
            <a:r>
              <a:rPr lang="en-US" dirty="0"/>
              <a:t>Oversees the PR program at a particular site</a:t>
            </a:r>
          </a:p>
          <a:p>
            <a:pPr lvl="1"/>
            <a:r>
              <a:rPr lang="en-US" dirty="0"/>
              <a:t>Involved in directing progress of patient </a:t>
            </a:r>
          </a:p>
          <a:p>
            <a:r>
              <a:rPr lang="en-US" dirty="0"/>
              <a:t>Supervision Physician </a:t>
            </a:r>
          </a:p>
          <a:p>
            <a:pPr lvl="1"/>
            <a:r>
              <a:rPr lang="en-US" dirty="0"/>
              <a:t>Immediately available and accessible for medical consultations and emergencies when patient receiving PR </a:t>
            </a:r>
          </a:p>
        </p:txBody>
      </p:sp>
    </p:spTree>
    <p:extLst>
      <p:ext uri="{BB962C8B-B14F-4D97-AF65-F5344CB8AC3E}">
        <p14:creationId xmlns:p14="http://schemas.microsoft.com/office/powerpoint/2010/main" val="398118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9A4A7-C991-BBFE-6751-77229EF5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5CE21-E665-77B6-DBEE-4E28241472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Medical Director and Supervising Physician must have: </a:t>
            </a:r>
          </a:p>
          <a:p>
            <a:r>
              <a:rPr lang="en-US" dirty="0"/>
              <a:t>Expertise in the management of individuals with respiratory pathophysiology</a:t>
            </a:r>
          </a:p>
          <a:p>
            <a:r>
              <a:rPr lang="en-US" dirty="0"/>
              <a:t>Cardiopulmonary training in basic life support or advanced cardiac life support</a:t>
            </a:r>
          </a:p>
          <a:p>
            <a:r>
              <a:rPr lang="en-US" dirty="0"/>
              <a:t>Be licensed to practice medicine in the State where PR offered</a:t>
            </a:r>
          </a:p>
        </p:txBody>
      </p:sp>
    </p:spTree>
    <p:extLst>
      <p:ext uri="{BB962C8B-B14F-4D97-AF65-F5344CB8AC3E}">
        <p14:creationId xmlns:p14="http://schemas.microsoft.com/office/powerpoint/2010/main" val="385165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E56A-F92D-711C-F28D-DD2B75A5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Patient Conditions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6FEE2-C0F5-82E9-67A5-3A6DB397E9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Requirements include for patients: </a:t>
            </a:r>
          </a:p>
          <a:p>
            <a:r>
              <a:rPr lang="en-US" dirty="0"/>
              <a:t> With moderate to very severe COPD (defined as GOLD classification II, III and IV), when referred by the physician treating the chronic respiratory disease </a:t>
            </a:r>
          </a:p>
          <a:p>
            <a:r>
              <a:rPr lang="en-US" dirty="0"/>
              <a:t>With confirmed or suspected COVID–19 and experience persistent symptoms that include respiratory dysfunction for at least four weeks</a:t>
            </a:r>
          </a:p>
        </p:txBody>
      </p:sp>
    </p:spTree>
    <p:extLst>
      <p:ext uri="{BB962C8B-B14F-4D97-AF65-F5344CB8AC3E}">
        <p14:creationId xmlns:p14="http://schemas.microsoft.com/office/powerpoint/2010/main" val="15079681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</TotalTime>
  <Words>857</Words>
  <Application>Microsoft Office PowerPoint</Application>
  <PresentationFormat>Widescreen</PresentationFormat>
  <Paragraphs>130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Trebuchet MS</vt:lpstr>
      <vt:lpstr>Custom Design</vt:lpstr>
      <vt:lpstr>Pulmonary Rehabilitation Services</vt:lpstr>
      <vt:lpstr>Disclaimer</vt:lpstr>
      <vt:lpstr>Acronyms </vt:lpstr>
      <vt:lpstr>Objective and Agenda </vt:lpstr>
      <vt:lpstr>Data Slide </vt:lpstr>
      <vt:lpstr>Define Pulmonary Rehabilitation </vt:lpstr>
      <vt:lpstr>Definitions</vt:lpstr>
      <vt:lpstr>Requirements </vt:lpstr>
      <vt:lpstr>Eligible Patient Conditions </vt:lpstr>
      <vt:lpstr>Components of Service</vt:lpstr>
      <vt:lpstr>Prescription Prescribed Exercise </vt:lpstr>
      <vt:lpstr>Education </vt:lpstr>
      <vt:lpstr>Psychosocial Assessment </vt:lpstr>
      <vt:lpstr>Outcomes Assessment</vt:lpstr>
      <vt:lpstr>Individualized Treatment Plan </vt:lpstr>
      <vt:lpstr>Place of Service </vt:lpstr>
      <vt:lpstr>Institutional Claims </vt:lpstr>
      <vt:lpstr>Units of Service  </vt:lpstr>
      <vt:lpstr>Procedure Codes </vt:lpstr>
      <vt:lpstr>ABN </vt:lpstr>
      <vt:lpstr>Denials </vt:lpstr>
      <vt:lpstr>Resources 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Rasmussen, Benjamin - Corp Comm</dc:creator>
  <cp:lastModifiedBy>Diaz, Maria</cp:lastModifiedBy>
  <cp:revision>118</cp:revision>
  <dcterms:created xsi:type="dcterms:W3CDTF">2020-11-15T21:40:28Z</dcterms:created>
  <dcterms:modified xsi:type="dcterms:W3CDTF">2023-10-26T20:45:59Z</dcterms:modified>
</cp:coreProperties>
</file>