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9"/>
  </p:notesMasterIdLst>
  <p:handoutMasterIdLst>
    <p:handoutMasterId r:id="rId30"/>
  </p:handoutMasterIdLst>
  <p:sldIdLst>
    <p:sldId id="280" r:id="rId2"/>
    <p:sldId id="270" r:id="rId3"/>
    <p:sldId id="426" r:id="rId4"/>
    <p:sldId id="444" r:id="rId5"/>
    <p:sldId id="445" r:id="rId6"/>
    <p:sldId id="446" r:id="rId7"/>
    <p:sldId id="436" r:id="rId8"/>
    <p:sldId id="448" r:id="rId9"/>
    <p:sldId id="447" r:id="rId10"/>
    <p:sldId id="452" r:id="rId11"/>
    <p:sldId id="453" r:id="rId12"/>
    <p:sldId id="435" r:id="rId13"/>
    <p:sldId id="449" r:id="rId14"/>
    <p:sldId id="450" r:id="rId15"/>
    <p:sldId id="451" r:id="rId16"/>
    <p:sldId id="454" r:id="rId17"/>
    <p:sldId id="437" r:id="rId18"/>
    <p:sldId id="439" r:id="rId19"/>
    <p:sldId id="442" r:id="rId20"/>
    <p:sldId id="441" r:id="rId21"/>
    <p:sldId id="438" r:id="rId22"/>
    <p:sldId id="443" r:id="rId23"/>
    <p:sldId id="440" r:id="rId24"/>
    <p:sldId id="455" r:id="rId25"/>
    <p:sldId id="457" r:id="rId26"/>
    <p:sldId id="456" r:id="rId27"/>
    <p:sldId id="43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B4"/>
    <a:srgbClr val="F8F8F8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6410" autoAdjust="0"/>
  </p:normalViewPr>
  <p:slideViewPr>
    <p:cSldViewPr snapToGrid="0" snapToObjects="1">
      <p:cViewPr varScale="1">
        <p:scale>
          <a:sx n="52" d="100"/>
          <a:sy n="52" d="100"/>
        </p:scale>
        <p:origin x="492" y="114"/>
      </p:cViewPr>
      <p:guideLst/>
    </p:cSldViewPr>
  </p:slideViewPr>
  <p:outlineViewPr>
    <p:cViewPr>
      <p:scale>
        <a:sx n="33" d="100"/>
        <a:sy n="33" d="100"/>
      </p:scale>
      <p:origin x="0" y="-136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0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3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6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F8911B"/>
              </a:buClr>
              <a:buFont typeface="Trebuchet MS" panose="020B0603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760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1280160"/>
            <a:ext cx="5029200" cy="4453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10528" y="1281631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335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125"/>
            <a:ext cx="10904539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1280160"/>
            <a:ext cx="5358384" cy="50396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1272483"/>
            <a:ext cx="5357179" cy="50396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662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1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AB3D9230-FE66-B12D-29E8-BD86F1B69C2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298"/>
            <a:ext cx="4023360" cy="2990088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B3246397-6336-CD52-9AF5-EDB5B25FBA8D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0"/>
            <a:ext cx="4023360" cy="2986037"/>
          </a:xfrm>
          <a:prstGeom prst="rect">
            <a:avLst/>
          </a:pr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474C06A0-A451-D78C-C155-5C92BCE653F3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00" y="0"/>
            <a:ext cx="4023360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2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3168332"/>
            <a:ext cx="9275484" cy="238113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9749A465-BC0B-F090-A9DB-B1D2D4BB245A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298"/>
            <a:ext cx="4023360" cy="2990088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E7A790AE-E751-F8F5-9867-2C672B19088F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0"/>
            <a:ext cx="4023360" cy="2986037"/>
          </a:xfrm>
          <a:prstGeom prst="rect">
            <a:avLst/>
          </a:pr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2667FF22-53DB-8DC2-691C-D6BBCF7AA90E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00" y="0"/>
            <a:ext cx="4023360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3168332"/>
            <a:ext cx="9275484" cy="238113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" y="0"/>
            <a:ext cx="1218385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1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253878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E87B621-74BD-D2B8-C4A3-D337C59EE0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" y="0"/>
            <a:ext cx="1218385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F7BAF458-F8D8-F61C-E2F7-F6597B38A1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6"/>
            <a:ext cx="12191760" cy="29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1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253878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8046284-C518-74D5-4B8E-15ED698ECC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6"/>
            <a:ext cx="12191760" cy="29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9677A-0832-848F-0FBE-D3593644E4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1280160"/>
            <a:ext cx="9280525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Insert sub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2029395"/>
            <a:ext cx="11071258" cy="367566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bullet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2400" dirty="0"/>
              <a:t>Third bullet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7577" cy="685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63476" y="5081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2" name="Picture 1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56B6D8D6-4BB9-0A88-8259-E26B62A48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8736"/>
            <a:ext cx="739739" cy="90926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280160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280160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5029200"/>
            <a:ext cx="11479399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65760" y="548640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760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47586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2029968"/>
            <a:ext cx="502920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05903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05903" y="2029968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8CB3B79-4104-F884-7BE5-18350C89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760"/>
            <a:ext cx="10986463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47586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2029968"/>
            <a:ext cx="502920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05903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05903" y="2029968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980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  <p:sldLayoutId id="2147483693" r:id="rId9"/>
    <p:sldLayoutId id="2147483694" r:id="rId10"/>
    <p:sldLayoutId id="2147483690" r:id="rId11"/>
    <p:sldLayoutId id="2147483681" r:id="rId12"/>
    <p:sldLayoutId id="2147483685" r:id="rId13"/>
    <p:sldLayoutId id="2147483683" r:id="rId14"/>
    <p:sldLayoutId id="2147483686" r:id="rId15"/>
    <p:sldLayoutId id="2147483682" r:id="rId16"/>
    <p:sldLayoutId id="2147483684" r:id="rId17"/>
    <p:sldLayoutId id="2147483687" r:id="rId18"/>
    <p:sldLayoutId id="2147483688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psgha.com/wps/portal/mac/site/claims/forms/physician-certification-statement-pcs-for-ambulance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OP_Home/ssact/title18/1862.htm" TargetMode="External"/><Relationship Id="rId2" Type="http://schemas.openxmlformats.org/officeDocument/2006/relationships/hyperlink" Target="https://www.cms.gov/regulations-and-guidance/guidance/manuals/downloads/clm104c30.pd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OP_Home/ssact/title18/1861.htm" TargetMode="External"/><Relationship Id="rId2" Type="http://schemas.openxmlformats.org/officeDocument/2006/relationships/hyperlink" Target="https://www.cms.gov/regulations-and-guidance/guidance/manuals/downloads/clm104c30.pdf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ms.gov/Outreach-and-Education/Medicare-Learning-Network-MLN/MLNMattersArticles/Downloads/MM10955.pdf" TargetMode="External"/><Relationship Id="rId3" Type="http://schemas.openxmlformats.org/officeDocument/2006/relationships/hyperlink" Target="https://www.cms.gov/medicare/coverage/ambulances-services-center" TargetMode="External"/><Relationship Id="rId7" Type="http://schemas.openxmlformats.org/officeDocument/2006/relationships/hyperlink" Target="https://www.cms.gov/data-research/monitoring-programs/medicare-fee-service-compliance-programs/prior-authorization-and-pre-claim-review-initiatives/prior-authorization-repetitive-scheduled-non-emergent-ambulance-transport-rsnat" TargetMode="External"/><Relationship Id="rId2" Type="http://schemas.openxmlformats.org/officeDocument/2006/relationships/hyperlink" Target="https://www.cms.gov/medicare/payment/fee-schedules/ambulanc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ms.gov/regulations-and-guidance/guidance/manuals/downloads/clm104c15.pdf" TargetMode="External"/><Relationship Id="rId5" Type="http://schemas.openxmlformats.org/officeDocument/2006/relationships/hyperlink" Target="https://www.cms.gov/regulations-and-guidance/guidance/manuals/downloads/bp102c10.pdf" TargetMode="External"/><Relationship Id="rId4" Type="http://schemas.openxmlformats.org/officeDocument/2006/relationships/hyperlink" Target="https://www.cms.gov/training-education/open-door-forums/ambulance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psgha.com/wps/portal/mac/site/medical-review/guides-and-resources/prior-authorization-rsnat/!ut/p/z1/vVPLbsIwEPwVLjlaNjGB5Bgq2giRUqniEV8qy3ESt8QOjoGWr68DV3BUIdU3r3dndtazkMAtJJIeRUmNUJLu7D0j44-3JBknwxAtln6KUJw-r_EsXEyXwwBuHAnzySiAxF2_hgSShokcZjz0Ec0xBrQIx2BUFBxEKArAMCoYz337EkRdNpOmMRXMTk07YEoaLs2Ay3In2spDRjWCAWZjXHuo5rlgdAc0Pwp-8lB5EDlvAZW5DbXqoBlvPdRooTSgB1MpLc4X6UC3khqnukv7nTp058TIWY_RC-6bzrXeQdBbTxwp1w76NGS2h8ldksSHm262cCWVrq1j3v_4oUkvQ_Aggxs-Qg_Cz_s-we6Qr9OntLSw1FRAyELB7S0rwu19K1oU8bnfk9guQGf6bxv6hw1o6lUd4h8hwFeRzvAomx_P01dAsrCNfwFVJL5j/dz/d5/L2dBISEvZ0FBIS9nQSEh/" TargetMode="External"/><Relationship Id="rId3" Type="http://schemas.openxmlformats.org/officeDocument/2006/relationships/hyperlink" Target="https://www.wpsgha.com/wps/portal/mac/site/claims/guides-and-resources/ambulance-billing-requirements/" TargetMode="External"/><Relationship Id="rId7" Type="http://schemas.openxmlformats.org/officeDocument/2006/relationships/hyperlink" Target="https://www.wpsgha.com/wps/portal/mac/site/claims/guides-and-resources/agreement-snf-cb/" TargetMode="External"/><Relationship Id="rId2" Type="http://schemas.openxmlformats.org/officeDocument/2006/relationships/hyperlink" Target="https://www.wpsgha.com/wps/portal/mac/site/claims/guides-and-resources/ambulance-documentation-requiremen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psgha.com/wps/portal/mac/site/claims/guides-and-resources/professionals-ordering-ambulance-services-checklist/" TargetMode="External"/><Relationship Id="rId5" Type="http://schemas.openxmlformats.org/officeDocument/2006/relationships/hyperlink" Target="https://www.wpsgha.com/wps/portal/mac/site/claims/guides-and-resources/medicare-ground-ambulance-data-collection-system/" TargetMode="External"/><Relationship Id="rId4" Type="http://schemas.openxmlformats.org/officeDocument/2006/relationships/hyperlink" Target="https://www.wpsgha.com/wps/portal/mac/site/claims/guides-and-resources/billing-medicare-transports-decision-tree-bmdtd-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gha.com/wps/portal/mac/site/medical-review/guides-and-resources/advanced-life-support-als-ambulance-a0427" TargetMode="External"/><Relationship Id="rId2" Type="http://schemas.openxmlformats.org/officeDocument/2006/relationships/hyperlink" Target="https://oig.hhs.gov/reports-and-publications/workplan/summary/wp-summary-0000116.asp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cms.gov/httpswwwcmsgovresearch-statistics-data-and-systemsmonitoring-programsmedicare-ffs-compliance/0a221-specialty-care-transport-medical-necessity-and-documentation-requirements" TargetMode="External"/><Relationship Id="rId4" Type="http://schemas.openxmlformats.org/officeDocument/2006/relationships/hyperlink" Target="https://www.cms.gov/research-statistics-data-and-systems/monitoring-programs/medicare-ffs-compliance-programs/recovery-audit-program/approved-rac-topics-items/0154-non-emergency-ambulance-services-als-and-bls-medical-necessity-and-documentation-requiremen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6E5685-0972-E2A9-6530-6AAE34F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702" y="3168332"/>
            <a:ext cx="10538298" cy="1472183"/>
          </a:xfrm>
        </p:spPr>
        <p:txBody>
          <a:bodyPr/>
          <a:lstStyle/>
          <a:p>
            <a:r>
              <a:rPr lang="en-US" dirty="0"/>
              <a:t>Ambulance Medical Necessity Denials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9CC244-873C-AEA8-C270-BF0467C07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241260"/>
            <a:ext cx="9802092" cy="1682885"/>
          </a:xfrm>
        </p:spPr>
        <p:txBody>
          <a:bodyPr/>
          <a:lstStyle/>
          <a:p>
            <a:r>
              <a:rPr lang="en-US" dirty="0"/>
              <a:t>October 25, 2023</a:t>
            </a:r>
          </a:p>
          <a:p>
            <a:r>
              <a:rPr lang="en-US" dirty="0"/>
              <a:t>Thom Ryan, Provider Outreach and Education </a:t>
            </a:r>
          </a:p>
        </p:txBody>
      </p:sp>
    </p:spTree>
    <p:extLst>
      <p:ext uri="{BB962C8B-B14F-4D97-AF65-F5344CB8AC3E}">
        <p14:creationId xmlns:p14="http://schemas.microsoft.com/office/powerpoint/2010/main" val="45798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9E75-4C59-6F01-C6CB-3F6AE580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Necessity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6475-4C34-8A72-998F-15AEEAE44B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Air transport showing ground is medically necessary</a:t>
            </a:r>
          </a:p>
          <a:p>
            <a:r>
              <a:rPr lang="en-US" dirty="0"/>
              <a:t>Documentation shows another means of transport is safe</a:t>
            </a:r>
          </a:p>
          <a:p>
            <a:pPr lvl="1"/>
            <a:r>
              <a:rPr lang="en-US" dirty="0"/>
              <a:t>Not available due to time of call</a:t>
            </a:r>
          </a:p>
          <a:p>
            <a:r>
              <a:rPr lang="en-US" dirty="0"/>
              <a:t>Documentation does not support leaving a facility for transport to another facility</a:t>
            </a:r>
          </a:p>
          <a:p>
            <a:pPr lvl="1"/>
            <a:r>
              <a:rPr lang="en-US" dirty="0"/>
              <a:t>Mental health transport</a:t>
            </a:r>
          </a:p>
          <a:p>
            <a:r>
              <a:rPr lang="en-US" dirty="0"/>
              <a:t>Assessment does not support medical necessity</a:t>
            </a:r>
          </a:p>
          <a:p>
            <a:pPr lvl="1"/>
            <a:r>
              <a:rPr lang="en-US" dirty="0"/>
              <a:t>Dispatch to obvious death</a:t>
            </a:r>
          </a:p>
          <a:p>
            <a:pPr lvl="1"/>
            <a:r>
              <a:rPr lang="en-US" dirty="0"/>
              <a:t>Patient reports no problems, but family wants transport from Skilled Nursing Facility to Hospital </a:t>
            </a:r>
          </a:p>
        </p:txBody>
      </p:sp>
    </p:spTree>
    <p:extLst>
      <p:ext uri="{BB962C8B-B14F-4D97-AF65-F5344CB8AC3E}">
        <p14:creationId xmlns:p14="http://schemas.microsoft.com/office/powerpoint/2010/main" val="284163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F918-79E5-98F4-E726-E095384F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Necessity Questions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6ADD753-10C1-3312-9CCC-3B1EF5828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3016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9815-6F5E-315C-EE70-85F61403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Medical Necessity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059815E-8B26-A6B5-1ACA-141EA03CD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5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961C92-8854-7401-7279-3234AA17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8A63E8-9076-A6B1-9598-76D9D8053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73215"/>
            <a:ext cx="7913509" cy="44318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 as much information as possible:</a:t>
            </a:r>
          </a:p>
          <a:p>
            <a:r>
              <a:rPr lang="en-US" dirty="0"/>
              <a:t>Patient’s on-scene complaint</a:t>
            </a:r>
          </a:p>
          <a:p>
            <a:r>
              <a:rPr lang="en-US" dirty="0"/>
              <a:t>Saw</a:t>
            </a:r>
          </a:p>
          <a:p>
            <a:pPr lvl="1"/>
            <a:r>
              <a:rPr lang="en-US" dirty="0"/>
              <a:t>Shapes and sizes</a:t>
            </a:r>
          </a:p>
          <a:p>
            <a:r>
              <a:rPr lang="en-US" dirty="0"/>
              <a:t>Hear</a:t>
            </a:r>
          </a:p>
          <a:p>
            <a:pPr lvl="1"/>
            <a:r>
              <a:rPr lang="en-US" dirty="0"/>
              <a:t>Breathing </a:t>
            </a:r>
          </a:p>
          <a:p>
            <a:r>
              <a:rPr lang="en-US" dirty="0"/>
              <a:t>Smelled</a:t>
            </a:r>
          </a:p>
          <a:p>
            <a:pPr lvl="1"/>
            <a:r>
              <a:rPr lang="en-US" dirty="0"/>
              <a:t>Alcohol or other drugs</a:t>
            </a:r>
          </a:p>
          <a:p>
            <a:r>
              <a:rPr lang="en-US" dirty="0"/>
              <a:t>Feel</a:t>
            </a:r>
          </a:p>
          <a:p>
            <a:pPr lvl="1"/>
            <a:r>
              <a:rPr lang="en-US" dirty="0"/>
              <a:t>Alignment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02D160-C120-80EA-CDE8-1991A1AFC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465424">
            <a:off x="5955720" y="3167538"/>
            <a:ext cx="5626603" cy="1518067"/>
          </a:xfrm>
        </p:spPr>
        <p:txBody>
          <a:bodyPr/>
          <a:lstStyle/>
          <a:p>
            <a:r>
              <a:rPr lang="en-US" sz="4800" dirty="0">
                <a:solidFill>
                  <a:srgbClr val="00B050"/>
                </a:solidFill>
              </a:rPr>
              <a:t>Why the EMT is medically needed? </a:t>
            </a:r>
          </a:p>
        </p:txBody>
      </p:sp>
    </p:spTree>
    <p:extLst>
      <p:ext uri="{BB962C8B-B14F-4D97-AF65-F5344CB8AC3E}">
        <p14:creationId xmlns:p14="http://schemas.microsoft.com/office/powerpoint/2010/main" val="189398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082D-C064-A631-FC09-AB717303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6199204" cy="1401891"/>
          </a:xfrm>
        </p:spPr>
        <p:txBody>
          <a:bodyPr/>
          <a:lstStyle/>
          <a:p>
            <a:r>
              <a:rPr lang="en-US" dirty="0"/>
              <a:t>Physician Certification Statement (PCS)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782E-36DF-4F17-59A6-727FB6D44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767016"/>
            <a:ext cx="6199204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Order for ambulance service</a:t>
            </a:r>
          </a:p>
          <a:p>
            <a:r>
              <a:rPr lang="en-US" dirty="0"/>
              <a:t>Add support to the reason and areas assessed</a:t>
            </a:r>
          </a:p>
          <a:p>
            <a:r>
              <a:rPr lang="en-US" dirty="0"/>
              <a:t>Does not prove medical necessity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Sample </a:t>
            </a:r>
            <a:r>
              <a:rPr lang="en-US" dirty="0">
                <a:hlinkClick r:id="rId2"/>
              </a:rPr>
              <a:t>Physician Certification Statement (PCS) for Ambulance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EEEAB-7C30-B84B-A500-1BAE27D9B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838" y="0"/>
            <a:ext cx="5315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8D8C-0671-65FB-E8E1-F3AD2130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E85A-ED1B-5436-2D68-35F6804D3B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wrong with the documentation?</a:t>
            </a:r>
          </a:p>
          <a:p>
            <a:r>
              <a:rPr lang="en-US" dirty="0"/>
              <a:t>Paramedic signature was not on trip report</a:t>
            </a:r>
          </a:p>
          <a:p>
            <a:r>
              <a:rPr lang="en-US" dirty="0"/>
              <a:t>Beneficiary or representative signature not obtained prior to billing </a:t>
            </a:r>
          </a:p>
          <a:p>
            <a:pPr lvl="1"/>
            <a:r>
              <a:rPr lang="en-US" dirty="0"/>
              <a:t>No documented attempts</a:t>
            </a:r>
          </a:p>
          <a:p>
            <a:r>
              <a:rPr lang="en-US" dirty="0"/>
              <a:t>Documentation shows 2 one-way trips versus a round trip</a:t>
            </a:r>
          </a:p>
          <a:p>
            <a:pPr lvl="1"/>
            <a:r>
              <a:rPr lang="en-US" dirty="0"/>
              <a:t>Applies to inpatient </a:t>
            </a:r>
          </a:p>
          <a:p>
            <a:r>
              <a:rPr lang="en-US" dirty="0"/>
              <a:t>Miles in documentation do not support miles billed</a:t>
            </a:r>
          </a:p>
          <a:p>
            <a:pPr lvl="1"/>
            <a:r>
              <a:rPr lang="en-US" dirty="0"/>
              <a:t>Documented 21 miles</a:t>
            </a:r>
          </a:p>
          <a:p>
            <a:pPr lvl="1"/>
            <a:r>
              <a:rPr lang="en-US" dirty="0"/>
              <a:t>Billed 34 miles</a:t>
            </a:r>
          </a:p>
        </p:txBody>
      </p:sp>
    </p:spTree>
    <p:extLst>
      <p:ext uri="{BB962C8B-B14F-4D97-AF65-F5344CB8AC3E}">
        <p14:creationId xmlns:p14="http://schemas.microsoft.com/office/powerpoint/2010/main" val="137765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F918-79E5-98F4-E726-E095384F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Questions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4F05CF09-932F-4965-47B8-7848CA1CB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329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999F-D077-6AF3-26E4-3ECB9E5D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Beneficiary Notice of Noncoverage (ABN)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1CE19-CE69-9997-9260-E4A23EAD3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752" y="517697"/>
            <a:ext cx="3222259" cy="41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2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B266-61A0-87B4-13C0-4213DB22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Used to Change Patient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95597-23CD-1A6D-26AA-B3DDD509E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53058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Medical necessity downgrade</a:t>
            </a:r>
          </a:p>
          <a:p>
            <a:r>
              <a:rPr lang="en-US" dirty="0"/>
              <a:t>Informs the patient they may be financially responsible</a:t>
            </a:r>
          </a:p>
          <a:p>
            <a:r>
              <a:rPr lang="en-US" dirty="0"/>
              <a:t>Medicare Claims Processing Manual, </a:t>
            </a:r>
            <a:r>
              <a:rPr lang="en-US" dirty="0">
                <a:hlinkClick r:id="rId2"/>
              </a:rPr>
              <a:t>Chapter 30</a:t>
            </a:r>
            <a:r>
              <a:rPr lang="en-US" dirty="0"/>
              <a:t>, Section 50.2, number 1</a:t>
            </a:r>
          </a:p>
          <a:p>
            <a:pPr lvl="1"/>
            <a:r>
              <a:rPr lang="en-US" dirty="0">
                <a:hlinkClick r:id="rId3"/>
              </a:rPr>
              <a:t>§1862</a:t>
            </a:r>
            <a:r>
              <a:rPr lang="en-US" dirty="0"/>
              <a:t>(a)(1) of the Social Security Act (SSA)</a:t>
            </a:r>
          </a:p>
          <a:p>
            <a:pPr lvl="1"/>
            <a:r>
              <a:rPr lang="en-US" dirty="0"/>
              <a:t>Not reasonable and necessary</a:t>
            </a:r>
          </a:p>
        </p:txBody>
      </p:sp>
    </p:spTree>
    <p:extLst>
      <p:ext uri="{BB962C8B-B14F-4D97-AF65-F5344CB8AC3E}">
        <p14:creationId xmlns:p14="http://schemas.microsoft.com/office/powerpoint/2010/main" val="245435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31F-00BC-935E-DE9D-56942E67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2252-FFEC-489A-182F-11B1DCB4B4A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the entire form</a:t>
            </a:r>
          </a:p>
          <a:p>
            <a:r>
              <a:rPr lang="en-US" dirty="0"/>
              <a:t>A through F – ambulance supplier</a:t>
            </a:r>
          </a:p>
          <a:p>
            <a:r>
              <a:rPr lang="en-US" dirty="0"/>
              <a:t>G – patient’s choice</a:t>
            </a:r>
          </a:p>
          <a:p>
            <a:r>
              <a:rPr lang="en-US" dirty="0"/>
              <a:t>H – optional</a:t>
            </a:r>
          </a:p>
          <a:p>
            <a:r>
              <a:rPr lang="en-US" dirty="0"/>
              <a:t>I &amp; J – patient signs and dates</a:t>
            </a:r>
          </a:p>
        </p:txBody>
      </p:sp>
      <p:pic>
        <p:nvPicPr>
          <p:cNvPr id="5" name="Picture 4" descr="Picture of the form CMS-R-131 2Advance Beneficiary Notice of Noncoverage">
            <a:extLst>
              <a:ext uri="{FF2B5EF4-FFF2-40B4-BE49-F238E27FC236}">
                <a16:creationId xmlns:a16="http://schemas.microsoft.com/office/drawing/2014/main" id="{E0AC29EB-10EE-B97F-EF54-E491CDD7A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616" y="-1"/>
            <a:ext cx="5358384" cy="69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6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7A49A-C83D-D64C-9687-E70ABE799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5055326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We prepared this education as a tool to assist the provider community.  Medicare rules change often. They are in the relevant laws, regulations and rulings on the Centers for Medicare &amp; Medicaid Services (CMS) website.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We will provide responses to questions based on the facts given, but the Medicare rules will determine final coverage. 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effectLst/>
                <a:ea typeface="Calibri" panose="020F0502020204030204" pitchFamily="34" charset="0"/>
              </a:rPr>
              <a:t>CMS prohibits recording of the presentation for profit-making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D329-7E4D-E199-EBCF-1C0AB09E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4ACD-6CB3-A572-EF7E-B11E009124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medically necessary</a:t>
            </a:r>
          </a:p>
          <a:p>
            <a:r>
              <a:rPr lang="en-US" dirty="0"/>
              <a:t>Medicare Claims Processing Manual, </a:t>
            </a:r>
            <a:r>
              <a:rPr lang="en-US" dirty="0">
                <a:hlinkClick r:id="rId2"/>
              </a:rPr>
              <a:t>Chapter 30</a:t>
            </a:r>
            <a:r>
              <a:rPr lang="en-US" dirty="0"/>
              <a:t>, Section 50.2.1</a:t>
            </a:r>
          </a:p>
          <a:p>
            <a:r>
              <a:rPr lang="en-US" dirty="0"/>
              <a:t>“Care that fails to meet the definition of a Medicare benefit as defined in </a:t>
            </a:r>
            <a:r>
              <a:rPr lang="en-US" dirty="0">
                <a:hlinkClick r:id="rId3"/>
              </a:rPr>
              <a:t>§1861 </a:t>
            </a:r>
            <a:r>
              <a:rPr lang="en-US" dirty="0"/>
              <a:t>of the Social Security Act”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1861(s)(7) Ambulance service where the use of other methods of transportation is contraindicated by the individual’s condition, but only to the extent provided in regulations</a:t>
            </a:r>
          </a:p>
        </p:txBody>
      </p:sp>
    </p:spTree>
    <p:extLst>
      <p:ext uri="{BB962C8B-B14F-4D97-AF65-F5344CB8AC3E}">
        <p14:creationId xmlns:p14="http://schemas.microsoft.com/office/powerpoint/2010/main" val="209924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A182-041E-6F5B-0716-A5C625EF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A12B5-8725-F0A6-3C96-7873C539F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6174491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Complete A through F</a:t>
            </a:r>
          </a:p>
          <a:p>
            <a:r>
              <a:rPr lang="en-US" dirty="0"/>
              <a:t>Stop after the chart for services containing the estimated cost</a:t>
            </a:r>
          </a:p>
        </p:txBody>
      </p:sp>
      <p:pic>
        <p:nvPicPr>
          <p:cNvPr id="10" name="Picture 9" descr="Picture of the form CMS-R-131 2Advance Beneficiary Notice of Noncoverage with a circled x over items g through j">
            <a:extLst>
              <a:ext uri="{FF2B5EF4-FFF2-40B4-BE49-F238E27FC236}">
                <a16:creationId xmlns:a16="http://schemas.microsoft.com/office/drawing/2014/main" id="{1AB1EBDE-D888-D7A7-130A-FD864CA17C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722" y="0"/>
            <a:ext cx="5294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6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7DDE-4039-7408-E762-C80C6818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F098-B706-85FC-3AB2-59D2B9A253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the Emergency Medical Technician (EMT) give an ABN? What does the EMT find during their assessment?</a:t>
            </a:r>
          </a:p>
          <a:p>
            <a:r>
              <a:rPr lang="en-US" dirty="0"/>
              <a:t>Patient is at a nursing home, and they call for transport due to blood in urine at 3 am  </a:t>
            </a:r>
          </a:p>
          <a:p>
            <a:r>
              <a:rPr lang="en-US" dirty="0"/>
              <a:t>Patient needs a surgery at a local hospital. EMT arrives to find the patient walking and stating they are ready</a:t>
            </a:r>
          </a:p>
          <a:p>
            <a:r>
              <a:rPr lang="en-US" dirty="0"/>
              <a:t>Doctor orders fixed wing Air Ambulance</a:t>
            </a:r>
          </a:p>
          <a:p>
            <a:pPr lvl="1"/>
            <a:r>
              <a:rPr lang="en-US" dirty="0"/>
              <a:t>EMT arrive to transport to the plane</a:t>
            </a:r>
          </a:p>
        </p:txBody>
      </p:sp>
    </p:spTree>
    <p:extLst>
      <p:ext uri="{BB962C8B-B14F-4D97-AF65-F5344CB8AC3E}">
        <p14:creationId xmlns:p14="http://schemas.microsoft.com/office/powerpoint/2010/main" val="197018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AEC5-E013-3D1C-2C0C-1B500CEB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Footer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B88B8-10B1-1A7F-451A-ADC2509EF7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Current version dated 1/31/2026</a:t>
            </a:r>
          </a:p>
        </p:txBody>
      </p:sp>
      <p:pic>
        <p:nvPicPr>
          <p:cNvPr id="11" name="Picture 10" descr="Picture of the CMS form R131 Advance Beneficiary Notice of Noncoverage with a callout box enlarging the lower left corner to emphasize the current form date of 1/31/2026">
            <a:extLst>
              <a:ext uri="{FF2B5EF4-FFF2-40B4-BE49-F238E27FC236}">
                <a16:creationId xmlns:a16="http://schemas.microsoft.com/office/drawing/2014/main" id="{34E33A11-448A-1720-E17E-EA13657802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46" y="2233391"/>
            <a:ext cx="9845136" cy="38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F918-79E5-98F4-E726-E095384F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Questions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55CE7AE4-721A-7394-771B-340F8E1CF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710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62D6B3-273E-C448-0357-6990E202C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5047" y="5389123"/>
            <a:ext cx="4156953" cy="146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FE2E1-A75D-E03D-E309-92074EFB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CE04-EFE9-279B-8461-079567462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088136"/>
            <a:ext cx="11071258" cy="4616925"/>
          </a:xfrm>
        </p:spPr>
        <p:txBody>
          <a:bodyPr/>
          <a:lstStyle/>
          <a:p>
            <a:r>
              <a:rPr lang="en-US" dirty="0">
                <a:hlinkClick r:id="rId2"/>
              </a:rPr>
              <a:t>Ambulance Fee Schedule &amp; ZIP Code Files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Ambulance Services Center</a:t>
            </a:r>
            <a:endParaRPr lang="en-US" dirty="0"/>
          </a:p>
          <a:p>
            <a:r>
              <a:rPr lang="en-US" dirty="0">
                <a:hlinkClick r:id="rId4"/>
              </a:rPr>
              <a:t>Ambulance Open Door Forum</a:t>
            </a:r>
            <a:endParaRPr lang="en-US" dirty="0"/>
          </a:p>
          <a:p>
            <a:r>
              <a:rPr lang="en-US" dirty="0"/>
              <a:t>Medicare Benefit Policy Manual, </a:t>
            </a:r>
            <a:r>
              <a:rPr lang="en-US" dirty="0">
                <a:hlinkClick r:id="rId5"/>
              </a:rPr>
              <a:t>Chapter 10 - Ambulance Services</a:t>
            </a:r>
            <a:endParaRPr lang="en-US" dirty="0"/>
          </a:p>
          <a:p>
            <a:r>
              <a:rPr lang="en-US" dirty="0"/>
              <a:t>Medicare Claims Processing Manual, </a:t>
            </a:r>
            <a:r>
              <a:rPr lang="en-US" dirty="0">
                <a:hlinkClick r:id="rId6"/>
              </a:rPr>
              <a:t>Chapter 15 - Ambulance</a:t>
            </a:r>
            <a:endParaRPr lang="en-US" dirty="0"/>
          </a:p>
          <a:p>
            <a:r>
              <a:rPr lang="en-US" dirty="0">
                <a:hlinkClick r:id="rId7"/>
              </a:rPr>
              <a:t>Prior Authorization and Pre-Claim Review Initiatives</a:t>
            </a:r>
            <a:endParaRPr lang="en-US" dirty="0"/>
          </a:p>
          <a:p>
            <a:r>
              <a:rPr lang="en-US" dirty="0">
                <a:hlinkClick r:id="rId8"/>
              </a:rPr>
              <a:t>Revision of SNF CB Edits for Ambulance Services Rendered to Beneficiaries in a Part A Skilled Nursing Facility Stay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1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740D63-90E9-84D2-C24A-67FB0D0B2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5047" y="5389123"/>
            <a:ext cx="4156953" cy="1468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D51430-9F85-75C0-875C-AF3DAD28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WPS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F48CC-6DAC-7C3C-767A-B41789B3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4" y="1280160"/>
            <a:ext cx="11271521" cy="5422197"/>
          </a:xfrm>
        </p:spPr>
        <p:txBody>
          <a:bodyPr/>
          <a:lstStyle/>
          <a:p>
            <a:r>
              <a:rPr lang="en-US" dirty="0">
                <a:hlinkClick r:id="rId2"/>
              </a:rPr>
              <a:t>Ambulance Documentation Requirements</a:t>
            </a:r>
            <a:endParaRPr lang="en-US" dirty="0"/>
          </a:p>
          <a:p>
            <a:r>
              <a:rPr lang="en-US" dirty="0">
                <a:hlinkClick r:id="rId3"/>
              </a:rPr>
              <a:t>Ambulance Statutory and Billing Requirements</a:t>
            </a:r>
            <a:endParaRPr lang="en-US" dirty="0"/>
          </a:p>
          <a:p>
            <a:r>
              <a:rPr lang="en-US" dirty="0">
                <a:hlinkClick r:id="rId4"/>
              </a:rPr>
              <a:t>Billing Medicare for Transports Decision Tree</a:t>
            </a:r>
            <a:endParaRPr lang="en-US" dirty="0"/>
          </a:p>
          <a:p>
            <a:r>
              <a:rPr lang="en-US" dirty="0">
                <a:hlinkClick r:id="rId5"/>
              </a:rPr>
              <a:t>Medicare Ground Ambulance Data Collection System (GADCS)</a:t>
            </a:r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Professionals Ordering Ambulance Services Checklist</a:t>
            </a:r>
            <a:endParaRPr lang="en-US" dirty="0"/>
          </a:p>
          <a:p>
            <a:r>
              <a:rPr lang="en-US" dirty="0">
                <a:hlinkClick r:id="rId7"/>
              </a:rPr>
              <a:t>Under Arrangement Agreements - Skilled Nursing Facility (SNF) Consolidated Billing</a:t>
            </a:r>
            <a:endParaRPr lang="en-US" dirty="0"/>
          </a:p>
          <a:p>
            <a:r>
              <a:rPr lang="en-US" dirty="0">
                <a:hlinkClick r:id="rId8"/>
              </a:rPr>
              <a:t>Prior Authorization for Repetitive, Scheduled Non-Emergent Ambulance Transport (RSNAT)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97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D2D4-A25E-9357-D58A-6AC022BE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-981761"/>
            <a:ext cx="9279906" cy="723011"/>
          </a:xfrm>
        </p:spPr>
        <p:txBody>
          <a:bodyPr/>
          <a:lstStyle/>
          <a:p>
            <a:r>
              <a:rPr lang="en-US" dirty="0"/>
              <a:t>Your Goal is Our Success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2A42F-4426-A387-01AF-7D0678EFD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7"/>
            <a:ext cx="12192000" cy="68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399A-FAC0-29C6-D47D-578F1F2E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C6EFB-40FA-39B2-8206-1C28FAFAE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Today we will cover:</a:t>
            </a:r>
          </a:p>
          <a:p>
            <a:r>
              <a:rPr lang="en-US" dirty="0"/>
              <a:t>Determining medical necessity</a:t>
            </a:r>
          </a:p>
          <a:p>
            <a:r>
              <a:rPr lang="en-US" dirty="0"/>
              <a:t>Documenting medical necessity</a:t>
            </a:r>
          </a:p>
          <a:p>
            <a:r>
              <a:rPr lang="en-US" dirty="0"/>
              <a:t>Using the Advance Beneficiary Notice of Noncoverage (ABN)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dirty="0"/>
              <a:t>Goal: Avoid denials for medical necessity during medical review.</a:t>
            </a:r>
          </a:p>
        </p:txBody>
      </p:sp>
    </p:spTree>
    <p:extLst>
      <p:ext uri="{BB962C8B-B14F-4D97-AF65-F5344CB8AC3E}">
        <p14:creationId xmlns:p14="http://schemas.microsoft.com/office/powerpoint/2010/main" val="428070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19DA-BC4C-F6EA-1E80-72AB51BE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A7B31-BCB6-441E-F71A-D7B7D481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05651" y="-741405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2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A839-5A7B-FF34-1043-9BF02260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Review Denial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4420-65FB-B411-0E36-00615A1F14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common ambulance denial is medical necessity</a:t>
            </a:r>
          </a:p>
          <a:p>
            <a:r>
              <a:rPr lang="en-US" dirty="0"/>
              <a:t>Can cause mileage denial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90646-0C74-FFD6-ED4B-0302519C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553" y="2398721"/>
            <a:ext cx="4768678" cy="31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2934-E75C-B6B6-8DFE-85B1D6A9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Review Entities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BC0ED-C904-ECAF-BCEE-48544AF2371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Who’s Looking?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657A-9F35-3771-99B8-8B3B702D1D4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of Inspector General</a:t>
            </a:r>
          </a:p>
          <a:p>
            <a:pPr lvl="1"/>
            <a:r>
              <a:rPr lang="en-US" sz="2800" dirty="0">
                <a:hlinkClick r:id="rId2"/>
              </a:rPr>
              <a:t>Ambulance Services - Supplier Compliance with Payment Requirements</a:t>
            </a:r>
            <a:endParaRPr lang="en-US" sz="2800" dirty="0"/>
          </a:p>
          <a:p>
            <a:r>
              <a:rPr lang="en-US" dirty="0"/>
              <a:t>Medicare Administrative Contractor </a:t>
            </a:r>
          </a:p>
          <a:p>
            <a:pPr lvl="1"/>
            <a:r>
              <a:rPr lang="en-US" sz="2800" dirty="0">
                <a:hlinkClick r:id="rId3"/>
              </a:rPr>
              <a:t>Advanced Life Support (ALS) Ambulance (A0427)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23EF43-16A3-17AA-4B14-C6E89925C6B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960962" y="2029968"/>
            <a:ext cx="5574141" cy="4828032"/>
          </a:xfrm>
        </p:spPr>
        <p:txBody>
          <a:bodyPr>
            <a:normAutofit/>
          </a:bodyPr>
          <a:lstStyle/>
          <a:p>
            <a:r>
              <a:rPr lang="en-US" dirty="0"/>
              <a:t>Recovery Audit Contractor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public_sans"/>
                <a:hlinkClick r:id="rId4"/>
              </a:rPr>
              <a:t>0154-Non-Emergency Ambulance Services- Advanced Life Support and Basic Life Support: Medical Necessity and Documentation Requirements</a:t>
            </a:r>
            <a:endParaRPr lang="en-US" b="0" i="0" dirty="0">
              <a:solidFill>
                <a:srgbClr val="000000"/>
              </a:solidFill>
              <a:effectLst/>
              <a:latin typeface="public_sans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public_sans"/>
                <a:hlinkClick r:id="rId5"/>
              </a:rPr>
              <a:t>0183-Specialty Care Transport: Medical Necessity and Documentation Requirements</a:t>
            </a:r>
            <a:endParaRPr lang="en-US" b="0" i="0" dirty="0">
              <a:solidFill>
                <a:srgbClr val="000000"/>
              </a:solidFill>
              <a:effectLst/>
              <a:latin typeface="public_sans"/>
            </a:endParaRPr>
          </a:p>
          <a:p>
            <a:r>
              <a:rPr lang="en-US" dirty="0"/>
              <a:t>Comprehensive Error Rate Testing (CERT) Contractor</a:t>
            </a:r>
          </a:p>
        </p:txBody>
      </p:sp>
    </p:spTree>
    <p:extLst>
      <p:ext uri="{BB962C8B-B14F-4D97-AF65-F5344CB8AC3E}">
        <p14:creationId xmlns:p14="http://schemas.microsoft.com/office/powerpoint/2010/main" val="4409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9E54-6CEF-7085-577F-8A453663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Medical Necessity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B61E4C-02E9-5F27-9EFF-72CF84FD3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408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48F48-4E17-AE12-6EBA-17BA5CE3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 Assessment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834CD2-8662-D99D-0EB5-E84036E115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Must show the need for the EMT during the transport</a:t>
            </a:r>
          </a:p>
          <a:p>
            <a:r>
              <a:rPr lang="en-US" dirty="0"/>
              <a:t>Level of care required</a:t>
            </a:r>
          </a:p>
          <a:p>
            <a:r>
              <a:rPr lang="en-US" dirty="0"/>
              <a:t>Medical skills</a:t>
            </a:r>
          </a:p>
          <a:p>
            <a:r>
              <a:rPr lang="en-US" dirty="0"/>
              <a:t>Needed for monitoring</a:t>
            </a:r>
          </a:p>
          <a:p>
            <a:pPr lvl="1"/>
            <a:r>
              <a:rPr lang="en-US" dirty="0"/>
              <a:t>Active in the monitoring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dirty="0"/>
              <a:t>Not just a protocol, state, or local requirement</a:t>
            </a:r>
          </a:p>
        </p:txBody>
      </p:sp>
    </p:spTree>
    <p:extLst>
      <p:ext uri="{BB962C8B-B14F-4D97-AF65-F5344CB8AC3E}">
        <p14:creationId xmlns:p14="http://schemas.microsoft.com/office/powerpoint/2010/main" val="322013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2BFD-47A7-CB7F-514C-6B61BB9C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Versus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F981A-B356-0D36-6558-E9C95C0761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 the following:</a:t>
            </a:r>
          </a:p>
          <a:p>
            <a:r>
              <a:rPr lang="en-US" dirty="0"/>
              <a:t>Medical need demonstrated by the EMT assessment</a:t>
            </a:r>
          </a:p>
          <a:p>
            <a:r>
              <a:rPr lang="en-US" dirty="0"/>
              <a:t>Why is air the safest way to transport?</a:t>
            </a:r>
          </a:p>
          <a:p>
            <a:r>
              <a:rPr lang="en-US" dirty="0"/>
              <a:t>How long will it take?</a:t>
            </a:r>
          </a:p>
          <a:p>
            <a:pPr lvl="1"/>
            <a:r>
              <a:rPr lang="en-US" dirty="0"/>
              <a:t>If longer than ground transport, why is this the best transport for the patient?</a:t>
            </a:r>
          </a:p>
        </p:txBody>
      </p:sp>
    </p:spTree>
    <p:extLst>
      <p:ext uri="{BB962C8B-B14F-4D97-AF65-F5344CB8AC3E}">
        <p14:creationId xmlns:p14="http://schemas.microsoft.com/office/powerpoint/2010/main" val="25529618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852</Words>
  <Application>Microsoft Office PowerPoint</Application>
  <PresentationFormat>Widescreen</PresentationFormat>
  <Paragraphs>130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public_sans</vt:lpstr>
      <vt:lpstr>Trebuchet MS</vt:lpstr>
      <vt:lpstr>Custom Design</vt:lpstr>
      <vt:lpstr>Ambulance Medical Necessity Denials</vt:lpstr>
      <vt:lpstr>Disclaimer</vt:lpstr>
      <vt:lpstr>Agenda</vt:lpstr>
      <vt:lpstr>Background</vt:lpstr>
      <vt:lpstr>Medical Review Denial</vt:lpstr>
      <vt:lpstr>Medical Review Entities</vt:lpstr>
      <vt:lpstr>Determining Medical Necessity</vt:lpstr>
      <vt:lpstr>EMT Assessment </vt:lpstr>
      <vt:lpstr>Air Versus Ground</vt:lpstr>
      <vt:lpstr>Medical Necessity Errors</vt:lpstr>
      <vt:lpstr>Medical Necessity Questions</vt:lpstr>
      <vt:lpstr>Documenting Medical Necessity</vt:lpstr>
      <vt:lpstr>EMT Assessment</vt:lpstr>
      <vt:lpstr>Physician Certification Statement (PCS)</vt:lpstr>
      <vt:lpstr>Documentation Errors</vt:lpstr>
      <vt:lpstr>Documentation Questions</vt:lpstr>
      <vt:lpstr>Advance Beneficiary Notice of Noncoverage (ABN)</vt:lpstr>
      <vt:lpstr>Used to Change Patient Liability</vt:lpstr>
      <vt:lpstr>Mandatory Use</vt:lpstr>
      <vt:lpstr>Optional Use</vt:lpstr>
      <vt:lpstr>Complete the top</vt:lpstr>
      <vt:lpstr>Scenarios</vt:lpstr>
      <vt:lpstr>Footer Date</vt:lpstr>
      <vt:lpstr>Wrap-up Questions</vt:lpstr>
      <vt:lpstr>CMS Resources</vt:lpstr>
      <vt:lpstr>WPS Resources</vt:lpstr>
      <vt:lpstr>Your Goal is Our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Rasmussen, Benjamin - Corp Comm</dc:creator>
  <cp:lastModifiedBy>Diaz, Maria</cp:lastModifiedBy>
  <cp:revision>122</cp:revision>
  <dcterms:created xsi:type="dcterms:W3CDTF">2020-11-15T21:40:28Z</dcterms:created>
  <dcterms:modified xsi:type="dcterms:W3CDTF">2023-10-26T20:15:08Z</dcterms:modified>
</cp:coreProperties>
</file>