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25"/>
  </p:notesMasterIdLst>
  <p:handoutMasterIdLst>
    <p:handoutMasterId r:id="rId26"/>
  </p:handoutMasterIdLst>
  <p:sldIdLst>
    <p:sldId id="280" r:id="rId2"/>
    <p:sldId id="270" r:id="rId3"/>
    <p:sldId id="432" r:id="rId4"/>
    <p:sldId id="441" r:id="rId5"/>
    <p:sldId id="444" r:id="rId6"/>
    <p:sldId id="426" r:id="rId7"/>
    <p:sldId id="445" r:id="rId8"/>
    <p:sldId id="442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31" r:id="rId17"/>
    <p:sldId id="433" r:id="rId18"/>
    <p:sldId id="434" r:id="rId19"/>
    <p:sldId id="435" r:id="rId20"/>
    <p:sldId id="438" r:id="rId21"/>
    <p:sldId id="437" r:id="rId22"/>
    <p:sldId id="423" r:id="rId23"/>
    <p:sldId id="42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73" d="100"/>
          <a:sy n="73" d="100"/>
        </p:scale>
        <p:origin x="1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103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63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62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11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48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53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49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50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14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35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0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75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69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4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8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38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40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ABEBA1-951B-0F4A-95D0-9F1CC3ADD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171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31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ABEBA1-951B-0F4A-95D0-9F1CC3ADD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69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86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4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93" r:id="rId9"/>
    <p:sldLayoutId id="2147483694" r:id="rId10"/>
    <p:sldLayoutId id="2147483690" r:id="rId11"/>
    <p:sldLayoutId id="2147483681" r:id="rId12"/>
    <p:sldLayoutId id="2147483685" r:id="rId13"/>
    <p:sldLayoutId id="2147483683" r:id="rId14"/>
    <p:sldLayoutId id="2147483686" r:id="rId15"/>
    <p:sldLayoutId id="2147483682" r:id="rId16"/>
    <p:sldLayoutId id="2147483684" r:id="rId17"/>
    <p:sldLayoutId id="2147483687" r:id="rId18"/>
    <p:sldLayoutId id="2147483688" r:id="rId19"/>
    <p:sldLayoutId id="214748367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ig.hhs.gov/oas/reports/region6/62105003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outreach-and-education/medicare-learning-network-mln/mlnproducts/mln-publications-items/cms124336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ms.gov/Center/Provider-Type/Critical-Access-Hospitals-Center" TargetMode="External"/><Relationship Id="rId4" Type="http://schemas.openxmlformats.org/officeDocument/2006/relationships/hyperlink" Target="https://www.cms.gov/outreach-and-education/medicare-learning-network-mln/mlnproducts/downloads/ruralchart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cms-forms/cms-forms/downloads/cms855r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hyperlink" Target="https://pecos.cms.hhs.gov/pecos/login.do#headingLv1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overpayments/guides-and-resources/unsolicited-voluntary-refund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playlist?list=PLmWbOYPskBJisDldPTuHcHnj_RXVRVYP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overviewfwalawsagainstfactsheet072616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%20Correct%20Billing%20for%20Physicians%20and%20Critical%20Access%20Hospitals&amp;Presenter=Ellen%20Berra%2C%20Aileen%20Sigler%20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gulations-and-guidance/guidance/manuals/downloads/clm104c04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Billing for Physicians and Critical Access Hospitals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9CC244-873C-AEA8-C270-BF0467C07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September 2023 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635734-1324-8A13-23DE-5979DF32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Audit Period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A1E72-F856-4B8C-9B7F-FA8C63203F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March 1, 2018 – February 28, 2021</a:t>
            </a:r>
          </a:p>
          <a:p>
            <a:r>
              <a:rPr lang="en-US" dirty="0"/>
              <a:t>40,026 claims</a:t>
            </a:r>
          </a:p>
          <a:p>
            <a:pPr lvl="1"/>
            <a:r>
              <a:rPr lang="en-US" dirty="0"/>
              <a:t>20,013 from CAHs</a:t>
            </a:r>
          </a:p>
          <a:p>
            <a:pPr lvl="1"/>
            <a:r>
              <a:rPr lang="en-US" dirty="0"/>
              <a:t>20,013 from physicians/NPPs</a:t>
            </a:r>
          </a:p>
          <a:p>
            <a:r>
              <a:rPr lang="en-US" dirty="0"/>
              <a:t>CAHs received $1,000,000</a:t>
            </a:r>
          </a:p>
          <a:p>
            <a:r>
              <a:rPr lang="en-US" dirty="0"/>
              <a:t>Practitioners were paid $872,858</a:t>
            </a:r>
          </a:p>
        </p:txBody>
      </p:sp>
    </p:spTree>
    <p:extLst>
      <p:ext uri="{BB962C8B-B14F-4D97-AF65-F5344CB8AC3E}">
        <p14:creationId xmlns:p14="http://schemas.microsoft.com/office/powerpoint/2010/main" val="329757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A93E34-C2EC-F70A-B0A3-F6553C70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OIG Found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08BF8C-05C0-1BE5-E777-879D2CA3BE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Report A-06-21-05003</a:t>
            </a:r>
            <a:endParaRPr lang="en-US" dirty="0"/>
          </a:p>
          <a:p>
            <a:r>
              <a:rPr lang="en-US" dirty="0"/>
              <a:t>Not all services complied with Federal requirements</a:t>
            </a:r>
          </a:p>
          <a:p>
            <a:pPr lvl="1"/>
            <a:r>
              <a:rPr lang="en-US" dirty="0"/>
              <a:t>Only one claim was correct for each date of service </a:t>
            </a:r>
          </a:p>
          <a:p>
            <a:r>
              <a:rPr lang="en-US" dirty="0"/>
              <a:t>MACs paid providers $907,438 </a:t>
            </a:r>
          </a:p>
          <a:p>
            <a:r>
              <a:rPr lang="en-US" dirty="0"/>
              <a:t>Beneficiaries were responsible for $281,321</a:t>
            </a:r>
          </a:p>
        </p:txBody>
      </p:sp>
    </p:spTree>
    <p:extLst>
      <p:ext uri="{BB962C8B-B14F-4D97-AF65-F5344CB8AC3E}">
        <p14:creationId xmlns:p14="http://schemas.microsoft.com/office/powerpoint/2010/main" val="86822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C7B7D1-C462-5E75-6BE5-A7FB045A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CAH 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AD707-84AD-1E5F-436D-BD4491F70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0631692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CAHs billed and were paid for professional fees when billing rights were not reassigned</a:t>
            </a:r>
          </a:p>
          <a:p>
            <a:r>
              <a:rPr lang="en-US" dirty="0"/>
              <a:t>12,156 claims</a:t>
            </a:r>
          </a:p>
          <a:p>
            <a:r>
              <a:rPr lang="en-US" dirty="0"/>
              <a:t>$331,448 paid inappropriately</a:t>
            </a:r>
          </a:p>
        </p:txBody>
      </p:sp>
    </p:spTree>
    <p:extLst>
      <p:ext uri="{BB962C8B-B14F-4D97-AF65-F5344CB8AC3E}">
        <p14:creationId xmlns:p14="http://schemas.microsoft.com/office/powerpoint/2010/main" val="2649818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C13434-E90F-E548-793D-A0637B78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Physician/NPP 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9A13B-E14C-802D-9542-3011FD2FD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0602196" cy="44249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Professionals who had reassigned their benefits billed and were paid by Medicare</a:t>
            </a:r>
          </a:p>
          <a:p>
            <a:r>
              <a:rPr lang="en-US" dirty="0"/>
              <a:t>7,857 claims</a:t>
            </a:r>
          </a:p>
          <a:p>
            <a:r>
              <a:rPr lang="en-US" dirty="0"/>
              <a:t>$575,900 paid inappropriately </a:t>
            </a:r>
          </a:p>
        </p:txBody>
      </p:sp>
    </p:spTree>
    <p:extLst>
      <p:ext uri="{BB962C8B-B14F-4D97-AF65-F5344CB8AC3E}">
        <p14:creationId xmlns:p14="http://schemas.microsoft.com/office/powerpoint/2010/main" val="325484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CB49E4-8EC8-789A-52B4-F4D2EC9C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and Reminders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31B60-892A-B42B-2D46-E44C56037A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Lack of edits to prevent and detect duplicate claims for:</a:t>
            </a:r>
          </a:p>
          <a:p>
            <a:pPr lvl="1"/>
            <a:r>
              <a:rPr lang="en-US" dirty="0"/>
              <a:t>Same date of service</a:t>
            </a:r>
          </a:p>
          <a:p>
            <a:pPr lvl="1"/>
            <a:r>
              <a:rPr lang="en-US" dirty="0"/>
              <a:t>Same beneficiary</a:t>
            </a:r>
          </a:p>
          <a:p>
            <a:pPr lvl="1"/>
            <a:r>
              <a:rPr lang="en-US" dirty="0"/>
              <a:t>Same procedure</a:t>
            </a:r>
          </a:p>
          <a:p>
            <a:r>
              <a:rPr lang="en-US" dirty="0"/>
              <a:t>CAH may bill professional services if:</a:t>
            </a:r>
          </a:p>
          <a:p>
            <a:pPr lvl="1"/>
            <a:r>
              <a:rPr lang="en-US" dirty="0"/>
              <a:t>Method II elected</a:t>
            </a:r>
          </a:p>
          <a:p>
            <a:pPr lvl="1"/>
            <a:r>
              <a:rPr lang="en-US" dirty="0"/>
              <a:t>Physician/NPP reassigns billing rights</a:t>
            </a:r>
          </a:p>
          <a:p>
            <a:r>
              <a:rPr lang="en-US" dirty="0"/>
              <a:t>Physician/NPP cannot bill for outpatient services in CAH</a:t>
            </a:r>
          </a:p>
          <a:p>
            <a:pPr lvl="1"/>
            <a:r>
              <a:rPr lang="en-US" dirty="0"/>
              <a:t>If billing rights are reassigned</a:t>
            </a:r>
          </a:p>
        </p:txBody>
      </p:sp>
    </p:spTree>
    <p:extLst>
      <p:ext uri="{BB962C8B-B14F-4D97-AF65-F5344CB8AC3E}">
        <p14:creationId xmlns:p14="http://schemas.microsoft.com/office/powerpoint/2010/main" val="244318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D1255C-DBDB-8781-6941-01050AFB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B14CF-BDE5-E88C-6D71-35607CB760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Medicare Learning Network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Information for Critical Access Hospitals</a:t>
            </a:r>
            <a:r>
              <a:rPr lang="en-US" dirty="0"/>
              <a:t>, MLN006400</a:t>
            </a:r>
          </a:p>
          <a:p>
            <a:r>
              <a:rPr lang="en-US" dirty="0">
                <a:hlinkClick r:id="rId4"/>
              </a:rPr>
              <a:t>Rural Providers and Suppliers Billing</a:t>
            </a:r>
            <a:r>
              <a:rPr lang="en-US" dirty="0"/>
              <a:t>, MLN006762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CMS website</a:t>
            </a:r>
          </a:p>
          <a:p>
            <a:r>
              <a:rPr lang="en-US" dirty="0">
                <a:hlinkClick r:id="rId5"/>
              </a:rPr>
              <a:t>Critical Access Hospitals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5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4490-0925-347E-3EE4-65E13C69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Together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018-A4A0-2C5B-9F25-E14DCE0738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Physician or NPP reassignment of benefits to CAH</a:t>
            </a:r>
          </a:p>
          <a:p>
            <a:pPr lvl="1"/>
            <a:r>
              <a:rPr lang="en-US" dirty="0"/>
              <a:t>Deliberate choice by the provider</a:t>
            </a:r>
          </a:p>
          <a:p>
            <a:r>
              <a:rPr lang="en-US" dirty="0">
                <a:hlinkClick r:id="rId3"/>
              </a:rPr>
              <a:t>855R</a:t>
            </a:r>
            <a:r>
              <a:rPr lang="en-US" dirty="0"/>
              <a:t> Reassignment of Medicare Benefits  </a:t>
            </a:r>
          </a:p>
          <a:p>
            <a:pPr lvl="1"/>
            <a:r>
              <a:rPr lang="en-US" dirty="0">
                <a:hlinkClick r:id="rId4"/>
              </a:rPr>
              <a:t>Provider Enrollment, Chain and Ownership System</a:t>
            </a:r>
            <a:endParaRPr lang="en-US" dirty="0"/>
          </a:p>
          <a:p>
            <a:r>
              <a:rPr lang="en-US" dirty="0"/>
              <a:t>Attestation on non-billing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305E042-7819-2E32-A1AA-669235730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4471" y="3272725"/>
            <a:ext cx="2141476" cy="214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39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F749-F721-00D9-E43C-A1A6BF84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Practices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05B9A-9811-F0AD-EB7C-FF0A84ABF5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Professionals may have separate practices </a:t>
            </a:r>
          </a:p>
          <a:p>
            <a:r>
              <a:rPr lang="en-US" dirty="0"/>
              <a:t>Submission of CAH patient claims comes through the CAH only</a:t>
            </a:r>
          </a:p>
          <a:p>
            <a:r>
              <a:rPr lang="en-US" dirty="0"/>
              <a:t>Separately submit non-CAH patients </a:t>
            </a:r>
          </a:p>
        </p:txBody>
      </p:sp>
    </p:spTree>
    <p:extLst>
      <p:ext uri="{BB962C8B-B14F-4D97-AF65-F5344CB8AC3E}">
        <p14:creationId xmlns:p14="http://schemas.microsoft.com/office/powerpoint/2010/main" val="3390991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3587-154C-AA64-FA4C-DE8B38A2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Self-Audit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AA7C-2FA6-3285-0BFA-D73AEEBEF4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Examine your processes</a:t>
            </a:r>
          </a:p>
          <a:p>
            <a:pPr lvl="1"/>
            <a:r>
              <a:rPr lang="en-US" dirty="0"/>
              <a:t>Have you reassigned benefits to the CAH? </a:t>
            </a:r>
          </a:p>
          <a:p>
            <a:pPr lvl="1"/>
            <a:r>
              <a:rPr lang="en-US" dirty="0"/>
              <a:t>Have you billed for services for patient registered with the CAH?</a:t>
            </a:r>
          </a:p>
          <a:p>
            <a:pPr lvl="1"/>
            <a:r>
              <a:rPr lang="en-US" dirty="0"/>
              <a:t>Did the professional reassign benefits? </a:t>
            </a:r>
          </a:p>
          <a:p>
            <a:pPr lvl="1"/>
            <a:r>
              <a:rPr lang="en-US" dirty="0"/>
              <a:t>Have you billed for those professional services?  </a:t>
            </a:r>
          </a:p>
          <a:p>
            <a:pPr lvl="1"/>
            <a:r>
              <a:rPr lang="en-US" dirty="0"/>
              <a:t>Have you collected deductible and coinsurance from the patient following incorrect billing? </a:t>
            </a:r>
          </a:p>
          <a:p>
            <a:r>
              <a:rPr lang="en-US" dirty="0"/>
              <a:t>Make changes to internal workflows to prevent future incorrect billing </a:t>
            </a:r>
          </a:p>
        </p:txBody>
      </p:sp>
    </p:spTree>
    <p:extLst>
      <p:ext uri="{BB962C8B-B14F-4D97-AF65-F5344CB8AC3E}">
        <p14:creationId xmlns:p14="http://schemas.microsoft.com/office/powerpoint/2010/main" val="1964116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C972-BC5B-2D82-4FEC-C914A8A9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Refunds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5BA6B-497F-504A-BE1F-F410B85007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Your self-audits should go back at least four years </a:t>
            </a:r>
          </a:p>
          <a:p>
            <a:r>
              <a:rPr lang="en-US" dirty="0"/>
              <a:t>Determine correct billing </a:t>
            </a:r>
          </a:p>
          <a:p>
            <a:r>
              <a:rPr lang="en-US" dirty="0"/>
              <a:t>If incorrect</a:t>
            </a:r>
          </a:p>
          <a:p>
            <a:pPr lvl="1"/>
            <a:r>
              <a:rPr lang="en-US" dirty="0"/>
              <a:t>Determine who should refund </a:t>
            </a:r>
          </a:p>
          <a:p>
            <a:pPr lvl="1"/>
            <a:r>
              <a:rPr lang="en-US" dirty="0"/>
              <a:t>CAH</a:t>
            </a:r>
          </a:p>
          <a:p>
            <a:pPr lvl="1"/>
            <a:r>
              <a:rPr lang="en-US" dirty="0"/>
              <a:t>Professional </a:t>
            </a:r>
          </a:p>
          <a:p>
            <a:r>
              <a:rPr lang="en-US" dirty="0"/>
              <a:t>Refund </a:t>
            </a:r>
          </a:p>
          <a:p>
            <a:pPr lvl="1"/>
            <a:r>
              <a:rPr lang="en-US" dirty="0"/>
              <a:t>Medicare</a:t>
            </a:r>
          </a:p>
          <a:p>
            <a:pPr lvl="1"/>
            <a:r>
              <a:rPr lang="en-US" dirty="0"/>
              <a:t>Patient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161F3E-A967-10C6-A037-CB6B4307F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60516" y="2680727"/>
            <a:ext cx="2223239" cy="222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7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6C893-A320-E3DA-A66E-9192F68E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Overpayment Return Instructions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15AA-1B20-B5D1-78F0-46AEBA1C25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Unsolicited Voluntary Refunds </a:t>
            </a:r>
            <a:endParaRPr lang="en-US" dirty="0"/>
          </a:p>
          <a:p>
            <a:r>
              <a:rPr lang="en-US" dirty="0"/>
              <a:t>Paper </a:t>
            </a:r>
          </a:p>
          <a:p>
            <a:pPr lvl="1"/>
            <a:r>
              <a:rPr lang="en-US" dirty="0"/>
              <a:t>Use correct forms </a:t>
            </a:r>
          </a:p>
          <a:p>
            <a:pPr lvl="1"/>
            <a:r>
              <a:rPr lang="en-US" dirty="0"/>
              <a:t>Identify specific claims</a:t>
            </a:r>
          </a:p>
          <a:p>
            <a:pPr lvl="1"/>
            <a:r>
              <a:rPr lang="en-US" dirty="0"/>
              <a:t>Make check to “WPS” or “Medicare”</a:t>
            </a:r>
          </a:p>
          <a:p>
            <a:r>
              <a:rPr lang="en-US" dirty="0"/>
              <a:t>Electronic </a:t>
            </a:r>
          </a:p>
          <a:p>
            <a:pPr lvl="1"/>
            <a:r>
              <a:rPr lang="en-US" dirty="0"/>
              <a:t>Submit for each specific claim </a:t>
            </a:r>
          </a:p>
          <a:p>
            <a:pPr lvl="1"/>
            <a:r>
              <a:rPr lang="en-US" dirty="0"/>
              <a:t>Medicare refunds &gt; eRefund Entry in portal </a:t>
            </a:r>
          </a:p>
          <a:p>
            <a:r>
              <a:rPr lang="en-US" dirty="0">
                <a:hlinkClick r:id="rId4"/>
              </a:rPr>
              <a:t>YouTube Overpayment Playlist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28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ED69-A09A-1B20-A94C-16D06FAF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Claims 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A69CC-2B08-01AE-3191-249E6608B4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Laws Against Healthcare Fraud </a:t>
            </a:r>
            <a:endParaRPr lang="en-US" dirty="0"/>
          </a:p>
          <a:p>
            <a:r>
              <a:rPr lang="en-US" dirty="0"/>
              <a:t>Knowingly and willingly </a:t>
            </a:r>
          </a:p>
          <a:p>
            <a:pPr lvl="1"/>
            <a:r>
              <a:rPr lang="en-US" dirty="0"/>
              <a:t>Actual knowledge </a:t>
            </a:r>
          </a:p>
          <a:p>
            <a:pPr lvl="1"/>
            <a:r>
              <a:rPr lang="en-US" dirty="0"/>
              <a:t>Deliberate ignorance or reckless disregard </a:t>
            </a:r>
          </a:p>
          <a:p>
            <a:r>
              <a:rPr lang="en-US" dirty="0"/>
              <a:t>Signing the 855R or using an electronic signature in PECOS attests to your understanding </a:t>
            </a:r>
          </a:p>
          <a:p>
            <a:r>
              <a:rPr lang="en-US" dirty="0"/>
              <a:t>Failure to return overpayment </a:t>
            </a:r>
          </a:p>
          <a:p>
            <a:pPr lvl="1"/>
            <a:r>
              <a:rPr lang="en-US" dirty="0"/>
              <a:t>Within 60 days of overpayment identification </a:t>
            </a:r>
          </a:p>
        </p:txBody>
      </p:sp>
    </p:spTree>
    <p:extLst>
      <p:ext uri="{BB962C8B-B14F-4D97-AF65-F5344CB8AC3E}">
        <p14:creationId xmlns:p14="http://schemas.microsoft.com/office/powerpoint/2010/main" val="3404662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 us know what you think!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Take time to complete the survey now. 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Survey 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QR code for the survey at https://cmsmacfedramp.gov1.qualtrics.com/jfe/form/SV_8qQ1Igmkc0UPfMN?Title=Encore%3A%20%20Correct%20Billing%20for%20Physicians%20and%20Critical%20Access%20Hospitals&amp;Presenter=Ellen%20Berra%2C%20Aileen%20Sigler%20">
            <a:extLst>
              <a:ext uri="{FF2B5EF4-FFF2-40B4-BE49-F238E27FC236}">
                <a16:creationId xmlns:a16="http://schemas.microsoft.com/office/drawing/2014/main" id="{4367E6E1-7396-D325-CAEC-DCCD5A213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38" y="246087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5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6787493" cy="4424901"/>
          </a:xfrm>
        </p:spPr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Email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wps.gha.education@wpsic.com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Topic: “Encore: Correct Billing for Physicians and Critical Access Hospitals”</a:t>
            </a:r>
          </a:p>
          <a:p>
            <a:r>
              <a:rPr lang="en-US" dirty="0"/>
              <a:t>Send claim specific questions to Customer Service </a:t>
            </a:r>
          </a:p>
        </p:txBody>
      </p:sp>
      <p:pic>
        <p:nvPicPr>
          <p:cNvPr id="5" name="Picture 4" descr="QR code for the survey at https://cmsmacfedramp.gov1.qualtrics.com/jfe/form/SV_8qQ1Igmkc0UPfMN?Title=Encore%3A%20%20Correct%20Billing%20for%20Physicians%20and%20Critical%20Access%20Hospitals&amp;Presenter=Ellen%20Berra%2C%20Aileen%20Sigler%20">
            <a:extLst>
              <a:ext uri="{FF2B5EF4-FFF2-40B4-BE49-F238E27FC236}">
                <a16:creationId xmlns:a16="http://schemas.microsoft.com/office/drawing/2014/main" id="{850A0FC4-5BD8-93BB-FA42-52D025F06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760" y="225243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E500-F936-EC99-1C7C-F740B72D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A8B04-3A9F-84B9-56AB-E8E5B327E4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CAH – Critical Access Hospital</a:t>
            </a:r>
          </a:p>
          <a:p>
            <a:r>
              <a:rPr lang="en-US" dirty="0"/>
              <a:t>MAC – Medicare Administrative Contractor</a:t>
            </a:r>
          </a:p>
          <a:p>
            <a:r>
              <a:rPr lang="en-US" dirty="0"/>
              <a:t>MLN – Medicare Learning Network</a:t>
            </a:r>
          </a:p>
          <a:p>
            <a:r>
              <a:rPr lang="en-US" dirty="0"/>
              <a:t>MPFS – Medicare Physician Fee Schedule</a:t>
            </a:r>
          </a:p>
          <a:p>
            <a:r>
              <a:rPr lang="en-US" dirty="0"/>
              <a:t>NPP – Non-Physician Practitioner</a:t>
            </a:r>
          </a:p>
          <a:p>
            <a:r>
              <a:rPr lang="en-US" dirty="0"/>
              <a:t>OIG – Office of Inspector General</a:t>
            </a:r>
          </a:p>
          <a:p>
            <a:r>
              <a:rPr lang="en-US" dirty="0"/>
              <a:t>PECOS – Provider Enrollment, Chain and Ownership System</a:t>
            </a:r>
          </a:p>
        </p:txBody>
      </p:sp>
    </p:spTree>
    <p:extLst>
      <p:ext uri="{BB962C8B-B14F-4D97-AF65-F5344CB8AC3E}">
        <p14:creationId xmlns:p14="http://schemas.microsoft.com/office/powerpoint/2010/main" val="89457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E500-F936-EC99-1C7C-F740B72D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A8B04-3A9F-84B9-56AB-E8E5B327E4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Define Method II reimbursement </a:t>
            </a:r>
          </a:p>
          <a:p>
            <a:r>
              <a:rPr lang="en-US" dirty="0"/>
              <a:t>Understand when separate payment is appropriate</a:t>
            </a:r>
          </a:p>
          <a:p>
            <a:r>
              <a:rPr lang="en-US" dirty="0"/>
              <a:t>Summarize OIG audit and report</a:t>
            </a:r>
          </a:p>
          <a:p>
            <a:r>
              <a:rPr lang="en-US" dirty="0"/>
              <a:t>Identify and refund improper payments</a:t>
            </a:r>
          </a:p>
          <a:p>
            <a:r>
              <a:rPr lang="en-US" dirty="0"/>
              <a:t>Develop process improvements to prevent errors</a:t>
            </a:r>
          </a:p>
          <a:p>
            <a:r>
              <a:rPr lang="en-US" dirty="0"/>
              <a:t>Explore resources</a:t>
            </a:r>
          </a:p>
        </p:txBody>
      </p:sp>
    </p:spTree>
    <p:extLst>
      <p:ext uri="{BB962C8B-B14F-4D97-AF65-F5344CB8AC3E}">
        <p14:creationId xmlns:p14="http://schemas.microsoft.com/office/powerpoint/2010/main" val="256316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for Outpatient CAH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Standard (Method I)</a:t>
            </a:r>
          </a:p>
          <a:p>
            <a:r>
              <a:rPr lang="en-US" dirty="0"/>
              <a:t>Optional (Method II)</a:t>
            </a:r>
          </a:p>
          <a:p>
            <a:pPr lvl="1"/>
            <a:r>
              <a:rPr lang="en-US" sz="2800" dirty="0"/>
              <a:t>Election remains until terminated by CAH</a:t>
            </a:r>
          </a:p>
          <a:p>
            <a:r>
              <a:rPr lang="en-US" dirty="0">
                <a:hlinkClick r:id="rId3"/>
              </a:rPr>
              <a:t>Medicare Claims Processing Manual, Chapter 4, Part B Hospital</a:t>
            </a:r>
            <a:endParaRPr lang="en-US" dirty="0"/>
          </a:p>
          <a:p>
            <a:pPr lvl="1"/>
            <a:r>
              <a:rPr lang="en-US" dirty="0"/>
              <a:t>Section 250, Special Rules for Critical Access Hospital Outpatient Billing</a:t>
            </a:r>
          </a:p>
        </p:txBody>
      </p:sp>
    </p:spTree>
    <p:extLst>
      <p:ext uri="{BB962C8B-B14F-4D97-AF65-F5344CB8AC3E}">
        <p14:creationId xmlns:p14="http://schemas.microsoft.com/office/powerpoint/2010/main" val="270890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(Method I)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8EF6B85-6261-BA70-DF21-CFDA9FF57BA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dirty="0"/>
              <a:t>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Facility services</a:t>
            </a:r>
          </a:p>
          <a:p>
            <a:pPr lvl="1"/>
            <a:r>
              <a:rPr lang="en-US" sz="2800" dirty="0"/>
              <a:t>101% of reasonable cost</a:t>
            </a:r>
          </a:p>
          <a:p>
            <a:pPr lvl="1"/>
            <a:r>
              <a:rPr lang="en-US" sz="2800" dirty="0"/>
              <a:t>UB-04 or 837I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E8B2216-607C-9410-426F-C109F5822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4752" y="4051569"/>
            <a:ext cx="1254867" cy="1254867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DF404FA-7712-A6C1-653D-96869C4E7D7F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en-US" dirty="0"/>
              <a:t>Physician/NPP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B1D0109-26DC-9CCD-435F-001A3E483A31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/>
              <a:t>Professional services</a:t>
            </a:r>
          </a:p>
          <a:p>
            <a:pPr lvl="1"/>
            <a:r>
              <a:rPr lang="en-US" dirty="0"/>
              <a:t>Fee schedule</a:t>
            </a:r>
          </a:p>
          <a:p>
            <a:pPr lvl="1"/>
            <a:r>
              <a:rPr lang="en-US" dirty="0"/>
              <a:t>CMS-1500 or 837P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4189B75F-2009-0356-707F-773462B3B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4139" y="4051569"/>
            <a:ext cx="1252728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(Method II)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8EF6B85-6261-BA70-DF21-CFDA9FF57BA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US" dirty="0"/>
              <a:t>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Facility services</a:t>
            </a:r>
          </a:p>
          <a:p>
            <a:pPr lvl="1"/>
            <a:r>
              <a:rPr lang="en-US" sz="2800" dirty="0"/>
              <a:t>101% of reasonable cost</a:t>
            </a:r>
          </a:p>
          <a:p>
            <a:pPr lvl="1"/>
            <a:r>
              <a:rPr lang="en-US" sz="2800" dirty="0"/>
              <a:t>UB-04 or 837I</a:t>
            </a:r>
          </a:p>
          <a:p>
            <a:r>
              <a:rPr lang="en-US" dirty="0"/>
              <a:t>Professional services</a:t>
            </a:r>
          </a:p>
          <a:p>
            <a:pPr lvl="1"/>
            <a:r>
              <a:rPr lang="en-US" sz="2800" dirty="0"/>
              <a:t>115% of MPFS facility rate</a:t>
            </a:r>
          </a:p>
          <a:p>
            <a:pPr lvl="2"/>
            <a:r>
              <a:rPr lang="en-US" dirty="0"/>
              <a:t>If billing rights reassigned</a:t>
            </a:r>
            <a:endParaRPr lang="en-US" sz="28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DF404FA-7712-A6C1-653D-96869C4E7D7F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en-US" dirty="0"/>
              <a:t>Physician/NPP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B1D0109-26DC-9CCD-435F-001A3E483A31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/>
              <a:t>Professional services</a:t>
            </a:r>
          </a:p>
          <a:p>
            <a:pPr lvl="1"/>
            <a:r>
              <a:rPr lang="en-US" dirty="0"/>
              <a:t>Fee schedule</a:t>
            </a:r>
          </a:p>
          <a:p>
            <a:pPr lvl="1"/>
            <a:r>
              <a:rPr lang="en-US" dirty="0"/>
              <a:t>CMS-1500 or 837P</a:t>
            </a:r>
          </a:p>
          <a:p>
            <a:pPr lvl="2"/>
            <a:r>
              <a:rPr lang="en-US" dirty="0"/>
              <a:t>Unless billing rights reassigned</a:t>
            </a:r>
          </a:p>
        </p:txBody>
      </p:sp>
    </p:spTree>
    <p:extLst>
      <p:ext uri="{BB962C8B-B14F-4D97-AF65-F5344CB8AC3E}">
        <p14:creationId xmlns:p14="http://schemas.microsoft.com/office/powerpoint/2010/main" val="232782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B2D11D-F812-C0AC-1CA9-D25F5203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Reassigning Billing Rights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0611AD-D267-F021-A63C-B83ABEE719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Practitioner chooses to reassign or bill independently</a:t>
            </a:r>
          </a:p>
          <a:p>
            <a:pPr lvl="1"/>
            <a:r>
              <a:rPr lang="en-US" dirty="0"/>
              <a:t>Regardless of CAH Method II election</a:t>
            </a:r>
          </a:p>
          <a:p>
            <a:r>
              <a:rPr lang="en-US" dirty="0"/>
              <a:t>Complete 855R to reassign billing rights to CAH</a:t>
            </a:r>
          </a:p>
          <a:p>
            <a:pPr lvl="1"/>
            <a:r>
              <a:rPr lang="en-US" dirty="0"/>
              <a:t>Practitioner will not bill for services provided in CAH</a:t>
            </a:r>
          </a:p>
          <a:p>
            <a:pPr lvl="1"/>
            <a:r>
              <a:rPr lang="en-US" dirty="0"/>
              <a:t>Signed attestation on file at MAC and CAH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5243DAB-37CA-D852-3D9F-DC75C284E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998" y="3873358"/>
            <a:ext cx="2139696" cy="213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19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A365DD-3936-C292-4EA9-7E0B76990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OIG Audits CAH and Practitioner Claims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9AEBAED-7E44-1030-10C0-ADDCA1A54A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Discovered during survey work on Part B claims</a:t>
            </a:r>
          </a:p>
          <a:p>
            <a:pPr lvl="1"/>
            <a:r>
              <a:rPr lang="en-US" dirty="0"/>
              <a:t>CAHs paid for professional services</a:t>
            </a:r>
          </a:p>
          <a:p>
            <a:pPr lvl="1"/>
            <a:r>
              <a:rPr lang="en-US" dirty="0"/>
              <a:t>Practitioners paid for same services </a:t>
            </a:r>
          </a:p>
          <a:p>
            <a:r>
              <a:rPr lang="en-US" dirty="0"/>
              <a:t>OIG decision to perform audit </a:t>
            </a:r>
          </a:p>
          <a:p>
            <a:pPr lvl="1"/>
            <a:r>
              <a:rPr lang="en-US" dirty="0"/>
              <a:t>Determine if payments complied with Federal guidelines</a:t>
            </a:r>
          </a:p>
        </p:txBody>
      </p:sp>
    </p:spTree>
    <p:extLst>
      <p:ext uri="{BB962C8B-B14F-4D97-AF65-F5344CB8AC3E}">
        <p14:creationId xmlns:p14="http://schemas.microsoft.com/office/powerpoint/2010/main" val="310625547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4352</TotalTime>
  <Words>821</Words>
  <Application>Microsoft Office PowerPoint</Application>
  <PresentationFormat>Widescreen</PresentationFormat>
  <Paragraphs>177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Trebuchet MS</vt:lpstr>
      <vt:lpstr>Custom Design</vt:lpstr>
      <vt:lpstr>Correct Billing for Physicians and Critical Access Hospitals </vt:lpstr>
      <vt:lpstr>Disclaimer</vt:lpstr>
      <vt:lpstr>Acronyms </vt:lpstr>
      <vt:lpstr>Agenda and Objectives </vt:lpstr>
      <vt:lpstr>Payment for Outpatient CAH Services</vt:lpstr>
      <vt:lpstr>Standard (Method I)</vt:lpstr>
      <vt:lpstr>Optional (Method II)</vt:lpstr>
      <vt:lpstr>Reassigning Billing Rights</vt:lpstr>
      <vt:lpstr>OIG Audits CAH and Practitioner Claims</vt:lpstr>
      <vt:lpstr>Details of Audit Period</vt:lpstr>
      <vt:lpstr>What OIG Found</vt:lpstr>
      <vt:lpstr>CAH Findings</vt:lpstr>
      <vt:lpstr>Physician/NPP Findings</vt:lpstr>
      <vt:lpstr>Reasons and Reminders</vt:lpstr>
      <vt:lpstr>Resources</vt:lpstr>
      <vt:lpstr>Working Together </vt:lpstr>
      <vt:lpstr>Separate Practices </vt:lpstr>
      <vt:lpstr>Self-Audit </vt:lpstr>
      <vt:lpstr>Refunds  </vt:lpstr>
      <vt:lpstr>Overpayment Return Instructions </vt:lpstr>
      <vt:lpstr>False Claims Act </vt:lpstr>
      <vt:lpstr>Survey </vt:lpstr>
      <vt:lpstr>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Leifker, Kathleen</cp:lastModifiedBy>
  <cp:revision>140</cp:revision>
  <dcterms:created xsi:type="dcterms:W3CDTF">2020-11-15T21:40:28Z</dcterms:created>
  <dcterms:modified xsi:type="dcterms:W3CDTF">2023-09-21T20:41:58Z</dcterms:modified>
</cp:coreProperties>
</file>