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9" r:id="rId3"/>
    <p:sldMasterId id="2147483678" r:id="rId4"/>
  </p:sldMasterIdLst>
  <p:notesMasterIdLst>
    <p:notesMasterId r:id="rId10"/>
  </p:notesMasterIdLst>
  <p:sldIdLst>
    <p:sldId id="280" r:id="rId5"/>
    <p:sldId id="270" r:id="rId6"/>
    <p:sldId id="256" r:id="rId7"/>
    <p:sldId id="387" r:id="rId8"/>
    <p:sldId id="3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1" autoAdjust="0"/>
    <p:restoredTop sz="86385" autoAdjust="0"/>
  </p:normalViewPr>
  <p:slideViewPr>
    <p:cSldViewPr snapToGrid="0">
      <p:cViewPr varScale="1">
        <p:scale>
          <a:sx n="46" d="100"/>
          <a:sy n="46" d="100"/>
        </p:scale>
        <p:origin x="48" y="10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1C633-6BDB-40AB-BFE5-CD2C82AA4E7D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3DF85-865D-4EA0-9513-27F0C371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5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5150" y="547688"/>
            <a:ext cx="4348163" cy="2446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2538" y="3139806"/>
            <a:ext cx="6125379" cy="5827923"/>
          </a:xfrm>
        </p:spPr>
        <p:txBody>
          <a:bodyPr/>
          <a:lstStyle/>
          <a:p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77F830-97C6-41AF-9B45-128293B635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382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53DF85-865D-4EA0-9513-27F0C371DB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9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98823-A14D-0F06-FCEF-83C62AD18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A73D4-472A-3129-3DEC-3C4645F37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2071E-ABD3-4161-3B77-DA7EE0E79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F44FF-D4B6-A5C4-B48F-F0FE8BB98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F1DB7-2E9A-32AA-F923-3A4879F0F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4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05BC1-CD67-F90B-9FBA-7CF319961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07D84-54D3-C7E5-2043-97A8E1029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A3495-D597-196D-AC7B-A4169F22B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B14C4-E96F-C2ED-B1E0-0737F8291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93F7C-ED7B-69D8-D503-522B2DD9E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0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70DAAF-4D62-3ABD-ECA8-BA1F8ED19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84C43-2A31-48D0-D251-052B28C71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84D3D-1350-F4C4-286A-C1D77DC18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4C8A0-0E6F-E9DD-A30B-E0CC5CEA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10C4F-90A6-654C-4F78-39DA97A7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05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7277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43403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10046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99990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679053" y="0"/>
            <a:ext cx="35285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679052" y="0"/>
            <a:ext cx="3528524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F89955-EA06-A439-4ED6-50B5345B5BCF}"/>
              </a:ext>
            </a:extLst>
          </p:cNvPr>
          <p:cNvSpPr/>
          <p:nvPr userDrawn="1"/>
        </p:nvSpPr>
        <p:spPr>
          <a:xfrm>
            <a:off x="8077926" y="6003235"/>
            <a:ext cx="588600" cy="6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30977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8162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86010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675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94C5C-7E8D-6B79-0BE0-64F2C8EC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5F232-DB55-485C-F704-99B930FA7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14F26-96BB-B7C2-C74D-867776012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5E71A-E641-92CD-7B24-9B304721E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46D6E-C118-52B3-DA92-12A85C7A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83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50CE01-9624-9ABA-B519-84D32703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0DADA2D-BB08-86BF-F372-70E73FD5314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F7139D6-B18D-E36D-DDD4-107506171A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937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Full Wid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5210E393-07D0-AD9B-4693-5C58245AA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7E4D7546-BD7C-D58C-859B-FC18E2ECE8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8" y="0"/>
            <a:ext cx="12184091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55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Subhead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FDC90C48-F3D4-526A-CADA-C68070E99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625017"/>
            <a:ext cx="9500616" cy="800680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75BD5A5-A76A-06C6-8CF6-36B4B08E5BBD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2139696" y="4563266"/>
            <a:ext cx="9144000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A3B907B9-C9BB-34FC-DF6C-06198528CA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2B7804B2-9FF8-CCC9-6DA7-9871FA9885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24A2F4B-4C75-19AC-3B5E-2306719882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72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,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FD23868-9EAA-1F40-94B7-14430EC84CE6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2" name="Title 4">
            <a:extLst>
              <a:ext uri="{FF2B5EF4-FFF2-40B4-BE49-F238E27FC236}">
                <a16:creationId xmlns:a16="http://schemas.microsoft.com/office/drawing/2014/main" id="{B18D2B09-D3FE-1F42-8989-14A4DDC8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696" y="3831336"/>
            <a:ext cx="9500616" cy="1472183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8FA765-4F8C-0ADE-FFAC-4EDADCB274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09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620E638-A921-0446-EBBF-38BC344F884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84320" y="-699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53B945E-F4FB-17FF-0498-D2D951A57AE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0731" y="0"/>
            <a:ext cx="4023360" cy="292608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89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F48B-FA81-CBA2-FE03-3C578A5D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40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05DBC-3841-0688-924E-7A595357856A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1758696" y="3644231"/>
            <a:ext cx="9595104" cy="62138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600" b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06031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no subhead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D28A25F-ABAF-439A-821C-F34B2EBCECB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47585" y="1934349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B184AA6-206F-4676-9058-FB5D99DD8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2671762"/>
            <a:ext cx="9144000" cy="3684588"/>
          </a:xfrm>
          <a:prstGeom prst="rect">
            <a:avLst/>
          </a:prstGeom>
        </p:spPr>
        <p:txBody>
          <a:bodyPr/>
          <a:lstStyle>
            <a:lvl1pPr>
              <a:buClr>
                <a:srgbClr val="82C33F"/>
              </a:buClr>
              <a:defRPr sz="180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</a:defRPr>
            </a:lvl1pPr>
            <a:lvl2pPr>
              <a:buClr>
                <a:srgbClr val="82C33F"/>
              </a:buClr>
              <a:defRPr sz="1400">
                <a:solidFill>
                  <a:schemeClr val="bg1">
                    <a:lumMod val="50000"/>
                  </a:schemeClr>
                </a:solidFill>
                <a:latin typeface="Trebuchet MS" panose="020B0703020202090204" pitchFamily="34" charset="0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911225A-0A26-4BEF-B960-47CB5F88D228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547585" y="570221"/>
            <a:ext cx="9144000" cy="45878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000" b="1">
                <a:solidFill>
                  <a:srgbClr val="017DB4"/>
                </a:solidFill>
                <a:latin typeface="Trebuchet MS" panose="020B070302020209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9232526-AD32-44CC-A267-25015E9ABA68}"/>
              </a:ext>
            </a:extLst>
          </p:cNvPr>
          <p:cNvSpPr txBox="1">
            <a:spLocks/>
          </p:cNvSpPr>
          <p:nvPr userDrawn="1"/>
        </p:nvSpPr>
        <p:spPr>
          <a:xfrm>
            <a:off x="9356889" y="647391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916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656411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CB58E32-7EC3-4C49-B802-6217EC0122B0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0117B41-E422-774B-A4E0-9DE9EBDF4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6B6CC8B-1FC5-4365-BC36-037B408F0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00080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56AD4-C2F4-D040-A9A3-9CB8D0EE0FAA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A82FE47-5023-BE9C-DC0C-2132CFD2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279906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1CB09F8-023D-DCAB-CED1-55F2499F4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7633437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aption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29756D4-AA60-C008-6AE9-2F30BF9D3BC9}"/>
              </a:ext>
            </a:extLst>
          </p:cNvPr>
          <p:cNvSpPr/>
          <p:nvPr userDrawn="1"/>
        </p:nvSpPr>
        <p:spPr>
          <a:xfrm>
            <a:off x="8901214" y="0"/>
            <a:ext cx="2477985" cy="14039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80073" y="0"/>
            <a:ext cx="1911927" cy="3408218"/>
          </a:xfrm>
          <a:prstGeom prst="rect">
            <a:avLst/>
          </a:prstGeom>
          <a:solidFill>
            <a:srgbClr val="017D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901215" y="508000"/>
            <a:ext cx="2743200" cy="504797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633E8B-B27E-9777-C911-951974A3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340457"/>
            <a:ext cx="741684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1A9533D-017E-BC60-E5FC-04D2B4DF5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7416839" cy="5076190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2949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6E430-7B19-1F11-6BA2-F19EA079A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75F71-4AAF-721E-3FA3-CAEB6B9B0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A743-8385-6085-A25E-0748927B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59CB2-D1C7-6182-E2E8-F3E185AF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BD399-8A88-318B-C9FD-C1E3EDF1D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057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Pictur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9FCB8C-B3AE-FB12-E15F-26E1FF80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73458"/>
            <a:ext cx="3750590" cy="4184542"/>
          </a:xfrm>
          <a:prstGeom prst="rect">
            <a:avLst/>
          </a:prstGeom>
          <a:solidFill>
            <a:srgbClr val="00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6BBFB6E-EA6C-5CE1-7495-E893768C01B8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07394" y="1783879"/>
            <a:ext cx="3135801" cy="418454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4E52E51-9882-7933-0B7C-2BC75517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4" y="270109"/>
            <a:ext cx="953852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751A4D-B120-2A8D-91AB-E561FED70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56004" y="1280160"/>
            <a:ext cx="7416839" cy="4424901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199542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Content, Column Picu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A871A8-CDB7-FA47-8281-E16302FD8B72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38516C5-927B-5142-8C33-5461BC32AC27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8183418" y="0"/>
            <a:ext cx="4024158" cy="597278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96296E4-8554-9DD1-67FF-F9156E811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2" y="234197"/>
            <a:ext cx="7635835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248637C-2E8E-6AD1-F5EF-0B8BF1C69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3" y="1375495"/>
            <a:ext cx="7635835" cy="4980855"/>
          </a:xfrm>
          <a:prstGeom prst="rect">
            <a:avLst/>
          </a:prstGeom>
        </p:spPr>
        <p:txBody>
          <a:bodyPr/>
          <a:lstStyle>
            <a:lvl1pPr>
              <a:buClr>
                <a:srgbClr val="F8911B"/>
              </a:buClr>
              <a:defRPr sz="3600"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F8911B"/>
              </a:buClr>
              <a:defRPr sz="3200">
                <a:solidFill>
                  <a:schemeClr val="tx1"/>
                </a:solidFill>
                <a:latin typeface="+mn-lt"/>
              </a:defRPr>
            </a:lvl2pPr>
            <a:lvl3pPr>
              <a:defRPr>
                <a:latin typeface="Trebuchet MS" panose="020B0703020202090204" pitchFamily="34" charset="0"/>
              </a:defRPr>
            </a:lvl3pPr>
            <a:lvl4pPr>
              <a:defRPr>
                <a:latin typeface="Trebuchet MS" panose="020B0703020202090204" pitchFamily="34" charset="0"/>
              </a:defRPr>
            </a:lvl4pPr>
            <a:lvl5pPr>
              <a:defRPr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26547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3CDAD6A-1654-3246-83A7-878675A35BF5}"/>
              </a:ext>
            </a:extLst>
          </p:cNvPr>
          <p:cNvSpPr txBox="1">
            <a:spLocks/>
          </p:cNvSpPr>
          <p:nvPr userDrawn="1"/>
        </p:nvSpPr>
        <p:spPr>
          <a:xfrm>
            <a:off x="918707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46A89BF-7CAD-E749-A249-A8820CF5CA56}"/>
              </a:ext>
            </a:extLst>
          </p:cNvPr>
          <p:cNvSpPr/>
          <p:nvPr userDrawn="1"/>
        </p:nvSpPr>
        <p:spPr>
          <a:xfrm>
            <a:off x="0" y="1378891"/>
            <a:ext cx="9992299" cy="264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553387A-DC65-F34E-BAA5-3CC586A28290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547585" y="1378891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9F91E-B22C-72F2-B991-2BB327C4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3999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374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979FB-E96D-68F6-A87E-DCAD4EDF3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84" y="4945438"/>
            <a:ext cx="10515600" cy="9067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89C146-4176-EED3-6D58-289E92DD3F55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481084" y="364738"/>
            <a:ext cx="9143999" cy="442229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400" b="1" i="1">
                <a:latin typeface="Trebuchet MS"/>
                <a:cs typeface="Trebuchet M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78778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1C472D9-9C3B-B046-894F-84EB5A7087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8096596" y="5724583"/>
            <a:ext cx="3833674" cy="94222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F63452-C425-FA4B-BAA4-27ED6E39100F}" type="slidenum">
              <a:rPr lang="en-US" sz="1000" smtClean="0">
                <a:solidFill>
                  <a:schemeClr val="bg1"/>
                </a:solidFill>
                <a:latin typeface="Trebuchet MS" panose="020B0703020202090204" pitchFamily="34" charset="0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B1DC953-B3F2-2249-AD5E-3454E4DB5D0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445117" y="2092409"/>
            <a:ext cx="4266370" cy="44004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87B9459-7DD5-694F-BAED-2EC80632115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1445117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17ED727-781B-C74C-B03C-1A717152C591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6480514" y="2154158"/>
            <a:ext cx="4266370" cy="4345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8911B"/>
              </a:buClr>
              <a:defRPr sz="36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1pPr>
            <a:lvl2pPr>
              <a:buClr>
                <a:srgbClr val="F8911B"/>
              </a:buClr>
              <a:defRPr sz="32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2pPr>
            <a:lvl3pPr>
              <a:buClr>
                <a:srgbClr val="F8911B"/>
              </a:buCl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3pPr>
            <a:lvl4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4pPr>
            <a:lvl5pPr>
              <a:buClr>
                <a:srgbClr val="F8911B"/>
              </a:buCl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Bullet one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2F45C183-F939-3749-8CBA-E98362CF528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465411" y="1328868"/>
            <a:ext cx="4281473" cy="58455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000" b="1">
                <a:solidFill>
                  <a:srgbClr val="017DB4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141C5F-6843-2DBF-BA08-09AF682A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85" y="365125"/>
            <a:ext cx="9142060" cy="7230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7DB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759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44E3F-63B2-7B41-60B8-036430943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56CC2-C858-14D5-4E22-E36062F5A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113FE-FD34-2768-8302-65B9EB85D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770127-D3C9-B9B3-41AF-308BE3522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F069C-7C46-BEEA-0F7C-F5AF0D64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EBD78-21DB-3C48-24A8-010D21F4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71294-A5B6-D415-BF7A-C1CEFD185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F1CFA-B2E4-2143-528A-8DFBB6F57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6F742-F00B-BCEF-BCEF-B9DA633AB9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189882-AE7F-2411-D303-F74B0FFFB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30C468-8855-8520-E104-AA6DFEC75D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25D4DC-2C64-2EFC-2088-791B09A6D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5EAF5-1DE1-9087-B71F-EC51484AF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62978-08F2-F55E-8034-62C2E8D8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3387C-E413-75F7-62C6-EC9D48CF8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D2C77E-4E2F-5D85-8C8B-CC30B8AA1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F46BB-971E-92DE-B798-906DF2EA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9BD7D4-656D-A5E6-97A1-080E193B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9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04DDF6-74FC-FDD5-1061-9B94CB6F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753A2-DDF2-205F-0084-4E6E80AE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5D1E1-8340-10B1-7AF1-01B91E845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9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38456-328A-EB87-8CBE-E6A4F52B7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90E16-7261-D9F0-13BF-AACCCA838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C68E8-24B7-1F2C-8CEE-2BE3CF51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BC7F6-25C1-0F1B-2146-42371979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276AB-D0D0-EC37-17D1-FCDE58E19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6666C-80D9-DEB0-5E4F-7EC1BCE5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2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E6A70-5212-A008-E064-294E873B8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FA7B7D-0B09-B0E0-EE48-20BB12FD40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8718A-FC50-EAD7-F4CB-7E1F9CEF3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61668-AB35-F899-1B32-6981E6B8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35C3F-410B-CF71-1A09-24D95BF0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900E5-5121-6846-E40F-D20A92F1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9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30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82C1E-C235-3911-FDA2-4A65DFE8B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155B5-7BCD-FA46-B94F-A8E7F090B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8AB7-59F1-1EB7-DBE6-0067107DC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BBA8-75C1-478B-8132-2EEA3A28DB62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B865D-D3CB-01B3-5988-7B613EDCE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C10D1-5363-CBD8-EFA8-1A97B8E05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34549-1EEA-4740-BBCF-BF5770B36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81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DE2358F0-A308-A8CF-97AA-08B7A83BD0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9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ground image with WPS logo in the lower right corner and CMS logo to the left of the WPS logo.">
            <a:extLst>
              <a:ext uri="{FF2B5EF4-FFF2-40B4-BE49-F238E27FC236}">
                <a16:creationId xmlns:a16="http://schemas.microsoft.com/office/drawing/2014/main" id="{FF47DA04-179C-4548-803A-773E6AED009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4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pedia.org/chalkboard/a/agenda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msmacfedramp.gov1.qualtrics.com/jfe/form/SV_8qQ1Igmkc0UPfMN?Title=WPS%20GHA%20Self%20Service%20Feature%20Encore&amp;Presenter=Bailey%20Frazi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6E5685-0972-E2A9-6530-6AAE34F9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WPS GHA Self Service Feature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E10235B-8CE4-5A30-7488-5B1EDD7C4287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pPr algn="ctr"/>
            <a:r>
              <a:rPr lang="en-US" dirty="0"/>
              <a:t>A Demonstration</a:t>
            </a:r>
          </a:p>
        </p:txBody>
      </p:sp>
      <p:pic>
        <p:nvPicPr>
          <p:cNvPr id="20" name="Picture Placeholder 19" descr="Woman using computer to signify self service technology ">
            <a:extLst>
              <a:ext uri="{FF2B5EF4-FFF2-40B4-BE49-F238E27FC236}">
                <a16:creationId xmlns:a16="http://schemas.microsoft.com/office/drawing/2014/main" id="{B3D55F3C-ACD8-10C5-0DB9-7F927C353E0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5"/>
          <a:stretch/>
        </p:blipFill>
        <p:spPr>
          <a:xfrm>
            <a:off x="7908" y="0"/>
            <a:ext cx="12184091" cy="2926080"/>
          </a:xfrm>
        </p:spPr>
      </p:pic>
    </p:spTree>
    <p:extLst>
      <p:ext uri="{BB962C8B-B14F-4D97-AF65-F5344CB8AC3E}">
        <p14:creationId xmlns:p14="http://schemas.microsoft.com/office/powerpoint/2010/main" val="45798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4A24A76-36F6-EA6A-705A-0B9361A2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F7A49A-C83D-D64C-9687-E70ABE799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7585" y="1280160"/>
            <a:ext cx="11071258" cy="496499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prepared this education as a tool to assist the provider community.  Medicare rules change often. They are in the relevant laws, regulations and rulings on the Centers for Medicare &amp; Medicaid Services (CMS) website. 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provide responses to questions based on the facts given, but the Medicare rules will determine final coverage.  </a:t>
            </a:r>
          </a:p>
          <a:p>
            <a:pPr marL="0" indent="0"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CMS prohibits recording of the presentation for profit-making purposes.</a:t>
            </a:r>
          </a:p>
        </p:txBody>
      </p:sp>
    </p:spTree>
    <p:extLst>
      <p:ext uri="{BB962C8B-B14F-4D97-AF65-F5344CB8AC3E}">
        <p14:creationId xmlns:p14="http://schemas.microsoft.com/office/powerpoint/2010/main" val="400520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6EB0F-6692-85C0-965E-52D59578A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429325" y="5200507"/>
            <a:ext cx="7862455" cy="631882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pic>
        <p:nvPicPr>
          <p:cNvPr id="5" name="Picture 4" descr="A chalkboard with &quot;Agenda&quot; written on it to signify the speaker will be talking about the overall agenda for the event. ">
            <a:extLst>
              <a:ext uri="{FF2B5EF4-FFF2-40B4-BE49-F238E27FC236}">
                <a16:creationId xmlns:a16="http://schemas.microsoft.com/office/drawing/2014/main" id="{8CFEAC4B-AF1E-B3D7-A924-4B50318BF14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196850" y="171719"/>
            <a:ext cx="11798300" cy="65127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D6BB40-0034-B2E0-A974-9862D0958991}"/>
              </a:ext>
            </a:extLst>
          </p:cNvPr>
          <p:cNvSpPr txBox="1"/>
          <p:nvPr/>
        </p:nvSpPr>
        <p:spPr>
          <a:xfrm>
            <a:off x="9688108" y="6486226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picpedia.org/chalkboard/a/agenda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703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8221-91DB-9C0E-ED85-1F1D8DEA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A1154-FC5A-4996-A1A7-70D54A78C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prstGeom prst="rect">
            <a:avLst/>
          </a:prstGeom>
          <a:noFill/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We will go over some of the major features</a:t>
            </a:r>
          </a:p>
          <a:p>
            <a:pPr lvl="1"/>
            <a:r>
              <a:rPr lang="en-US" dirty="0"/>
              <a:t>With the website redesign the location may be different, but the content is the same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8090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948D-EAFC-7334-3AC8-E7543BE22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Encore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C0063-834A-6747-B973-958421E9A1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Click on this 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 or scan the QR code to be taken to the survey</a:t>
            </a:r>
          </a:p>
        </p:txBody>
      </p:sp>
      <p:pic>
        <p:nvPicPr>
          <p:cNvPr id="5" name="Picture 4" descr="QR code scan box that leads you to a survey.">
            <a:extLst>
              <a:ext uri="{FF2B5EF4-FFF2-40B4-BE49-F238E27FC236}">
                <a16:creationId xmlns:a16="http://schemas.microsoft.com/office/drawing/2014/main" id="{F9F5A568-ED00-4C2C-B7ED-542E3EB444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6433" y="2474605"/>
            <a:ext cx="2495899" cy="310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55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bg1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137</Words>
  <Application>Microsoft Office PowerPoint</Application>
  <PresentationFormat>Widescreen</PresentationFormat>
  <Paragraphs>15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Office Theme</vt:lpstr>
      <vt:lpstr>Custom Design</vt:lpstr>
      <vt:lpstr>1_Office Theme</vt:lpstr>
      <vt:lpstr>1_Custom Design</vt:lpstr>
      <vt:lpstr>WPS GHA Self Service Feature</vt:lpstr>
      <vt:lpstr>Disclaimer</vt:lpstr>
      <vt:lpstr>Agenda</vt:lpstr>
      <vt:lpstr>Demonstration Time</vt:lpstr>
      <vt:lpstr>Encore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Frazier, Bailey</dc:creator>
  <cp:lastModifiedBy>Ryan, Thom</cp:lastModifiedBy>
  <cp:revision>28</cp:revision>
  <dcterms:created xsi:type="dcterms:W3CDTF">2023-07-19T16:54:10Z</dcterms:created>
  <dcterms:modified xsi:type="dcterms:W3CDTF">2023-08-24T17:13:24Z</dcterms:modified>
</cp:coreProperties>
</file>