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84" r:id="rId4"/>
    <p:sldId id="345" r:id="rId5"/>
    <p:sldId id="389" r:id="rId6"/>
    <p:sldId id="290" r:id="rId7"/>
    <p:sldId id="270" r:id="rId8"/>
    <p:sldId id="354" r:id="rId9"/>
    <p:sldId id="390" r:id="rId10"/>
    <p:sldId id="391" r:id="rId11"/>
    <p:sldId id="287" r:id="rId12"/>
    <p:sldId id="355" r:id="rId13"/>
    <p:sldId id="291" r:id="rId14"/>
    <p:sldId id="352" r:id="rId15"/>
    <p:sldId id="351" r:id="rId16"/>
    <p:sldId id="350" r:id="rId17"/>
    <p:sldId id="392" r:id="rId18"/>
    <p:sldId id="39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DB4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430" autoAdjust="0"/>
  </p:normalViewPr>
  <p:slideViewPr>
    <p:cSldViewPr snapToGrid="0" snapToObjects="1">
      <p:cViewPr varScale="1">
        <p:scale>
          <a:sx n="81" d="100"/>
          <a:sy n="81" d="100"/>
        </p:scale>
        <p:origin x="126" y="474"/>
      </p:cViewPr>
      <p:guideLst/>
    </p:cSldViewPr>
  </p:slideViewPr>
  <p:outlineViewPr>
    <p:cViewPr>
      <p:scale>
        <a:sx n="33" d="100"/>
        <a:sy n="33" d="100"/>
      </p:scale>
      <p:origin x="0" y="-741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20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96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92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1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5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6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6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985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4623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79" r:id="rId5"/>
    <p:sldLayoutId id="2147483681" r:id="rId6"/>
    <p:sldLayoutId id="214748368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msmacfedramp.gov1.qualtrics.com/jfe/form/SV_8qQ1Igmkc0UPfMN?Title=Encore%3A%20%20Documentation%20for%20Annual%20Wellness%20Visit&amp;Presenter=Jennifer%20Boniface%2C%20Bailey%20Frazier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wps.gha.education@wpsic.com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29FA24-26D4-F68A-5BF3-9E3369B9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Documentation for Annual Wellness Visits</a:t>
            </a:r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13DBC43A-9066-546D-7B91-4DE5BAB03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4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2FF521-2E81-F1A1-854C-F288B06F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125"/>
            <a:ext cx="9861011" cy="723011"/>
          </a:xfrm>
        </p:spPr>
        <p:txBody>
          <a:bodyPr/>
          <a:lstStyle/>
          <a:p>
            <a:r>
              <a:rPr lang="en-US" dirty="0"/>
              <a:t>Additional Documentation Requirements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33640E-DB34-CFF0-F656-4529E8659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313995"/>
            <a:ext cx="11071258" cy="4424901"/>
          </a:xfrm>
        </p:spPr>
        <p:txBody>
          <a:bodyPr/>
          <a:lstStyle/>
          <a:p>
            <a:r>
              <a:rPr lang="en-US" dirty="0"/>
              <a:t>Visit must be preformed and signed by one of the following qualified professionals</a:t>
            </a:r>
          </a:p>
          <a:p>
            <a:pPr lvl="1"/>
            <a:r>
              <a:rPr lang="en-US" dirty="0"/>
              <a:t>MD or DO</a:t>
            </a:r>
          </a:p>
          <a:p>
            <a:pPr lvl="1"/>
            <a:r>
              <a:rPr lang="en-US" dirty="0"/>
              <a:t>PA, NP, CNS</a:t>
            </a:r>
          </a:p>
          <a:p>
            <a:pPr lvl="1"/>
            <a:r>
              <a:rPr lang="en-US" dirty="0"/>
              <a:t>Allowable medical professional </a:t>
            </a:r>
          </a:p>
        </p:txBody>
      </p:sp>
    </p:spTree>
    <p:extLst>
      <p:ext uri="{BB962C8B-B14F-4D97-AF65-F5344CB8AC3E}">
        <p14:creationId xmlns:p14="http://schemas.microsoft.com/office/powerpoint/2010/main" val="381967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80247-D78D-60C7-916B-5D16A6D9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Review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F40D5B-50BA-12E4-558C-E6F7D6E3C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55386"/>
            <a:ext cx="9143999" cy="489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23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5C559A-87A5-27A8-2A23-04FF49A5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1 Health Risk Assessment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50D8C-F677-96C4-3DC9-A6A9F7435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5091457"/>
          </a:xfrm>
        </p:spPr>
        <p:txBody>
          <a:bodyPr/>
          <a:lstStyle/>
          <a:p>
            <a:r>
              <a:rPr lang="en-US" sz="2000" dirty="0"/>
              <a:t>Demographic Data: 79 yo Caucasian female (no ethnicity listed) </a:t>
            </a:r>
          </a:p>
          <a:p>
            <a:r>
              <a:rPr lang="en-US" sz="2000" dirty="0"/>
              <a:t>Health Status Self-Assessment: Presents for AWV, follow up to 1 yr ago eye bleed, hearing loss and right sided headaches from HTN. </a:t>
            </a:r>
          </a:p>
          <a:p>
            <a:pPr lvl="1"/>
            <a:r>
              <a:rPr lang="en-US" sz="1600" dirty="0"/>
              <a:t>At this time: No blurred vision, chest pain, headaches, malaise/fatigue, neck pain, orthopnea, palpitations, PND, SOB or sweats. </a:t>
            </a:r>
          </a:p>
          <a:p>
            <a:pPr lvl="1"/>
            <a:r>
              <a:rPr lang="en-US" sz="1600" dirty="0"/>
              <a:t>Active problems: Hypothyroidism, dyslipidemia, osteoarthrosis, impaired fasting glucose, HTN, lumbar stenosis, DDD of lumbar, anxiety, neural foraminal stenosis of cervical spine, obese, OSA</a:t>
            </a:r>
          </a:p>
          <a:p>
            <a:r>
              <a:rPr lang="en-US" sz="2000" dirty="0"/>
              <a:t>Psychosocial Risks: Anxiety, stressful job (getting ready to retire), married, no listed social determinants of health, no acute distress, positive for agitation and decreased concentration</a:t>
            </a:r>
          </a:p>
          <a:p>
            <a:r>
              <a:rPr lang="en-US" sz="2000" dirty="0"/>
              <a:t>Behavior Risks: No tobacco/vaping, minimal alcohol, no drugs, no sexual activity due to drug use, caffeine use, 100% seat belt user, ambulatory, no listed social determinants of health, negative behavior problems including confusion, dysphoric mood, hallucinations, self-injury, sleep disturbances and suicidal ideation </a:t>
            </a:r>
          </a:p>
          <a:p>
            <a:r>
              <a:rPr lang="en-US" sz="2000" dirty="0"/>
              <a:t>ADLs: Normal ROM. Patient reports no reported issues with toileting, dressing, feeding independently</a:t>
            </a:r>
          </a:p>
          <a:p>
            <a:r>
              <a:rPr lang="en-US" sz="2000" dirty="0"/>
              <a:t>IADLs: Patient reports no issues with meal prep, transportation, taking medications, handling finances</a:t>
            </a:r>
          </a:p>
        </p:txBody>
      </p:sp>
    </p:spTree>
    <p:extLst>
      <p:ext uri="{BB962C8B-B14F-4D97-AF65-F5344CB8AC3E}">
        <p14:creationId xmlns:p14="http://schemas.microsoft.com/office/powerpoint/2010/main" val="366706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5C559A-87A5-27A8-2A23-04FF49A51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2 – Health Professional Example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4778E-EE1F-B5CE-D65A-6AB18A609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5354320"/>
          </a:xfrm>
        </p:spPr>
        <p:txBody>
          <a:bodyPr/>
          <a:lstStyle/>
          <a:p>
            <a:r>
              <a:rPr lang="en-US" sz="3200" dirty="0"/>
              <a:t>History of present illness written on physician letterhead </a:t>
            </a:r>
          </a:p>
          <a:p>
            <a:pPr lvl="1"/>
            <a:r>
              <a:rPr lang="en-US" sz="2800" dirty="0"/>
              <a:t>Physician listed as Doctor of Osteopathy (Doctor 1)</a:t>
            </a:r>
          </a:p>
          <a:p>
            <a:pPr lvl="1"/>
            <a:r>
              <a:rPr lang="en-US" sz="2800" dirty="0"/>
              <a:t>No signature</a:t>
            </a:r>
          </a:p>
          <a:p>
            <a:r>
              <a:rPr lang="en-US" sz="3200" dirty="0"/>
              <a:t>Next to HPI there is a different name from physician, no credentials (Person 1)</a:t>
            </a:r>
          </a:p>
          <a:p>
            <a:r>
              <a:rPr lang="en-US" sz="3200" dirty="0"/>
              <a:t>Next to the history there is another name, different than physician, no credentials (Person 2) </a:t>
            </a:r>
          </a:p>
          <a:p>
            <a:r>
              <a:rPr lang="en-US" sz="3200" dirty="0"/>
              <a:t>Review of systems and physical have the name (Person 1) next to them</a:t>
            </a:r>
          </a:p>
          <a:p>
            <a:r>
              <a:rPr lang="en-US" sz="3200" dirty="0"/>
              <a:t>Only signature listed is by (Person 1) </a:t>
            </a:r>
          </a:p>
        </p:txBody>
      </p:sp>
    </p:spTree>
    <p:extLst>
      <p:ext uri="{BB962C8B-B14F-4D97-AF65-F5344CB8AC3E}">
        <p14:creationId xmlns:p14="http://schemas.microsoft.com/office/powerpoint/2010/main" val="367338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27278C-8C33-BC38-D94E-EEC34A1A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3 – Multiple Items Missing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206EE7-2FA3-27B3-6F1D-EE92EEFA81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90-year-old client who had hysterectomy in past and is not currently pregnant</a:t>
            </a:r>
          </a:p>
          <a:p>
            <a:pPr lvl="1"/>
            <a:r>
              <a:rPr lang="en-US" dirty="0"/>
              <a:t>Frail elderly female listed in physical exam</a:t>
            </a:r>
          </a:p>
          <a:p>
            <a:pPr lvl="1"/>
            <a:r>
              <a:rPr lang="en-US" dirty="0"/>
              <a:t>No other demographic info of race/ethnicity </a:t>
            </a:r>
          </a:p>
          <a:p>
            <a:r>
              <a:rPr lang="en-US" dirty="0"/>
              <a:t>No documentation of other providers or suppliers listed</a:t>
            </a:r>
          </a:p>
          <a:p>
            <a:pPr lvl="1"/>
            <a:r>
              <a:rPr lang="en-US" dirty="0"/>
              <a:t>No documentation to support that the patient is not associated with other providers or suppliers</a:t>
            </a:r>
          </a:p>
        </p:txBody>
      </p:sp>
    </p:spTree>
    <p:extLst>
      <p:ext uri="{BB962C8B-B14F-4D97-AF65-F5344CB8AC3E}">
        <p14:creationId xmlns:p14="http://schemas.microsoft.com/office/powerpoint/2010/main" val="3360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2D8B-811F-2738-BEE9-06879242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25D85-78E6-AA34-36EC-4C5ABBBCD5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</a:t>
            </a:r>
            <a:r>
              <a:rPr lang="en-US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2"/>
              </a:rPr>
              <a:t>survey</a:t>
            </a:r>
            <a:r>
              <a:rPr lang="en-US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now. </a:t>
            </a:r>
          </a:p>
        </p:txBody>
      </p:sp>
      <p:pic>
        <p:nvPicPr>
          <p:cNvPr id="5" name="Picture 4" descr="Quick Response (QR) code for the survey at https://cmsmacfedramp.gov1.qualtrics.com/jfe/form/SV_8qQ1Igmkc0UPfMN?Title=Encore%3A%20%20Documentation%20for%20Annual%20Wellness%20Visit&amp;Presenter=Jennifer%20Boniface%2C%20Bailey%20Frazier">
            <a:hlinkClick r:id="rId2"/>
            <a:extLst>
              <a:ext uri="{FF2B5EF4-FFF2-40B4-BE49-F238E27FC236}">
                <a16:creationId xmlns:a16="http://schemas.microsoft.com/office/drawing/2014/main" id="{E813554B-139D-1239-E454-9D0D28A27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119" y="3131215"/>
            <a:ext cx="2362259" cy="244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40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2D8B-811F-2738-BEE9-06879242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25D85-78E6-AA34-36EC-4C5ABBBCD5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Follow-up Questions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Email </a:t>
            </a:r>
            <a:r>
              <a:rPr lang="en-US" dirty="0">
                <a:cs typeface="Calibri" panose="020F0502020204030204" pitchFamily="34" charset="0"/>
                <a:hlinkClick r:id="rId2"/>
              </a:rPr>
              <a:t>wps.gha.education@wpsic.com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Topic: “Encore: Required Documentation for Annual Wellness Visits”</a:t>
            </a:r>
          </a:p>
          <a:p>
            <a:r>
              <a:rPr lang="en-US" dirty="0">
                <a:cs typeface="Calibri" panose="020F0502020204030204" pitchFamily="34" charset="0"/>
              </a:rPr>
              <a:t>Send claim specific questions to Customer Service</a:t>
            </a:r>
            <a:endParaRPr lang="en-US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3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96499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294006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0203D45-86E7-66CE-625C-3C658F22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B6FE5E-152E-C4B0-7797-3FE9F560E3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163015" y="1440656"/>
            <a:ext cx="4266370" cy="4400466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+mn-lt"/>
              </a:rPr>
              <a:t>ADL    Activities of Daily Living</a:t>
            </a:r>
          </a:p>
          <a:p>
            <a:r>
              <a:rPr lang="en-US" sz="2100" dirty="0">
                <a:latin typeface="+mn-lt"/>
              </a:rPr>
              <a:t>CNS 	Clinical Nurse Specialist</a:t>
            </a:r>
          </a:p>
          <a:p>
            <a:r>
              <a:rPr lang="en-US" sz="2100" dirty="0">
                <a:latin typeface="+mn-lt"/>
              </a:rPr>
              <a:t>DDD 	Degenerative Disc Disease </a:t>
            </a:r>
          </a:p>
          <a:p>
            <a:r>
              <a:rPr lang="en-US" sz="2100" dirty="0">
                <a:latin typeface="+mn-lt"/>
              </a:rPr>
              <a:t>DO 	Doctor of Osteopathy</a:t>
            </a:r>
          </a:p>
          <a:p>
            <a:r>
              <a:rPr lang="en-US" sz="2100" dirty="0">
                <a:latin typeface="+mn-lt"/>
              </a:rPr>
              <a:t>HTN 	Hypertension</a:t>
            </a:r>
          </a:p>
          <a:p>
            <a:r>
              <a:rPr lang="en-US" sz="2100" dirty="0">
                <a:latin typeface="+mn-lt"/>
              </a:rPr>
              <a:t>HRA 	Health Risk Assessment</a:t>
            </a:r>
          </a:p>
          <a:p>
            <a:r>
              <a:rPr lang="en-US" sz="2100" dirty="0">
                <a:latin typeface="+mn-lt"/>
              </a:rPr>
              <a:t>IADL 	Instrumental Activities of 	Daily Living</a:t>
            </a:r>
          </a:p>
          <a:p>
            <a:r>
              <a:rPr lang="en-US" sz="2100" dirty="0">
                <a:latin typeface="+mn-lt"/>
              </a:rPr>
              <a:t>OSA    Obstructive Sleep Apnea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4C338-BAE4-147A-534F-55DC58212522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480514" y="1495978"/>
            <a:ext cx="4266370" cy="4345144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+mn-lt"/>
              </a:rPr>
              <a:t>MD	Doctor of Medicine</a:t>
            </a:r>
          </a:p>
          <a:p>
            <a:r>
              <a:rPr lang="en-US" sz="2100" dirty="0">
                <a:latin typeface="+mn-lt"/>
              </a:rPr>
              <a:t>NP	Nurse Practitioner</a:t>
            </a:r>
          </a:p>
          <a:p>
            <a:r>
              <a:rPr lang="en-US" sz="2100" dirty="0">
                <a:latin typeface="+mn-lt"/>
              </a:rPr>
              <a:t>PA	Physician Assistant</a:t>
            </a:r>
          </a:p>
          <a:p>
            <a:r>
              <a:rPr lang="en-US" sz="2100" dirty="0">
                <a:latin typeface="+mn-lt"/>
              </a:rPr>
              <a:t>PND	Paroxysmal Nocturnal 	Dyspnea</a:t>
            </a:r>
          </a:p>
          <a:p>
            <a:r>
              <a:rPr lang="en-US" sz="2100" dirty="0">
                <a:latin typeface="+mn-lt"/>
              </a:rPr>
              <a:t>ROM	Range of Motion</a:t>
            </a:r>
          </a:p>
          <a:p>
            <a:r>
              <a:rPr lang="en-US" sz="2100" dirty="0">
                <a:latin typeface="+mn-lt"/>
              </a:rPr>
              <a:t>SOB	Shortness of Breath</a:t>
            </a:r>
          </a:p>
          <a:p>
            <a:r>
              <a:rPr lang="en-US" sz="2100" dirty="0">
                <a:latin typeface="+mn-lt"/>
              </a:rPr>
              <a:t>YO	Year Old</a:t>
            </a:r>
          </a:p>
          <a:p>
            <a:r>
              <a:rPr lang="en-US" sz="2100" dirty="0">
                <a:latin typeface="+mn-lt"/>
              </a:rPr>
              <a:t>YR	Year</a:t>
            </a:r>
          </a:p>
        </p:txBody>
      </p:sp>
    </p:spTree>
    <p:extLst>
      <p:ext uri="{BB962C8B-B14F-4D97-AF65-F5344CB8AC3E}">
        <p14:creationId xmlns:p14="http://schemas.microsoft.com/office/powerpoint/2010/main" val="319744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152FB5-9861-22D8-2874-7314DA68A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02EFED6-857C-7D2C-FC25-54D9962B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152" y="265734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  <a:latin typeface="+mj-lt"/>
              </a:rPr>
              <a:t>Agenda </a:t>
            </a:r>
          </a:p>
        </p:txBody>
      </p:sp>
    </p:spTree>
    <p:extLst>
      <p:ext uri="{BB962C8B-B14F-4D97-AF65-F5344CB8AC3E}">
        <p14:creationId xmlns:p14="http://schemas.microsoft.com/office/powerpoint/2010/main" val="3939465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Wellness Visit (AWV)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Procedure code: G0439</a:t>
            </a:r>
          </a:p>
          <a:p>
            <a:r>
              <a:rPr lang="en-US" sz="3600" dirty="0"/>
              <a:t>A visit to develop/update a Personalized Prevention Plan (PPP) and perform a Health Risk Assessment (HRA)</a:t>
            </a:r>
          </a:p>
          <a:p>
            <a:r>
              <a:rPr lang="en-US" sz="3600" dirty="0"/>
              <a:t>The visit is performed once ever 12 months </a:t>
            </a:r>
            <a:endParaRPr lang="en-US" dirty="0"/>
          </a:p>
          <a:p>
            <a:r>
              <a:rPr lang="en-US" dirty="0"/>
              <a:t>There is a minimum about of information that needs to be collected 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>
            <a:extLst>
              <a:ext uri="{FF2B5EF4-FFF2-40B4-BE49-F238E27FC236}">
                <a16:creationId xmlns:a16="http://schemas.microsoft.com/office/drawing/2014/main" id="{0CF15967-74D0-779C-418F-90CC55C80B31}"/>
              </a:ext>
            </a:extLst>
          </p:cNvPr>
          <p:cNvSpPr txBox="1">
            <a:spLocks/>
          </p:cNvSpPr>
          <p:nvPr/>
        </p:nvSpPr>
        <p:spPr>
          <a:xfrm>
            <a:off x="199715" y="468213"/>
            <a:ext cx="9279906" cy="7230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17DB4"/>
                </a:solidFill>
              </a:rPr>
              <a:t>Documentation Requirements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681ED8-308D-4171-E0D4-E84C7188D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0" y="0"/>
            <a:ext cx="12261574" cy="692057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DEAF54B-5886-FC71-ACAE-ED38C22A9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15" y="528442"/>
            <a:ext cx="10515600" cy="1325563"/>
          </a:xfrm>
        </p:spPr>
        <p:txBody>
          <a:bodyPr/>
          <a:lstStyle/>
          <a:p>
            <a:r>
              <a:rPr lang="en-US" dirty="0"/>
              <a:t>Documentation Requirements </a:t>
            </a:r>
          </a:p>
        </p:txBody>
      </p:sp>
    </p:spTree>
    <p:extLst>
      <p:ext uri="{BB962C8B-B14F-4D97-AF65-F5344CB8AC3E}">
        <p14:creationId xmlns:p14="http://schemas.microsoft.com/office/powerpoint/2010/main" val="54312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F189F-AFEA-CAFD-A3FE-9658765D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D78E-8C39-3E08-3A97-3CEB3957F8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Past medical and surgical history</a:t>
            </a:r>
          </a:p>
          <a:p>
            <a:r>
              <a:rPr lang="en-US" dirty="0"/>
              <a:t>Current medications and supplements </a:t>
            </a:r>
          </a:p>
          <a:p>
            <a:r>
              <a:rPr lang="en-US" dirty="0"/>
              <a:t>Review of family history</a:t>
            </a:r>
          </a:p>
          <a:p>
            <a:r>
              <a:rPr lang="en-US" dirty="0"/>
              <a:t>Weight OR waist circumference</a:t>
            </a:r>
          </a:p>
          <a:p>
            <a:r>
              <a:rPr lang="en-US" dirty="0"/>
              <a:t>Blood pressure</a:t>
            </a:r>
          </a:p>
          <a:p>
            <a:r>
              <a:rPr lang="en-US" dirty="0"/>
              <a:t>Routine measurements </a:t>
            </a:r>
          </a:p>
        </p:txBody>
      </p:sp>
    </p:spTree>
    <p:extLst>
      <p:ext uri="{BB962C8B-B14F-4D97-AF65-F5344CB8AC3E}">
        <p14:creationId xmlns:p14="http://schemas.microsoft.com/office/powerpoint/2010/main" val="18702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F189F-AFEA-CAFD-A3FE-9658765D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Risk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4D78E-8C39-3E08-3A97-3CEB3957F8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Demographic data</a:t>
            </a:r>
          </a:p>
          <a:p>
            <a:pPr lvl="0"/>
            <a:r>
              <a:rPr lang="en-US" dirty="0"/>
              <a:t>Health status-self assessment</a:t>
            </a:r>
          </a:p>
          <a:p>
            <a:pPr lvl="0"/>
            <a:r>
              <a:rPr lang="en-US" dirty="0"/>
              <a:t>Psychosocial risks</a:t>
            </a:r>
          </a:p>
          <a:p>
            <a:pPr lvl="0"/>
            <a:r>
              <a:rPr lang="en-US" dirty="0"/>
              <a:t>Behavioral risks</a:t>
            </a:r>
          </a:p>
          <a:p>
            <a:pPr lvl="0"/>
            <a:r>
              <a:rPr lang="en-US" dirty="0"/>
              <a:t>ADLs</a:t>
            </a:r>
          </a:p>
          <a:p>
            <a:pPr lvl="0"/>
            <a:r>
              <a:rPr lang="en-US" dirty="0"/>
              <a:t>IADLs</a:t>
            </a:r>
          </a:p>
        </p:txBody>
      </p:sp>
    </p:spTree>
    <p:extLst>
      <p:ext uri="{BB962C8B-B14F-4D97-AF65-F5344CB8AC3E}">
        <p14:creationId xmlns:p14="http://schemas.microsoft.com/office/powerpoint/2010/main" val="180525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FC07B-B3E1-34BC-EC61-EC6CAFBD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Forms of Documentations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54709-D412-23C1-76AF-74C36F3381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Providers/suppliers</a:t>
            </a:r>
          </a:p>
          <a:p>
            <a:r>
              <a:rPr lang="en-US" dirty="0"/>
              <a:t>Cognitive screening</a:t>
            </a:r>
          </a:p>
          <a:p>
            <a:r>
              <a:rPr lang="en-US" dirty="0"/>
              <a:t>Preventative screening schedule</a:t>
            </a:r>
          </a:p>
          <a:p>
            <a:r>
              <a:rPr lang="en-US" dirty="0"/>
              <a:t>Risk factors</a:t>
            </a:r>
          </a:p>
          <a:p>
            <a:r>
              <a:rPr lang="en-US" dirty="0"/>
              <a:t>Health advice </a:t>
            </a:r>
          </a:p>
        </p:txBody>
      </p:sp>
      <p:pic>
        <p:nvPicPr>
          <p:cNvPr id="6" name="Picture Placeholder 5" descr="Man signing a document">
            <a:extLst>
              <a:ext uri="{FF2B5EF4-FFF2-40B4-BE49-F238E27FC236}">
                <a16:creationId xmlns:a16="http://schemas.microsoft.com/office/drawing/2014/main" id="{C92E5AB6-3C09-AF19-7873-4AB03DC828A7}"/>
              </a:ext>
            </a:extLst>
          </p:cNvPr>
          <p:cNvPicPr>
            <a:picLocks noGrp="1" noChangeAspect="1"/>
          </p:cNvPicPr>
          <p:nvPr>
            <p:ph type="pic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6981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725</Words>
  <Application>Microsoft Office PowerPoint</Application>
  <PresentationFormat>Widescreen</PresentationFormat>
  <Paragraphs>94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Office Theme</vt:lpstr>
      <vt:lpstr>Custom Design</vt:lpstr>
      <vt:lpstr>1_Custom Design</vt:lpstr>
      <vt:lpstr>Required Documentation for Annual Wellness Visits</vt:lpstr>
      <vt:lpstr>Disclaimer</vt:lpstr>
      <vt:lpstr>Acronyms</vt:lpstr>
      <vt:lpstr>Agenda </vt:lpstr>
      <vt:lpstr>Annual Wellness Visit (AWV) </vt:lpstr>
      <vt:lpstr>Documentation Requirements </vt:lpstr>
      <vt:lpstr>Documentation</vt:lpstr>
      <vt:lpstr>Health Risk Assessment </vt:lpstr>
      <vt:lpstr>Other Forms of Documentations</vt:lpstr>
      <vt:lpstr>Additional Documentation Requirements</vt:lpstr>
      <vt:lpstr>Documentation Review</vt:lpstr>
      <vt:lpstr>Chart 1 Health Risk Assessment Example</vt:lpstr>
      <vt:lpstr>Chart 2 – Health Professional Example </vt:lpstr>
      <vt:lpstr>Chart 3 – Multiple Items Missing</vt:lpstr>
      <vt:lpstr>Encore Survey</vt:lpstr>
      <vt:lpstr>Encore 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Rasmussen, Benjamin - Corp Comm</dc:creator>
  <cp:lastModifiedBy>Ryan, Thom</cp:lastModifiedBy>
  <cp:revision>105</cp:revision>
  <dcterms:created xsi:type="dcterms:W3CDTF">2020-11-15T21:40:28Z</dcterms:created>
  <dcterms:modified xsi:type="dcterms:W3CDTF">2023-08-09T17:07:29Z</dcterms:modified>
</cp:coreProperties>
</file>