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  <p:sldMasterId id="2147483672" r:id="rId2"/>
  </p:sldMasterIdLst>
  <p:notesMasterIdLst>
    <p:notesMasterId r:id="rId34"/>
  </p:notesMasterIdLst>
  <p:handoutMasterIdLst>
    <p:handoutMasterId r:id="rId35"/>
  </p:handoutMasterIdLst>
  <p:sldIdLst>
    <p:sldId id="280" r:id="rId3"/>
    <p:sldId id="270" r:id="rId4"/>
    <p:sldId id="464" r:id="rId5"/>
    <p:sldId id="444" r:id="rId6"/>
    <p:sldId id="426" r:id="rId7"/>
    <p:sldId id="445" r:id="rId8"/>
    <p:sldId id="442" r:id="rId9"/>
    <p:sldId id="429" r:id="rId10"/>
    <p:sldId id="458" r:id="rId11"/>
    <p:sldId id="459" r:id="rId12"/>
    <p:sldId id="446" r:id="rId13"/>
    <p:sldId id="443" r:id="rId14"/>
    <p:sldId id="441" r:id="rId15"/>
    <p:sldId id="439" r:id="rId16"/>
    <p:sldId id="455" r:id="rId17"/>
    <p:sldId id="457" r:id="rId18"/>
    <p:sldId id="460" r:id="rId19"/>
    <p:sldId id="461" r:id="rId20"/>
    <p:sldId id="462" r:id="rId21"/>
    <p:sldId id="465" r:id="rId22"/>
    <p:sldId id="466" r:id="rId23"/>
    <p:sldId id="452" r:id="rId24"/>
    <p:sldId id="451" r:id="rId25"/>
    <p:sldId id="447" r:id="rId26"/>
    <p:sldId id="454" r:id="rId27"/>
    <p:sldId id="448" r:id="rId28"/>
    <p:sldId id="449" r:id="rId29"/>
    <p:sldId id="450" r:id="rId30"/>
    <p:sldId id="453" r:id="rId31"/>
    <p:sldId id="470" r:id="rId32"/>
    <p:sldId id="469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7DB4"/>
    <a:srgbClr val="003A5D"/>
    <a:srgbClr val="F891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72033" autoAdjust="0"/>
  </p:normalViewPr>
  <p:slideViewPr>
    <p:cSldViewPr snapToGrid="0" snapToObjects="1">
      <p:cViewPr varScale="1">
        <p:scale>
          <a:sx n="82" d="100"/>
          <a:sy n="82" d="100"/>
        </p:scale>
        <p:origin x="912" y="108"/>
      </p:cViewPr>
      <p:guideLst/>
    </p:cSldViewPr>
  </p:slideViewPr>
  <p:outlineViewPr>
    <p:cViewPr>
      <p:scale>
        <a:sx n="33" d="100"/>
        <a:sy n="33" d="100"/>
      </p:scale>
      <p:origin x="0" y="-213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298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175B812-B55C-F963-0424-D66790B345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54C994-23A5-6DC3-722C-4FE3E5EE21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741E7-6599-410D-ACEB-6E45887D8C6A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27FEED-A9E0-77DB-08F1-2E9042512C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13B5FD-EB69-CE14-53AF-6F1814E6C83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2DBBE-78A7-4229-8B03-BD4C2BA333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514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38B04-4D7D-6148-8C3F-37CE9408ACEF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BEBA1-951B-0F4A-95D0-9F1CC3ADD4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005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0166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4020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8574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1775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2741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3006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5983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4086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6982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205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3342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0203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554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5273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7064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0483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3273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1789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61543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9676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474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5514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870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371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6535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828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0548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6116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208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CB58E32-7EC3-4C49-B802-6217EC0122B0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0117B41-E422-774B-A4E0-9DE9EBDF4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6B6CC8B-1FC5-4365-BC36-037B408F0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651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48FA765-4F8C-0ADE-FFAC-4EDADCB274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9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620E638-A921-0446-EBBF-38BC344F884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84320" y="-699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53B945E-F4FB-17FF-0498-D2D951A57AE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60731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0272E6-6EDD-D77C-5B63-2F2CE0FEC2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89908" y="4882767"/>
            <a:ext cx="7662141" cy="91478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118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0272E6-6EDD-D77C-5B63-2F2CE0FEC2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89908" y="4882767"/>
            <a:ext cx="7662141" cy="91478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/>
            </a:lvl1pPr>
          </a:lstStyle>
          <a:p>
            <a:pPr lvl="0"/>
            <a:endParaRPr lang="en-US" dirty="0"/>
          </a:p>
        </p:txBody>
      </p:sp>
      <p:pic>
        <p:nvPicPr>
          <p:cNvPr id="5" name="Picture Placeholder 9">
            <a:extLst>
              <a:ext uri="{FF2B5EF4-FFF2-40B4-BE49-F238E27FC236}">
                <a16:creationId xmlns:a16="http://schemas.microsoft.com/office/drawing/2014/main" id="{AB3D9230-FE66-B12D-29E8-BD86F1B69C20}"/>
              </a:ext>
            </a:extLst>
          </p:cNvPr>
          <p:cNvPicPr>
            <a:picLocks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-4298"/>
            <a:ext cx="4023360" cy="2990088"/>
          </a:xfrm>
          <a:prstGeom prst="rect">
            <a:avLst/>
          </a:prstGeom>
        </p:spPr>
      </p:pic>
      <p:pic>
        <p:nvPicPr>
          <p:cNvPr id="9" name="Picture Placeholder 7">
            <a:extLst>
              <a:ext uri="{FF2B5EF4-FFF2-40B4-BE49-F238E27FC236}">
                <a16:creationId xmlns:a16="http://schemas.microsoft.com/office/drawing/2014/main" id="{B3246397-6336-CD52-9AF5-EDB5B25FBA8D}"/>
              </a:ext>
            </a:extLst>
          </p:cNvPr>
          <p:cNvPicPr>
            <a:picLocks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84320" y="0"/>
            <a:ext cx="4023360" cy="2986037"/>
          </a:xfrm>
          <a:prstGeom prst="rect">
            <a:avLst/>
          </a:prstGeom>
        </p:spPr>
      </p:pic>
      <p:pic>
        <p:nvPicPr>
          <p:cNvPr id="11" name="Picture Placeholder 11">
            <a:extLst>
              <a:ext uri="{FF2B5EF4-FFF2-40B4-BE49-F238E27FC236}">
                <a16:creationId xmlns:a16="http://schemas.microsoft.com/office/drawing/2014/main" id="{474C06A0-A451-D78C-C155-5C92BCE653F3}"/>
              </a:ext>
            </a:extLst>
          </p:cNvPr>
          <p:cNvPicPr>
            <a:picLocks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68400" y="0"/>
            <a:ext cx="4023360" cy="298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26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4828" y="3168332"/>
            <a:ext cx="9275484" cy="2381130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pic>
        <p:nvPicPr>
          <p:cNvPr id="5" name="Picture Placeholder 9">
            <a:extLst>
              <a:ext uri="{FF2B5EF4-FFF2-40B4-BE49-F238E27FC236}">
                <a16:creationId xmlns:a16="http://schemas.microsoft.com/office/drawing/2014/main" id="{9749A465-BC0B-F090-A9DB-B1D2D4BB245A}"/>
              </a:ext>
            </a:extLst>
          </p:cNvPr>
          <p:cNvPicPr>
            <a:picLocks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-4298"/>
            <a:ext cx="4023360" cy="2990088"/>
          </a:xfrm>
          <a:prstGeom prst="rect">
            <a:avLst/>
          </a:prstGeom>
        </p:spPr>
      </p:pic>
      <p:pic>
        <p:nvPicPr>
          <p:cNvPr id="9" name="Picture Placeholder 7">
            <a:extLst>
              <a:ext uri="{FF2B5EF4-FFF2-40B4-BE49-F238E27FC236}">
                <a16:creationId xmlns:a16="http://schemas.microsoft.com/office/drawing/2014/main" id="{E7A790AE-E751-F8F5-9867-2C672B19088F}"/>
              </a:ext>
            </a:extLst>
          </p:cNvPr>
          <p:cNvPicPr>
            <a:picLocks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84320" y="0"/>
            <a:ext cx="4023360" cy="2986037"/>
          </a:xfrm>
          <a:prstGeom prst="rect">
            <a:avLst/>
          </a:prstGeom>
        </p:spPr>
      </p:pic>
      <p:pic>
        <p:nvPicPr>
          <p:cNvPr id="11" name="Picture Placeholder 11">
            <a:extLst>
              <a:ext uri="{FF2B5EF4-FFF2-40B4-BE49-F238E27FC236}">
                <a16:creationId xmlns:a16="http://schemas.microsoft.com/office/drawing/2014/main" id="{2667FF22-53DB-8DC2-691C-D6BBCF7AA90E}"/>
              </a:ext>
            </a:extLst>
          </p:cNvPr>
          <p:cNvPicPr>
            <a:picLocks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68400" y="0"/>
            <a:ext cx="4023360" cy="298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481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4828" y="3168332"/>
            <a:ext cx="9275484" cy="2381130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48FA765-4F8C-0ADE-FFAC-4EDADCB274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9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620E638-A921-0446-EBBF-38BC344F884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84320" y="-699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53B945E-F4FB-17FF-0498-D2D951A57AE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60731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9700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53B945E-F4FB-17FF-0498-D2D951A57AE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40" y="0"/>
            <a:ext cx="12183851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0272E6-6EDD-D77C-5B63-2F2CE0FEC2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89908" y="4882767"/>
            <a:ext cx="7662141" cy="91478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313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2538785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5E87B621-74BD-D2B8-C4A3-D337C59EE01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40" y="0"/>
            <a:ext cx="12183851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979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0272E6-6EDD-D77C-5B63-2F2CE0FEC2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89908" y="4882767"/>
            <a:ext cx="7662141" cy="91478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/>
            </a:lvl1pPr>
          </a:lstStyle>
          <a:p>
            <a:pPr lvl="0"/>
            <a:endParaRPr lang="en-US" dirty="0"/>
          </a:p>
        </p:txBody>
      </p:sp>
      <p:pic>
        <p:nvPicPr>
          <p:cNvPr id="4" name="Picture Placeholder 5">
            <a:extLst>
              <a:ext uri="{FF2B5EF4-FFF2-40B4-BE49-F238E27FC236}">
                <a16:creationId xmlns:a16="http://schemas.microsoft.com/office/drawing/2014/main" id="{F7BAF458-F8D8-F61C-E2F7-F6597B38A1C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986"/>
            <a:ext cx="12191760" cy="2978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631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2538785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pic>
        <p:nvPicPr>
          <p:cNvPr id="4" name="Picture Placeholder 5">
            <a:extLst>
              <a:ext uri="{FF2B5EF4-FFF2-40B4-BE49-F238E27FC236}">
                <a16:creationId xmlns:a16="http://schemas.microsoft.com/office/drawing/2014/main" id="{68046284-C518-74D5-4B8E-15ED698ECCE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986"/>
            <a:ext cx="12191760" cy="2978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5112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42CC0-3E64-84E0-A8A2-439508555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-169227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A8EDBFB4-456D-B779-C7E2-03B4C500651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971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256AD4-C2F4-D040-A9A3-9CB8D0EE0FAA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A82FE47-5023-BE9C-DC0C-2132CFD26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1CB09F8-023D-DCAB-CED1-55F2499F4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9735217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aption,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29756D4-AA60-C008-6AE9-2F30BF9D3BC9}"/>
              </a:ext>
            </a:extLst>
          </p:cNvPr>
          <p:cNvSpPr/>
          <p:nvPr userDrawn="1"/>
        </p:nvSpPr>
        <p:spPr>
          <a:xfrm>
            <a:off x="8901214" y="0"/>
            <a:ext cx="2477985" cy="1403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9FCB8C-B3AE-FB12-E15F-26E1FF80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80073" y="0"/>
            <a:ext cx="1911927" cy="3408218"/>
          </a:xfrm>
          <a:prstGeom prst="rect">
            <a:avLst/>
          </a:prstGeom>
          <a:solidFill>
            <a:srgbClr val="017D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8516C5-927B-5142-8C33-5461BC32A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901215" y="508000"/>
            <a:ext cx="2743200" cy="504797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9633E8B-B27E-9777-C911-951974A35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4" y="340457"/>
            <a:ext cx="7416840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1A9533D-017E-BC60-E5FC-04D2B4DF5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7416839" cy="5076190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7041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Pictur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4E52E51-9882-7933-0B7C-2BC755177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4" y="270109"/>
            <a:ext cx="9538525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24751A4D-B120-2A8D-91AB-E561FED70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56004" y="1280160"/>
            <a:ext cx="7416839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86BBFB6E-EA6C-5CE1-7495-E893768C01B8}"/>
              </a:ext>
            </a:extLst>
          </p:cNvPr>
          <p:cNvSpPr>
            <a:spLocks noGrp="1"/>
          </p:cNvSpPr>
          <p:nvPr>
            <p:ph type="pic" idx="18"/>
          </p:nvPr>
        </p:nvSpPr>
        <p:spPr>
          <a:xfrm>
            <a:off x="307394" y="1783879"/>
            <a:ext cx="3135801" cy="418454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9FCB8C-B3AE-FB12-E15F-26E1FF80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673458"/>
            <a:ext cx="3750590" cy="4184542"/>
          </a:xfrm>
          <a:prstGeom prst="rect">
            <a:avLst/>
          </a:prstGeom>
          <a:solidFill>
            <a:srgbClr val="003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436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ontent, Column Picu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96296E4-8554-9DD1-67FF-F9156E811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2" y="234197"/>
            <a:ext cx="7635835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248637C-2E8E-6AD1-F5EF-0B8BF1C69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3" y="1375495"/>
            <a:ext cx="7635835" cy="4980855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8516C5-927B-5142-8C33-5461BC32A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679052" y="0"/>
            <a:ext cx="3528524" cy="6858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9756D4-AA60-C008-6AE9-2F30BF9D3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452022" y="0"/>
            <a:ext cx="3755555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F89955-EA06-A439-4ED6-50B5345B5B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077926" y="6003235"/>
            <a:ext cx="588600" cy="6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487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3CDAD6A-1654-3246-83A7-878675A35BF5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6A89BF-7CAD-E749-A249-A8820CF5CA56}"/>
              </a:ext>
            </a:extLst>
          </p:cNvPr>
          <p:cNvSpPr/>
          <p:nvPr userDrawn="1"/>
        </p:nvSpPr>
        <p:spPr>
          <a:xfrm>
            <a:off x="0" y="1378891"/>
            <a:ext cx="9992299" cy="2644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553387A-DC65-F34E-BAA5-3CC586A28290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547585" y="1378891"/>
            <a:ext cx="9143999" cy="442229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D9F91E-B22C-72F2-B991-2BB327C43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143999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6619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979FB-E96D-68F6-A87E-DCAD4EDF3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84" y="4945438"/>
            <a:ext cx="10515600" cy="9067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89C146-4176-EED3-6D58-289E92DD3F55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481084" y="364738"/>
            <a:ext cx="9143999" cy="442229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23437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C472D9-9C3B-B046-894F-84EB5A708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8096596" y="5724583"/>
            <a:ext cx="3833674" cy="94222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445117" y="2092409"/>
            <a:ext cx="4266370" cy="44004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1pPr>
            <a:lvl2pPr>
              <a:buClr>
                <a:srgbClr val="F8911B"/>
              </a:buCl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2pPr>
            <a:lvl3pPr>
              <a:buClr>
                <a:srgbClr val="F8911B"/>
              </a:buCl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87B9459-7DD5-694F-BAED-2EC80632115F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1445117" y="1328868"/>
            <a:ext cx="4281473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000" b="1">
                <a:solidFill>
                  <a:srgbClr val="017DB4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480514" y="2154158"/>
            <a:ext cx="4266370" cy="4345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1pPr>
            <a:lvl2pPr>
              <a:buClr>
                <a:srgbClr val="F8911B"/>
              </a:buCl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2pPr>
            <a:lvl3pPr>
              <a:buClr>
                <a:srgbClr val="F8911B"/>
              </a:buCl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F45C183-F939-3749-8CBA-E98362CF528A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465411" y="1328868"/>
            <a:ext cx="4281473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000" b="1">
                <a:solidFill>
                  <a:srgbClr val="017DB4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142060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7340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C472D9-9C3B-B046-894F-84EB5A708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7908966" y="0"/>
            <a:ext cx="4283034" cy="6858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738821" y="2092409"/>
            <a:ext cx="4800600" cy="44004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1pPr>
            <a:lvl2pPr>
              <a:buClr>
                <a:srgbClr val="F8911B"/>
              </a:buCl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2pPr>
            <a:lvl3pPr>
              <a:buClr>
                <a:srgbClr val="F8911B"/>
              </a:buCl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87B9459-7DD5-694F-BAED-2EC80632115F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738821" y="1328868"/>
            <a:ext cx="4800600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000" b="1">
                <a:solidFill>
                  <a:srgbClr val="017DB4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652580" y="2092409"/>
            <a:ext cx="4800599" cy="4345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1pPr>
            <a:lvl2pPr>
              <a:buClr>
                <a:srgbClr val="F8911B"/>
              </a:buCl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2pPr>
            <a:lvl3pPr>
              <a:buClr>
                <a:srgbClr val="F8911B"/>
              </a:buCl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F45C183-F939-3749-8CBA-E98362CF528A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652579" y="1379683"/>
            <a:ext cx="4800600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000" b="1">
                <a:solidFill>
                  <a:srgbClr val="017DB4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43" y="365125"/>
            <a:ext cx="10752536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1361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 ground image with WPS logo in the lower right corner and CMS logo to the left of the WPS logo.">
            <a:extLst>
              <a:ext uri="{FF2B5EF4-FFF2-40B4-BE49-F238E27FC236}">
                <a16:creationId xmlns:a16="http://schemas.microsoft.com/office/drawing/2014/main" id="{FF47DA04-179C-4548-803A-773E6AED009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10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5" r:id="rId4"/>
    <p:sldLayoutId id="2147483676" r:id="rId5"/>
    <p:sldLayoutId id="2147483670" r:id="rId6"/>
    <p:sldLayoutId id="2147483680" r:id="rId7"/>
    <p:sldLayoutId id="2147483671" r:id="rId8"/>
    <p:sldLayoutId id="2147483689" r:id="rId9"/>
    <p:sldLayoutId id="2147483681" r:id="rId10"/>
    <p:sldLayoutId id="2147483685" r:id="rId11"/>
    <p:sldLayoutId id="2147483683" r:id="rId12"/>
    <p:sldLayoutId id="2147483686" r:id="rId13"/>
    <p:sldLayoutId id="2147483682" r:id="rId14"/>
    <p:sldLayoutId id="2147483684" r:id="rId15"/>
    <p:sldLayoutId id="2147483687" r:id="rId16"/>
    <p:sldLayoutId id="214748368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6558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cms.gov/medicare/payment/prospective-payment-systems/skilled-nursing-facility-snf/pps-model-research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thebluediamondgallery.com/tablet-dictionary/c/classify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36E5685-0972-E2A9-6530-6AAE34F95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267186"/>
            <a:ext cx="9250404" cy="2453992"/>
          </a:xfrm>
        </p:spPr>
        <p:txBody>
          <a:bodyPr/>
          <a:lstStyle/>
          <a:p>
            <a:r>
              <a:rPr lang="en-US" b="0" dirty="0"/>
              <a:t>Common Mistakes with the Skilled Nursing Facility (SNF) </a:t>
            </a:r>
            <a:br>
              <a:rPr lang="en-US" b="0" dirty="0"/>
            </a:br>
            <a:r>
              <a:rPr lang="en-US" b="0" dirty="0"/>
              <a:t>Patient Driven Payment Model (PDPM) </a:t>
            </a:r>
          </a:p>
        </p:txBody>
      </p:sp>
    </p:spTree>
    <p:extLst>
      <p:ext uri="{BB962C8B-B14F-4D97-AF65-F5344CB8AC3E}">
        <p14:creationId xmlns:p14="http://schemas.microsoft.com/office/powerpoint/2010/main" val="457981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2A695-472C-C5B4-16C0-CED3E0226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Score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3BCCE-8328-6628-83B0-7BE0303BF4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56004" y="1107162"/>
            <a:ext cx="7416839" cy="5207137"/>
          </a:xfrm>
        </p:spPr>
        <p:txBody>
          <a:bodyPr/>
          <a:lstStyle/>
          <a:p>
            <a:r>
              <a:rPr lang="en-US" dirty="0"/>
              <a:t>Coded in section GG of the MDS</a:t>
            </a:r>
          </a:p>
          <a:p>
            <a:r>
              <a:rPr lang="en-US" dirty="0"/>
              <a:t>Assessment of ADLs in first 3-days </a:t>
            </a:r>
          </a:p>
          <a:p>
            <a:pPr lvl="1"/>
            <a:r>
              <a:rPr lang="en-US" dirty="0"/>
              <a:t>Eating</a:t>
            </a:r>
          </a:p>
          <a:p>
            <a:pPr lvl="1"/>
            <a:r>
              <a:rPr lang="en-US" dirty="0"/>
              <a:t>Oral hygiene</a:t>
            </a:r>
          </a:p>
          <a:p>
            <a:pPr lvl="1"/>
            <a:r>
              <a:rPr lang="en-US" dirty="0"/>
              <a:t>Toileting hygiene</a:t>
            </a:r>
          </a:p>
          <a:p>
            <a:pPr lvl="1"/>
            <a:r>
              <a:rPr lang="en-US" dirty="0"/>
              <a:t>Sit to lying</a:t>
            </a:r>
          </a:p>
          <a:p>
            <a:pPr lvl="1"/>
            <a:r>
              <a:rPr lang="en-US" dirty="0"/>
              <a:t>Lying to sitting on bedside</a:t>
            </a:r>
          </a:p>
          <a:p>
            <a:pPr lvl="1"/>
            <a:r>
              <a:rPr lang="en-US" dirty="0"/>
              <a:t>Sit to stand</a:t>
            </a:r>
          </a:p>
          <a:p>
            <a:pPr lvl="1"/>
            <a:r>
              <a:rPr lang="en-US" dirty="0"/>
              <a:t>Chair/bed-to-chair transfer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845D64F-3BB7-E112-10D2-788184666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705" y="3320713"/>
            <a:ext cx="3281970" cy="2461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007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FB23422-2A77-CBF5-A980-2DF9A5A4B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The PDPM Components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5A81531-3F11-E187-62C5-11F29AF9F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C7B02B6-5C6A-58AD-0AF4-4700DA465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24" y="0"/>
            <a:ext cx="12174567" cy="2967673"/>
            <a:chOff x="9524" y="0"/>
            <a:chExt cx="12174567" cy="2967673"/>
          </a:xfrm>
        </p:grpSpPr>
        <p:pic>
          <p:nvPicPr>
            <p:cNvPr id="3076" name="Picture 4" descr="PlazarJS Components by Example - Part 1 - DEV Community">
              <a:extLst>
                <a:ext uri="{FF2B5EF4-FFF2-40B4-BE49-F238E27FC236}">
                  <a16:creationId xmlns:a16="http://schemas.microsoft.com/office/drawing/2014/main" id="{CAA916C5-E05B-2819-65FF-EE32B08DC7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8745" y="0"/>
              <a:ext cx="5935346" cy="29676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4" name="Picture 2" descr="PlazarJS Components by Example - Part 1 - DEV Community">
              <a:extLst>
                <a:ext uri="{FF2B5EF4-FFF2-40B4-BE49-F238E27FC236}">
                  <a16:creationId xmlns:a16="http://schemas.microsoft.com/office/drawing/2014/main" id="{F06D9C92-A411-7C6E-B095-492CCA7872A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24" y="0"/>
              <a:ext cx="6315076" cy="29676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16889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957BBF6-2075-D916-C1BC-FB6589C34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Classification Components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A54205-17A4-E065-4258-E54A39D15D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0808274" cy="4424901"/>
          </a:xfrm>
        </p:spPr>
        <p:txBody>
          <a:bodyPr/>
          <a:lstStyle/>
          <a:p>
            <a:r>
              <a:rPr lang="en-US" dirty="0"/>
              <a:t>Each component utilizes different criteria as the basis for patient classification</a:t>
            </a:r>
          </a:p>
          <a:p>
            <a:pPr lvl="1"/>
            <a:r>
              <a:rPr lang="en-US" dirty="0"/>
              <a:t>PT: Clinical Category, Functional Score</a:t>
            </a:r>
          </a:p>
          <a:p>
            <a:pPr lvl="1"/>
            <a:r>
              <a:rPr lang="en-US" dirty="0"/>
              <a:t>OT: Clinical Category, Functional Score  </a:t>
            </a:r>
          </a:p>
          <a:p>
            <a:pPr lvl="1"/>
            <a:r>
              <a:rPr lang="en-US" dirty="0"/>
              <a:t>SLP: Presence of Acute Neurologic Condition, SLP-related Comorbidity or Cognitive Impairment, Mechanically-altered Diet, Swallowing Disorder </a:t>
            </a:r>
          </a:p>
          <a:p>
            <a:pPr lvl="1"/>
            <a:r>
              <a:rPr lang="en-US" dirty="0"/>
              <a:t>Nursing: Same characteristics as under RUG-IV  </a:t>
            </a:r>
          </a:p>
          <a:p>
            <a:pPr lvl="1"/>
            <a:r>
              <a:rPr lang="en-US" dirty="0"/>
              <a:t>NTA: NTA Comorbidity Score</a:t>
            </a:r>
          </a:p>
        </p:txBody>
      </p:sp>
    </p:spTree>
    <p:extLst>
      <p:ext uri="{BB962C8B-B14F-4D97-AF65-F5344CB8AC3E}">
        <p14:creationId xmlns:p14="http://schemas.microsoft.com/office/powerpoint/2010/main" val="2619365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3B75686-F19B-14D4-2F2D-DD318FF66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PDPM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BFB028C-9F0C-8D0A-4F4D-5880F348AF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Improves payment accuracy</a:t>
            </a:r>
          </a:p>
          <a:p>
            <a:r>
              <a:rPr lang="en-US" dirty="0"/>
              <a:t>Encourages more patient-driven care model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64F947-02E7-B202-AC32-5AC72EC7B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43114" y="2459135"/>
            <a:ext cx="9353550" cy="416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739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497DE-F95D-51D2-DE3F-3EC670ACF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the PDPM Category is Established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4A6DC-8655-8B53-704F-3CCE933E3DA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Completion of MDS</a:t>
            </a:r>
          </a:p>
          <a:p>
            <a:pPr lvl="1"/>
            <a:r>
              <a:rPr lang="en-US" dirty="0"/>
              <a:t>Establishes a PDPM category for Medicare Part A payment</a:t>
            </a:r>
          </a:p>
          <a:p>
            <a:pPr lvl="1"/>
            <a:r>
              <a:rPr lang="en-US" dirty="0"/>
              <a:t>Must be submitted to state repository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A4A3BD-A9B7-31D2-0BA7-EE26C42532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107" y="1866900"/>
            <a:ext cx="3216080" cy="421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163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7FEBE2C-2D47-973E-B970-88E28E937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SNF PPS Assessments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194E2A-8F9B-0B4C-588C-980D082765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57650" y="1280160"/>
            <a:ext cx="7416839" cy="5076190"/>
          </a:xfrm>
        </p:spPr>
        <p:txBody>
          <a:bodyPr/>
          <a:lstStyle/>
          <a:p>
            <a:r>
              <a:rPr lang="en-US" dirty="0"/>
              <a:t>Three assessments under PDPM</a:t>
            </a:r>
          </a:p>
          <a:p>
            <a:pPr lvl="1"/>
            <a:r>
              <a:rPr lang="en-US" dirty="0"/>
              <a:t>5-Day*</a:t>
            </a:r>
          </a:p>
          <a:p>
            <a:pPr lvl="1"/>
            <a:r>
              <a:rPr lang="en-US" dirty="0"/>
              <a:t>Interim Payment Assessment (IPA)**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PPS Discharge Assessment*</a:t>
            </a:r>
          </a:p>
          <a:p>
            <a:r>
              <a:rPr lang="en-US" dirty="0"/>
              <a:t>Denotes required *</a:t>
            </a:r>
          </a:p>
          <a:p>
            <a:r>
              <a:rPr lang="en-US" dirty="0"/>
              <a:t>Denotes optional **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7BE1BFC-5CBA-BF2B-E4F8-510F32B24C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83837" y="1063468"/>
            <a:ext cx="2550513" cy="3682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1774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FC2FE5E-AC7A-30FD-C818-C5115E23C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301" y="266269"/>
            <a:ext cx="11071258" cy="723011"/>
          </a:xfrm>
        </p:spPr>
        <p:txBody>
          <a:bodyPr/>
          <a:lstStyle/>
          <a:p>
            <a:r>
              <a:rPr lang="en-US" dirty="0"/>
              <a:t>Determinants of Payment on MDS Assessment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EBC57EC-A131-B805-EF40-6DF748801F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9873" y="1013250"/>
            <a:ext cx="11071258" cy="5257199"/>
          </a:xfrm>
        </p:spPr>
        <p:txBody>
          <a:bodyPr/>
          <a:lstStyle/>
          <a:p>
            <a:r>
              <a:rPr lang="en-US" dirty="0"/>
              <a:t>Physical and Occupational Therapy</a:t>
            </a:r>
          </a:p>
          <a:p>
            <a:pPr lvl="1"/>
            <a:r>
              <a:rPr lang="en-US" dirty="0"/>
              <a:t>Primary reason for SNF care or PDPM diagnosis (I00200B)</a:t>
            </a:r>
          </a:p>
          <a:p>
            <a:pPr lvl="1"/>
            <a:r>
              <a:rPr lang="en-US" dirty="0"/>
              <a:t>Functional status coded on section GG</a:t>
            </a:r>
          </a:p>
          <a:p>
            <a:pPr lvl="1"/>
            <a:r>
              <a:rPr lang="en-US" dirty="0"/>
              <a:t>Variable per diem adjustment rate</a:t>
            </a:r>
          </a:p>
          <a:p>
            <a:r>
              <a:rPr lang="en-US" dirty="0"/>
              <a:t>Speech Therapy</a:t>
            </a:r>
          </a:p>
          <a:p>
            <a:pPr lvl="1"/>
            <a:r>
              <a:rPr lang="en-US" dirty="0"/>
              <a:t>Primary reason for SNF care or PDPM diagnosis (I00200B) </a:t>
            </a:r>
          </a:p>
          <a:p>
            <a:pPr lvl="1"/>
            <a:r>
              <a:rPr lang="en-US" dirty="0"/>
              <a:t>Cognitive Status (BIMS score section C) </a:t>
            </a:r>
          </a:p>
          <a:p>
            <a:pPr lvl="1"/>
            <a:r>
              <a:rPr lang="en-US" dirty="0"/>
              <a:t>Presence of swallowing disorder or mechanically altered diet (section K)</a:t>
            </a:r>
          </a:p>
          <a:p>
            <a:pPr lvl="1"/>
            <a:r>
              <a:rPr lang="en-US" dirty="0"/>
              <a:t>Other SLP-related comorbidities (section I)</a:t>
            </a:r>
          </a:p>
        </p:txBody>
      </p:sp>
    </p:spTree>
    <p:extLst>
      <p:ext uri="{BB962C8B-B14F-4D97-AF65-F5344CB8AC3E}">
        <p14:creationId xmlns:p14="http://schemas.microsoft.com/office/powerpoint/2010/main" val="3075819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E58B1-6592-CC8D-CB0D-1517316D6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Continued Determinants of Payment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2F08E-5F74-164C-C0D5-A95FA0A379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Nursing</a:t>
            </a:r>
          </a:p>
          <a:p>
            <a:pPr lvl="1"/>
            <a:r>
              <a:rPr lang="en-US" dirty="0"/>
              <a:t>Clinical information from SNF stay</a:t>
            </a:r>
          </a:p>
          <a:p>
            <a:pPr lvl="1"/>
            <a:r>
              <a:rPr lang="en-US" dirty="0"/>
              <a:t>Functional status (section GG) </a:t>
            </a:r>
          </a:p>
          <a:p>
            <a:pPr lvl="1"/>
            <a:r>
              <a:rPr lang="en-US" dirty="0"/>
              <a:t>Extensive services received – (section O) i.e., tracheostomy, ventilator and isolation</a:t>
            </a:r>
          </a:p>
          <a:p>
            <a:pPr lvl="1"/>
            <a:r>
              <a:rPr lang="en-US" dirty="0"/>
              <a:t>Presence of depression (section D, PHQ)</a:t>
            </a:r>
          </a:p>
          <a:p>
            <a:pPr lvl="1"/>
            <a:r>
              <a:rPr lang="en-US" dirty="0"/>
              <a:t>Restorative nursing (section O) </a:t>
            </a:r>
          </a:p>
        </p:txBody>
      </p:sp>
    </p:spTree>
    <p:extLst>
      <p:ext uri="{BB962C8B-B14F-4D97-AF65-F5344CB8AC3E}">
        <p14:creationId xmlns:p14="http://schemas.microsoft.com/office/powerpoint/2010/main" val="1483532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638AC-7138-7D54-2154-007FA5BD9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11071258" cy="723011"/>
          </a:xfrm>
        </p:spPr>
        <p:txBody>
          <a:bodyPr/>
          <a:lstStyle/>
          <a:p>
            <a:r>
              <a:rPr lang="en-US" dirty="0"/>
              <a:t>Non-Therapy Ancillary Determinants of Payment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B7A77-41B3-980B-8A0E-4D169587780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NTA</a:t>
            </a:r>
          </a:p>
          <a:p>
            <a:pPr lvl="1"/>
            <a:r>
              <a:rPr lang="en-US" dirty="0"/>
              <a:t>Comorbidities present (section I) </a:t>
            </a:r>
          </a:p>
          <a:p>
            <a:pPr lvl="1"/>
            <a:r>
              <a:rPr lang="en-US" dirty="0"/>
              <a:t>Extensive services (section O) Extensive services received – (section O) i.e., tracheostomy, ventilator and isolation</a:t>
            </a:r>
          </a:p>
          <a:p>
            <a:pPr lvl="1"/>
            <a:r>
              <a:rPr lang="en-US" dirty="0"/>
              <a:t>Variable per diem adjustment rate</a:t>
            </a:r>
          </a:p>
        </p:txBody>
      </p:sp>
    </p:spTree>
    <p:extLst>
      <p:ext uri="{BB962C8B-B14F-4D97-AF65-F5344CB8AC3E}">
        <p14:creationId xmlns:p14="http://schemas.microsoft.com/office/powerpoint/2010/main" val="17363408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EC907-1294-0B2F-FE9C-6A197B9E7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98296-961D-FD89-5AF9-8C52A342C4F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For NTA component</a:t>
            </a:r>
          </a:p>
          <a:p>
            <a:pPr lvl="1"/>
            <a:r>
              <a:rPr lang="en-US" dirty="0"/>
              <a:t>Each diagnosis has a corresponding score which is multiplied to the federal NTA case mix index</a:t>
            </a:r>
          </a:p>
          <a:p>
            <a:pPr lvl="1"/>
            <a:r>
              <a:rPr lang="en-US" dirty="0"/>
              <a:t>The higher the score the higher the NTA rate</a:t>
            </a:r>
          </a:p>
          <a:p>
            <a:r>
              <a:rPr lang="en-US" dirty="0"/>
              <a:t>All PDPM components are assigned a score to multiply to the federally assigned case mix index group</a:t>
            </a:r>
          </a:p>
          <a:p>
            <a:pPr lvl="1"/>
            <a:r>
              <a:rPr lang="en-US" dirty="0"/>
              <a:t>After PDPM is determined, the sum of the PDPM component rates is added to the fixed non-case mix rate which determines rate for the entire skilled nursing stay</a:t>
            </a:r>
          </a:p>
        </p:txBody>
      </p:sp>
    </p:spTree>
    <p:extLst>
      <p:ext uri="{BB962C8B-B14F-4D97-AF65-F5344CB8AC3E}">
        <p14:creationId xmlns:p14="http://schemas.microsoft.com/office/powerpoint/2010/main" val="3777012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A24A76-36F6-EA6A-705A-0B9361A21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Disclaimer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F7A49A-C83D-D64C-9687-E70ABE7990E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prepared this education as a tool to assist the provider community.  Medicare rules change often. They are in the relevant laws, regulations and rulings on the Centers for Medicare &amp; Medicaid Services (CMS) website. </a:t>
            </a:r>
          </a:p>
          <a:p>
            <a:pPr marL="0" indent="0"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will provide responses to questions based on the facts given, but the Medicare rules will determine final coverage.  </a:t>
            </a:r>
          </a:p>
          <a:p>
            <a:pPr marL="0" indent="0"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CMS prohibits recording of the presentation for profit-making purposes.</a:t>
            </a:r>
          </a:p>
        </p:txBody>
      </p:sp>
    </p:spTree>
    <p:extLst>
      <p:ext uri="{BB962C8B-B14F-4D97-AF65-F5344CB8AC3E}">
        <p14:creationId xmlns:p14="http://schemas.microsoft.com/office/powerpoint/2010/main" val="40052037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34E018F-F444-538C-8841-5C8C1125A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Revising the Calculation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0D8DA-6FB7-F025-B0FE-10EFF2CF9F9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If there is a change in the patient’s condition which requires additional skilled services</a:t>
            </a:r>
          </a:p>
          <a:p>
            <a:pPr lvl="1"/>
            <a:r>
              <a:rPr lang="en-US" dirty="0"/>
              <a:t>IV medications</a:t>
            </a:r>
          </a:p>
          <a:p>
            <a:r>
              <a:rPr lang="en-US" dirty="0"/>
              <a:t>MDS nurse will complete the IPA</a:t>
            </a:r>
          </a:p>
          <a:p>
            <a:pPr lvl="1"/>
            <a:r>
              <a:rPr lang="en-US" dirty="0"/>
              <a:t>Capture the changes</a:t>
            </a:r>
          </a:p>
          <a:p>
            <a:pPr lvl="1"/>
            <a:r>
              <a:rPr lang="en-US" dirty="0"/>
              <a:t>Increases daily rate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0D687A7-27E0-3A49-7367-EB9A983B54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74484" y="2108061"/>
            <a:ext cx="3569932" cy="2674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99262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A8258-7366-D0CA-E7DF-D5CCA1986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PDPM Considerations for MDS Nurse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2BE14-FCA7-8F34-5B24-96E60484C69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Gather hospital information before admission</a:t>
            </a:r>
          </a:p>
          <a:p>
            <a:r>
              <a:rPr lang="en-US" dirty="0"/>
              <a:t>Formulate primary or principal diagnosis</a:t>
            </a:r>
          </a:p>
          <a:p>
            <a:r>
              <a:rPr lang="en-US" dirty="0"/>
              <a:t>Complete section GG by rehab and nursing</a:t>
            </a:r>
          </a:p>
          <a:p>
            <a:r>
              <a:rPr lang="en-US" dirty="0"/>
              <a:t>Gather interdisciplinary team documentation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0D7D677B-B928-F571-632A-9E2917C96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7771" y="2310526"/>
            <a:ext cx="3754977" cy="2083326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01813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B3F1E-7F33-2711-3F2E-5BAC59CDC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625532"/>
            <a:ext cx="9250404" cy="1472183"/>
          </a:xfrm>
        </p:spPr>
        <p:txBody>
          <a:bodyPr/>
          <a:lstStyle/>
          <a:p>
            <a:r>
              <a:rPr lang="en-US" b="0" dirty="0"/>
              <a:t>Common PDPM Mistakes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DE4E705E-3C5F-10BD-0CE2-BDC704E06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0" y="0"/>
            <a:ext cx="12183851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3035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78285-CF43-27D9-374B-5F5205E26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 Doesn’t Support SNF Stay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0E7EC9-7C47-0842-36F7-7B5C188850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394" y="1544585"/>
            <a:ext cx="4044950" cy="27353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C003B36-83B5-5197-D0FF-5875D2CD7B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975600" y="5715000"/>
            <a:ext cx="4102100" cy="1143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0EADB-F1AC-085E-270E-5E35E6ACE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81890" y="1143010"/>
            <a:ext cx="7416839" cy="5591422"/>
          </a:xfrm>
        </p:spPr>
        <p:txBody>
          <a:bodyPr/>
          <a:lstStyle/>
          <a:p>
            <a:r>
              <a:rPr lang="en-US" dirty="0"/>
              <a:t>I0020 has 13 different medical condition categories</a:t>
            </a:r>
          </a:p>
          <a:p>
            <a:pPr lvl="1"/>
            <a:r>
              <a:rPr lang="en-US" dirty="0"/>
              <a:t>Which one that best represents the patient category?</a:t>
            </a:r>
          </a:p>
          <a:p>
            <a:r>
              <a:rPr lang="en-US" dirty="0"/>
              <a:t>I0020B</a:t>
            </a:r>
          </a:p>
          <a:p>
            <a:pPr lvl="1"/>
            <a:r>
              <a:rPr lang="en-US" dirty="0"/>
              <a:t>Enter primary ICD-10 code, including the decimal of the primary diagnosis of the SNF patient</a:t>
            </a:r>
          </a:p>
          <a:p>
            <a:pPr lvl="1"/>
            <a:r>
              <a:rPr lang="en-US" dirty="0">
                <a:hlinkClick r:id="rId4"/>
              </a:rPr>
              <a:t>SNF PPS Payment Model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6063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1F93B8A-3D57-FA29-4CDE-F6B3D95CC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Failure to Collect Relevant ADL Data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5DD9EE6-F1F6-F568-8DA2-F3ADFB40C5C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Make sure you are capturing across all shifts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571EA7-AC44-A072-8A0D-36E5B71B8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39540" y="2366025"/>
            <a:ext cx="8160515" cy="3211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0359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F82C0-4B49-1F06-5552-345F04C63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10202793" cy="1278324"/>
          </a:xfrm>
        </p:spPr>
        <p:txBody>
          <a:bodyPr/>
          <a:lstStyle/>
          <a:p>
            <a:r>
              <a:rPr lang="en-US" dirty="0"/>
              <a:t>Not Understanding the Non-Therapy Ancillary (NTA)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C54AB-B6E8-570F-B8BA-48BE0A99C9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828800"/>
            <a:ext cx="11071258" cy="3876261"/>
          </a:xfrm>
        </p:spPr>
        <p:txBody>
          <a:bodyPr/>
          <a:lstStyle/>
          <a:p>
            <a:r>
              <a:rPr lang="en-US" dirty="0"/>
              <a:t>Related to physician diagnosis</a:t>
            </a:r>
          </a:p>
          <a:p>
            <a:r>
              <a:rPr lang="en-US" dirty="0"/>
              <a:t>Look at SNF patients on a global level</a:t>
            </a:r>
          </a:p>
          <a:p>
            <a:pPr lvl="1"/>
            <a:r>
              <a:rPr lang="en-US" dirty="0"/>
              <a:t>SNF physicians should be looking at overall management of the patient’s health </a:t>
            </a:r>
          </a:p>
          <a:p>
            <a:r>
              <a:rPr lang="en-US" dirty="0"/>
              <a:t>Query the physician for diagnosis clarification</a:t>
            </a:r>
          </a:p>
          <a:p>
            <a:pPr lvl="1"/>
            <a:r>
              <a:rPr lang="en-US" dirty="0"/>
              <a:t>Especially with unspecified codes </a:t>
            </a:r>
          </a:p>
        </p:txBody>
      </p:sp>
    </p:spTree>
    <p:extLst>
      <p:ext uri="{BB962C8B-B14F-4D97-AF65-F5344CB8AC3E}">
        <p14:creationId xmlns:p14="http://schemas.microsoft.com/office/powerpoint/2010/main" val="14025136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A3765-7966-7A39-0430-FA93290D3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4" y="340457"/>
            <a:ext cx="8964716" cy="723011"/>
          </a:xfrm>
        </p:spPr>
        <p:txBody>
          <a:bodyPr/>
          <a:lstStyle/>
          <a:p>
            <a:r>
              <a:rPr lang="en-US" dirty="0"/>
              <a:t>Not Querying the Physician Diagnosis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EC5D54-EFC9-D343-F792-2A96ED27F1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486" y="1267597"/>
            <a:ext cx="8964715" cy="5202195"/>
          </a:xfrm>
        </p:spPr>
        <p:txBody>
          <a:bodyPr/>
          <a:lstStyle/>
          <a:p>
            <a:r>
              <a:rPr lang="en-US" dirty="0"/>
              <a:t>Was the diagnosis documented by the physician in last 60 days?</a:t>
            </a:r>
          </a:p>
          <a:p>
            <a:r>
              <a:rPr lang="en-US" dirty="0"/>
              <a:t>During the 7-day lookback, active diagnoses must have direct relationship to residents: </a:t>
            </a:r>
          </a:p>
          <a:p>
            <a:pPr lvl="1"/>
            <a:r>
              <a:rPr lang="en-US" dirty="0"/>
              <a:t>Current functional status</a:t>
            </a:r>
          </a:p>
          <a:p>
            <a:pPr lvl="1"/>
            <a:r>
              <a:rPr lang="en-US" dirty="0"/>
              <a:t>Cognitive status</a:t>
            </a:r>
          </a:p>
          <a:p>
            <a:pPr lvl="1"/>
            <a:r>
              <a:rPr lang="en-US" dirty="0"/>
              <a:t>Mood or behavior status</a:t>
            </a:r>
          </a:p>
          <a:p>
            <a:pPr lvl="1"/>
            <a:r>
              <a:rPr lang="en-US" dirty="0"/>
              <a:t>Medical treatment</a:t>
            </a:r>
          </a:p>
          <a:p>
            <a:pPr lvl="1"/>
            <a:r>
              <a:rPr lang="en-US" dirty="0"/>
              <a:t>Nursing monitoring or </a:t>
            </a:r>
          </a:p>
          <a:p>
            <a:pPr lvl="1"/>
            <a:r>
              <a:rPr lang="en-US" dirty="0"/>
              <a:t>Risk of death </a:t>
            </a: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14E5F319-C2B7-E2F1-A5CD-1632AC9F29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1007" y="2314575"/>
            <a:ext cx="2889986" cy="1817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4641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84660-2DCC-E1DD-133E-39B574B0E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Insufficient Charting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AFB2E-76A5-4BEF-A06E-131B02885D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351972" cy="4424901"/>
          </a:xfrm>
        </p:spPr>
        <p:txBody>
          <a:bodyPr/>
          <a:lstStyle/>
          <a:p>
            <a:r>
              <a:rPr lang="en-US" dirty="0"/>
              <a:t>Perform an initial chart review when assessing new admissions to become familiar with any NTA comorbidities</a:t>
            </a:r>
          </a:p>
          <a:p>
            <a:r>
              <a:rPr lang="en-US" dirty="0"/>
              <a:t>Failure to gain and document such information could impact care and reimbursement</a:t>
            </a:r>
          </a:p>
          <a:p>
            <a:pPr lvl="1"/>
            <a:r>
              <a:rPr lang="en-US" dirty="0"/>
              <a:t>Caregivers are less aware of problems</a:t>
            </a:r>
          </a:p>
          <a:p>
            <a:pPr lvl="1"/>
            <a:r>
              <a:rPr lang="en-US" dirty="0"/>
              <a:t>Accurate reimbursement comes from accurate documentation</a:t>
            </a:r>
          </a:p>
        </p:txBody>
      </p:sp>
    </p:spTree>
    <p:extLst>
      <p:ext uri="{BB962C8B-B14F-4D97-AF65-F5344CB8AC3E}">
        <p14:creationId xmlns:p14="http://schemas.microsoft.com/office/powerpoint/2010/main" val="28503054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87BAE-51F7-82A5-7A6A-67F5CC29D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Reviewing 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A2115-F284-708C-8D38-13ECF81AC28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Missing documentation or lack of documentation will negatively impact PDPM reimbursement</a:t>
            </a:r>
          </a:p>
          <a:p>
            <a:pPr lvl="1"/>
            <a:r>
              <a:rPr lang="en-US" dirty="0"/>
              <a:t>MDS coordinator must ensure documentation is accurate and complete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4FFF43-37C4-9D3C-4F81-1A7E3FAB70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3996186" y="3319671"/>
            <a:ext cx="3814314" cy="301764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9479820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3DC8D-3091-FA28-D3D0-9A645B3C0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Accurately Scoring NTA Component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7B042-2A71-2D15-6ABE-E2E890A782B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NTA score ranges</a:t>
            </a:r>
          </a:p>
          <a:p>
            <a:pPr lvl="1"/>
            <a:r>
              <a:rPr lang="en-US" dirty="0"/>
              <a:t>0 – NF </a:t>
            </a:r>
          </a:p>
          <a:p>
            <a:pPr lvl="1"/>
            <a:r>
              <a:rPr lang="en-US" dirty="0"/>
              <a:t>1-2 – NE</a:t>
            </a:r>
          </a:p>
          <a:p>
            <a:pPr lvl="1"/>
            <a:r>
              <a:rPr lang="en-US" dirty="0"/>
              <a:t>3-5 – ND</a:t>
            </a:r>
          </a:p>
          <a:p>
            <a:pPr lvl="1"/>
            <a:r>
              <a:rPr lang="en-US" dirty="0"/>
              <a:t>6-8 – NC</a:t>
            </a:r>
          </a:p>
          <a:p>
            <a:pPr lvl="1"/>
            <a:r>
              <a:rPr lang="en-US" dirty="0"/>
              <a:t>9-11 – NB</a:t>
            </a:r>
          </a:p>
          <a:p>
            <a:pPr lvl="1"/>
            <a:r>
              <a:rPr lang="en-US" dirty="0"/>
              <a:t>12+ - NA</a:t>
            </a:r>
          </a:p>
          <a:p>
            <a:r>
              <a:rPr lang="en-US" dirty="0"/>
              <a:t>There are 50 conditions that contribute to points </a:t>
            </a:r>
          </a:p>
        </p:txBody>
      </p:sp>
    </p:spTree>
    <p:extLst>
      <p:ext uri="{BB962C8B-B14F-4D97-AF65-F5344CB8AC3E}">
        <p14:creationId xmlns:p14="http://schemas.microsoft.com/office/powerpoint/2010/main" val="1980096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424AF-6F25-5DC0-B6D1-455F0534C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Acronyms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19032-0043-9056-675B-66475E9AB67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284205" y="1326288"/>
            <a:ext cx="5255216" cy="5154230"/>
          </a:xfrm>
        </p:spPr>
        <p:txBody>
          <a:bodyPr>
            <a:noAutofit/>
          </a:bodyPr>
          <a:lstStyle/>
          <a:p>
            <a:r>
              <a:rPr lang="en-US" sz="2800" dirty="0"/>
              <a:t>ADL – Activities of Daily Living</a:t>
            </a:r>
          </a:p>
          <a:p>
            <a:r>
              <a:rPr lang="en-US" sz="2800" dirty="0"/>
              <a:t>BIMS – Brief Interview for Menta</a:t>
            </a:r>
          </a:p>
          <a:p>
            <a:r>
              <a:rPr lang="en-US" sz="2800" dirty="0"/>
              <a:t>CMG – Case-Mix Group</a:t>
            </a:r>
          </a:p>
          <a:p>
            <a:r>
              <a:rPr lang="en-US" sz="2800" dirty="0"/>
              <a:t>HIPPS – Health Insurance Prospective Payment System</a:t>
            </a:r>
          </a:p>
          <a:p>
            <a:r>
              <a:rPr lang="en-US" sz="2800" dirty="0"/>
              <a:t>IPA – Interim Payment Assessment</a:t>
            </a:r>
          </a:p>
          <a:p>
            <a:r>
              <a:rPr lang="en-US" sz="2800" dirty="0"/>
              <a:t>MDS – Minimum Data Set</a:t>
            </a:r>
          </a:p>
          <a:p>
            <a:r>
              <a:rPr lang="en-US" sz="2800" dirty="0"/>
              <a:t>NTA – Non-Therapy Ancillary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2E2E0E-CFA9-2D1F-7A1E-F5A94BC3BC05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5745892" y="1326279"/>
            <a:ext cx="6161903" cy="5154230"/>
          </a:xfrm>
        </p:spPr>
        <p:txBody>
          <a:bodyPr>
            <a:noAutofit/>
          </a:bodyPr>
          <a:lstStyle/>
          <a:p>
            <a:r>
              <a:rPr lang="en-US" sz="2800" dirty="0"/>
              <a:t>OT – Occupational Therapy </a:t>
            </a:r>
          </a:p>
          <a:p>
            <a:r>
              <a:rPr lang="en-US" sz="2800" dirty="0"/>
              <a:t>PDPM – Patient Driven Payment Model</a:t>
            </a:r>
          </a:p>
          <a:p>
            <a:r>
              <a:rPr lang="en-US" sz="2800" dirty="0"/>
              <a:t>PHQ – Patient Health Questionnaire</a:t>
            </a:r>
          </a:p>
          <a:p>
            <a:r>
              <a:rPr lang="en-US" sz="2800" dirty="0"/>
              <a:t>PPS – Prospective Payment System</a:t>
            </a:r>
          </a:p>
          <a:p>
            <a:r>
              <a:rPr lang="en-US" sz="2800" dirty="0"/>
              <a:t>PT – Physical Therapy </a:t>
            </a:r>
          </a:p>
          <a:p>
            <a:r>
              <a:rPr lang="en-US" sz="2800" dirty="0"/>
              <a:t>RUG-IV – Resource Utilization Group, Version IV</a:t>
            </a:r>
          </a:p>
          <a:p>
            <a:r>
              <a:rPr lang="en-US" sz="2800" dirty="0"/>
              <a:t>SLP – Speech Language Pathology </a:t>
            </a:r>
          </a:p>
          <a:p>
            <a:r>
              <a:rPr lang="en-US" sz="2800" dirty="0"/>
              <a:t>SNF – Skilled Nursing Facility</a:t>
            </a:r>
          </a:p>
        </p:txBody>
      </p:sp>
    </p:spTree>
    <p:extLst>
      <p:ext uri="{BB962C8B-B14F-4D97-AF65-F5344CB8AC3E}">
        <p14:creationId xmlns:p14="http://schemas.microsoft.com/office/powerpoint/2010/main" val="3567461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AF9A033-910A-AE08-A2D4-91532245E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 Wrap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A39582C-C982-B93A-1FF9-9BB851E66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7416839" cy="5076190"/>
          </a:xfrm>
        </p:spPr>
        <p:txBody>
          <a:bodyPr/>
          <a:lstStyle/>
          <a:p>
            <a:r>
              <a:rPr lang="en-US" dirty="0"/>
              <a:t>We provided you with essential information and reminders to improve your understanding of PDPM by:  </a:t>
            </a:r>
          </a:p>
          <a:p>
            <a:pPr lvl="1"/>
            <a:r>
              <a:rPr lang="en-US" dirty="0"/>
              <a:t>Reviewing introduction of PDPM</a:t>
            </a:r>
          </a:p>
          <a:p>
            <a:pPr lvl="1"/>
            <a:r>
              <a:rPr lang="en-US" dirty="0"/>
              <a:t>Highlighting the importance of accurate documentation</a:t>
            </a:r>
          </a:p>
          <a:p>
            <a:pPr lvl="1"/>
            <a:r>
              <a:rPr lang="en-US" dirty="0"/>
              <a:t>Learning how to identify pitfalls or mistakes</a:t>
            </a:r>
          </a:p>
        </p:txBody>
      </p:sp>
      <p:pic>
        <p:nvPicPr>
          <p:cNvPr id="9" name="Content Placeholder 5">
            <a:extLst>
              <a:ext uri="{FF2B5EF4-FFF2-40B4-BE49-F238E27FC236}">
                <a16:creationId xmlns:a16="http://schemas.microsoft.com/office/drawing/2014/main" id="{FD3F1FC5-FA15-E917-EE44-D108E2B32A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0351" y="1193679"/>
            <a:ext cx="3936864" cy="262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6089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5923D-A34E-3238-8984-9DC2BC01D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-1044575"/>
            <a:ext cx="9279906" cy="723011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3EC5C996-5064-C55B-42C6-80BC788BB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54427" y="0"/>
            <a:ext cx="122464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1123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DA2094F-06B2-A1EB-F74A-42C5F3C38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464583"/>
            <a:ext cx="9250404" cy="1472183"/>
          </a:xfrm>
        </p:spPr>
        <p:txBody>
          <a:bodyPr/>
          <a:lstStyle/>
          <a:p>
            <a:r>
              <a:rPr lang="en-US" b="0" dirty="0"/>
              <a:t>Patient Driven Payment Model (PDPM)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ECDF906-48D9-F346-41A5-101048DF28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F1FEDBB-CFCD-28CA-11F5-69B2B0D81B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it and how did it start?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DD1EB8D-DF7D-55D1-3CAF-AC7334B930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09" y="-1"/>
            <a:ext cx="12184091" cy="3608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984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5399A-FAC0-29C6-D47D-578F1F2E0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PDPM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C6EFB-40FA-39B2-8206-1C28FAFAE9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848791"/>
          </a:xfrm>
        </p:spPr>
        <p:txBody>
          <a:bodyPr/>
          <a:lstStyle/>
          <a:p>
            <a:r>
              <a:rPr lang="en-US" dirty="0"/>
              <a:t>Case-Mix Group (CMG) classification system for SNF Part A patients</a:t>
            </a:r>
          </a:p>
          <a:p>
            <a:pPr lvl="1"/>
            <a:r>
              <a:rPr lang="en-US" dirty="0"/>
              <a:t>Replaced the Resource Utilization Group (RUG) Version IV</a:t>
            </a:r>
          </a:p>
          <a:p>
            <a:r>
              <a:rPr lang="en-US" dirty="0"/>
              <a:t>PDPM eliminated incentives to furnish unnecessary therapy services </a:t>
            </a:r>
          </a:p>
          <a:p>
            <a:pPr lvl="1"/>
            <a:r>
              <a:rPr lang="en-US" dirty="0"/>
              <a:t>Improves accuracy and appropriateness of SNF payments</a:t>
            </a:r>
          </a:p>
          <a:p>
            <a:pPr lvl="1"/>
            <a:r>
              <a:rPr lang="en-US" dirty="0"/>
              <a:t>Classifies patients into payment groups based on specific data-driven patient characteristics</a:t>
            </a:r>
          </a:p>
          <a:p>
            <a:pPr lvl="1"/>
            <a:r>
              <a:rPr lang="en-US" dirty="0"/>
              <a:t>Reducing administrative burden on SNF providers</a:t>
            </a:r>
          </a:p>
        </p:txBody>
      </p:sp>
    </p:spTree>
    <p:extLst>
      <p:ext uri="{BB962C8B-B14F-4D97-AF65-F5344CB8AC3E}">
        <p14:creationId xmlns:p14="http://schemas.microsoft.com/office/powerpoint/2010/main" val="4280702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21B939B-1F5C-1B62-6067-D80A35114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How Rates are Calculated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614046D-8DF8-4411-410B-E0C1D66EDB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AEA9D7B6-4F14-68F2-BF4E-D96848036E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-4767"/>
            <a:ext cx="12184090" cy="3433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776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B2B48-330E-D818-FC8D-0559E0E75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B4C31-E705-4A63-73DE-5D79BEF77A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56004" y="1082448"/>
            <a:ext cx="7416839" cy="5219498"/>
          </a:xfrm>
        </p:spPr>
        <p:txBody>
          <a:bodyPr/>
          <a:lstStyle/>
          <a:p>
            <a:r>
              <a:rPr lang="en-US" dirty="0"/>
              <a:t>Each patient classified into a group for each of the five case-mix adjusted components: </a:t>
            </a:r>
          </a:p>
          <a:p>
            <a:pPr lvl="1"/>
            <a:r>
              <a:rPr lang="en-US" dirty="0"/>
              <a:t>PT </a:t>
            </a:r>
          </a:p>
          <a:p>
            <a:pPr lvl="1"/>
            <a:r>
              <a:rPr lang="en-US" dirty="0"/>
              <a:t>OT </a:t>
            </a:r>
          </a:p>
          <a:p>
            <a:pPr lvl="1"/>
            <a:r>
              <a:rPr lang="en-US" dirty="0"/>
              <a:t>SLP</a:t>
            </a:r>
          </a:p>
          <a:p>
            <a:pPr lvl="1"/>
            <a:r>
              <a:rPr lang="en-US" dirty="0"/>
              <a:t>Nursing  </a:t>
            </a:r>
          </a:p>
          <a:p>
            <a:pPr lvl="1"/>
            <a:r>
              <a:rPr lang="en-US" dirty="0"/>
              <a:t>NTA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6F13B6E-DF46-8B99-FF36-04D65633F6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268" y="3019628"/>
            <a:ext cx="4019412" cy="2009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961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F2BBCFB-0D83-A05D-7948-130FD44CE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4" y="340457"/>
            <a:ext cx="10005086" cy="1191781"/>
          </a:xfrm>
        </p:spPr>
        <p:txBody>
          <a:bodyPr/>
          <a:lstStyle/>
          <a:p>
            <a:r>
              <a:rPr lang="en-US" dirty="0"/>
              <a:t>Classification into Payment Group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95638F-A44D-CC83-2A14-6CE5D27246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612268"/>
            <a:ext cx="7416839" cy="4589334"/>
          </a:xfrm>
        </p:spPr>
        <p:txBody>
          <a:bodyPr/>
          <a:lstStyle/>
          <a:p>
            <a:r>
              <a:rPr lang="en-US" dirty="0"/>
              <a:t>Six payment components to derive payment</a:t>
            </a:r>
          </a:p>
          <a:p>
            <a:pPr lvl="1"/>
            <a:r>
              <a:rPr lang="en-US" dirty="0"/>
              <a:t>Five are case-mix adjusted</a:t>
            </a:r>
          </a:p>
          <a:p>
            <a:pPr lvl="1"/>
            <a:r>
              <a:rPr lang="en-US" dirty="0"/>
              <a:t>One non-case-mix adjusted component</a:t>
            </a:r>
          </a:p>
          <a:p>
            <a:r>
              <a:rPr lang="en-US" dirty="0"/>
              <a:t>Different characteristics are used to determine classification into CMG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77C43C4-D5F7-C685-B784-49BDCA743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164622" y="1913168"/>
            <a:ext cx="3492948" cy="232863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20E1882-F1E7-BDA0-70ED-6E9561486E2F}"/>
              </a:ext>
            </a:extLst>
          </p:cNvPr>
          <p:cNvSpPr txBox="1"/>
          <p:nvPr/>
        </p:nvSpPr>
        <p:spPr>
          <a:xfrm>
            <a:off x="9029700" y="7043112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4" tooltip="https://thebluediamondgallery.com/tablet-dictionary/c/classify.html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5" tooltip="https://creativecommons.org/licenses/by-sa/3.0/"/>
              </a:rPr>
              <a:t>CC BY-SA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633835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951360B-B5C4-2BE7-50A9-9396836CA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PDPM Clinical Categories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A0FEDD-27BD-EBCD-B258-571FF6D195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6527" y="957208"/>
            <a:ext cx="10145569" cy="5666595"/>
          </a:xfrm>
        </p:spPr>
        <p:txBody>
          <a:bodyPr/>
          <a:lstStyle/>
          <a:p>
            <a:r>
              <a:rPr lang="en-US" sz="3200" dirty="0"/>
              <a:t>Major joint replacement/spinal surgery</a:t>
            </a:r>
          </a:p>
          <a:p>
            <a:r>
              <a:rPr lang="en-US" sz="3200" dirty="0"/>
              <a:t>Orthopedic surgery</a:t>
            </a:r>
          </a:p>
          <a:p>
            <a:r>
              <a:rPr lang="en-US" sz="3200" dirty="0"/>
              <a:t>Non-orthopedic surgery and acute neurologic</a:t>
            </a:r>
          </a:p>
          <a:p>
            <a:r>
              <a:rPr lang="en-US" sz="3200" dirty="0"/>
              <a:t>Other orthopedic</a:t>
            </a:r>
          </a:p>
          <a:p>
            <a:r>
              <a:rPr lang="en-US" sz="3200" dirty="0"/>
              <a:t>Medical management </a:t>
            </a:r>
          </a:p>
          <a:p>
            <a:r>
              <a:rPr lang="en-US" sz="3200" dirty="0"/>
              <a:t>Acute infections</a:t>
            </a:r>
          </a:p>
          <a:p>
            <a:r>
              <a:rPr lang="en-US" sz="3200" dirty="0"/>
              <a:t>Cardiovascular and coagulations</a:t>
            </a:r>
          </a:p>
          <a:p>
            <a:r>
              <a:rPr lang="en-US" sz="3200" dirty="0"/>
              <a:t>Cancer</a:t>
            </a:r>
          </a:p>
          <a:p>
            <a:r>
              <a:rPr lang="en-US" sz="3200" dirty="0"/>
              <a:t>Pulmonary</a:t>
            </a:r>
          </a:p>
          <a:p>
            <a:r>
              <a:rPr lang="en-US" sz="3200" dirty="0"/>
              <a:t>Acute neurologic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5FE8AE-2FBA-E926-7DB6-8BCBD5CDD4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18898" y="3037421"/>
            <a:ext cx="4663794" cy="238719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165648498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5908</TotalTime>
  <Words>1103</Words>
  <Application>Microsoft Office PowerPoint</Application>
  <PresentationFormat>Widescreen</PresentationFormat>
  <Paragraphs>205</Paragraphs>
  <Slides>31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Calibri Light</vt:lpstr>
      <vt:lpstr>Times New Roman</vt:lpstr>
      <vt:lpstr>Trebuchet MS</vt:lpstr>
      <vt:lpstr>Custom Design</vt:lpstr>
      <vt:lpstr>1_Custom Design</vt:lpstr>
      <vt:lpstr>Common Mistakes with the Skilled Nursing Facility (SNF)  Patient Driven Payment Model (PDPM) </vt:lpstr>
      <vt:lpstr>Disclaimer</vt:lpstr>
      <vt:lpstr>Acronyms</vt:lpstr>
      <vt:lpstr>Patient Driven Payment Model (PDPM)</vt:lpstr>
      <vt:lpstr>PDPM</vt:lpstr>
      <vt:lpstr>How Rates are Calculated</vt:lpstr>
      <vt:lpstr>Patient Classification</vt:lpstr>
      <vt:lpstr>Classification into Payment Group</vt:lpstr>
      <vt:lpstr>PDPM Clinical Categories</vt:lpstr>
      <vt:lpstr>Functional Score</vt:lpstr>
      <vt:lpstr>The PDPM Components</vt:lpstr>
      <vt:lpstr>Patient Classification Components</vt:lpstr>
      <vt:lpstr>Effect of PDPM</vt:lpstr>
      <vt:lpstr>How the PDPM Category is Established</vt:lpstr>
      <vt:lpstr>SNF PPS Assessments</vt:lpstr>
      <vt:lpstr>Determinants of Payment on MDS Assessment</vt:lpstr>
      <vt:lpstr>Continued Determinants of Payment</vt:lpstr>
      <vt:lpstr>Non-Therapy Ancillary Determinants of Payment</vt:lpstr>
      <vt:lpstr>Calculations</vt:lpstr>
      <vt:lpstr>Revising the Calculation</vt:lpstr>
      <vt:lpstr>PDPM Considerations for MDS Nurse </vt:lpstr>
      <vt:lpstr>Common PDPM Mistakes</vt:lpstr>
      <vt:lpstr>Diagnosis Doesn’t Support SNF Stay</vt:lpstr>
      <vt:lpstr>Failure to Collect Relevant ADL Data</vt:lpstr>
      <vt:lpstr>Not Understanding the Non-Therapy Ancillary (NTA) </vt:lpstr>
      <vt:lpstr>Not Querying the Physician Diagnosis</vt:lpstr>
      <vt:lpstr>Insufficient Charting</vt:lpstr>
      <vt:lpstr>Not Reviewing Documentation</vt:lpstr>
      <vt:lpstr>Not Accurately Scoring NTA Component</vt:lpstr>
      <vt:lpstr>That’s a Wrap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Rasmussen, Benjamin - Corp Comm</dc:creator>
  <cp:lastModifiedBy>Ryan, Thom</cp:lastModifiedBy>
  <cp:revision>132</cp:revision>
  <dcterms:created xsi:type="dcterms:W3CDTF">2020-11-15T21:40:28Z</dcterms:created>
  <dcterms:modified xsi:type="dcterms:W3CDTF">2023-10-13T11:24:42Z</dcterms:modified>
</cp:coreProperties>
</file>