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6" r:id="rId6"/>
    <p:sldMasterId id="2147483672" r:id="rId7"/>
  </p:sldMasterIdLst>
  <p:notesMasterIdLst>
    <p:notesMasterId r:id="rId26"/>
  </p:notesMasterIdLst>
  <p:handoutMasterIdLst>
    <p:handoutMasterId r:id="rId27"/>
  </p:handoutMasterIdLst>
  <p:sldIdLst>
    <p:sldId id="280" r:id="rId8"/>
    <p:sldId id="270" r:id="rId9"/>
    <p:sldId id="345" r:id="rId10"/>
    <p:sldId id="268" r:id="rId11"/>
    <p:sldId id="267" r:id="rId12"/>
    <p:sldId id="264" r:id="rId13"/>
    <p:sldId id="349" r:id="rId14"/>
    <p:sldId id="355" r:id="rId15"/>
    <p:sldId id="356" r:id="rId16"/>
    <p:sldId id="354" r:id="rId17"/>
    <p:sldId id="287" r:id="rId18"/>
    <p:sldId id="348" r:id="rId19"/>
    <p:sldId id="350" r:id="rId20"/>
    <p:sldId id="351" r:id="rId21"/>
    <p:sldId id="288" r:id="rId22"/>
    <p:sldId id="291" r:id="rId23"/>
    <p:sldId id="347" r:id="rId24"/>
    <p:sldId id="3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B4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86430" autoAdjust="0"/>
  </p:normalViewPr>
  <p:slideViewPr>
    <p:cSldViewPr snapToGrid="0" snapToObjects="1">
      <p:cViewPr varScale="1">
        <p:scale>
          <a:sx n="98" d="100"/>
          <a:sy n="98" d="100"/>
        </p:scale>
        <p:origin x="8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547688"/>
            <a:ext cx="4348163" cy="244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538" y="3139806"/>
            <a:ext cx="6125379" cy="5827923"/>
          </a:xfrm>
        </p:spPr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7F830-97C6-41AF-9B45-128293B635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5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547688"/>
            <a:ext cx="4348163" cy="244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538" y="3139806"/>
            <a:ext cx="6125379" cy="5827923"/>
          </a:xfrm>
        </p:spPr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7F830-97C6-41AF-9B45-128293B635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9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Subhead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50CE01-9624-9ABA-B519-84D3270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DADA2D-BB08-86BF-F372-70E73FD5314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7139D6-B18D-E36D-DDD4-107506171A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4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40457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270109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679053" y="0"/>
            <a:ext cx="35285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79052" y="0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89955-EA06-A439-4ED6-50B5345B5BCF}"/>
              </a:ext>
            </a:extLst>
          </p:cNvPr>
          <p:cNvSpPr/>
          <p:nvPr userDrawn="1"/>
        </p:nvSpPr>
        <p:spPr>
          <a:xfrm>
            <a:off x="8077926" y="6003235"/>
            <a:ext cx="588600" cy="6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375495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378891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84" y="4945438"/>
            <a:ext cx="10515600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1084" y="364738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445117" y="2092409"/>
            <a:ext cx="426637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445117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80514" y="2154158"/>
            <a:ext cx="4266370" cy="4345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65411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4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210E393-07D0-AD9B-4693-5C58245A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831336"/>
            <a:ext cx="9500616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E4D7546-BD7C-D58C-859B-FC18E2ECE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1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Subhead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DC90C48-F3D4-526A-CADA-C68070E9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5BD5A5-A76A-06C6-8CF6-36B4B08E5BB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3B907B9-C9BB-34FC-DF6C-06198528C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B7804B2-9FF8-CCC9-6DA7-9871FA9885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24A2F4B-4C75-19AC-3B5E-230671988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831336"/>
            <a:ext cx="9500616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F48B-FA81-CBA2-FE03-3C578A5D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40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5DBC-3841-0688-924E-7A595357856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58696" y="3644231"/>
            <a:ext cx="9595104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3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no sub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8A25F-ABAF-439A-821C-F34B2EBCECB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7585" y="1934349"/>
            <a:ext cx="9144000" cy="4587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17DB4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B184AA6-206F-4676-9058-FB5D99DD8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2671762"/>
            <a:ext cx="9144000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82C33F"/>
              </a:buClr>
              <a:defRPr sz="180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>
              <a:buClr>
                <a:srgbClr val="82C33F"/>
              </a:buClr>
              <a:defRPr sz="140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911225A-0A26-4BEF-B960-47CB5F88D22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47585" y="570221"/>
            <a:ext cx="9144000" cy="4587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>
                <a:solidFill>
                  <a:srgbClr val="017DB4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32526-AD32-44CC-A267-25015E9ABA68}"/>
              </a:ext>
            </a:extLst>
          </p:cNvPr>
          <p:cNvSpPr txBox="1">
            <a:spLocks/>
          </p:cNvSpPr>
          <p:nvPr userDrawn="1"/>
        </p:nvSpPr>
        <p:spPr>
          <a:xfrm>
            <a:off x="9356889" y="6473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346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DE2358F0-A308-A8CF-97AA-08B7A83BD0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78" r:id="rId4"/>
    <p:sldLayoutId id="2147483679" r:id="rId5"/>
    <p:sldLayoutId id="2147483681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d.com/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wps.gha.education@wpsic.com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msmacfedramp.gov1.qualtrics.com/jfe/form/SV_8qQ1Igmkc0UPfMN?Title=Encore%3A%20Ambulance%20Mileage%3A%20Understanding%20the%20Rules&amp;Presenter=Thom%20Ry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gha.com/wps/portal/mac/site/claims/guides-and-resources/ambulance-documentation-requirements/" TargetMode="External"/><Relationship Id="rId7" Type="http://schemas.openxmlformats.org/officeDocument/2006/relationships/hyperlink" Target="https://www.cms.gov/center/provider-type/ambulances-services-center" TargetMode="External"/><Relationship Id="rId2" Type="http://schemas.openxmlformats.org/officeDocument/2006/relationships/hyperlink" Target="https://www.wpsgha.com/wps/portal/mac/site/claims/guides-and-resources/guides-and-resources/!ut/p/z1/tVRNU4MwEP0rXnrMJDQBwrHtVGtH1PGrJRcnhIRGS0CIVP310nrQg0BtRy4Zdnbfvrx9G8jgEjLDa51yq3PD181_xLzH69nMmzkUXVwNQ4RG4ekDntKLMb1x4KIjYe4TF7L2-vOQwAfIICuETmAUBGJIHZkA5cY-IAH2QCwoARgJ6bkeoZ7Lt9nC2MKuYLQpqhORGyuNPZEmXetqNUA2L7QAoonJcoDEmuusGqD0VSeyAtwkoJRV_loK2RLtvNCOMTtcEIzOcJ8gX_Wo5Ruh_eo7CLJu-MVW4p4b9GFEDQe_nSSGi1rLDbw3eZk1Jrv99gDxRKKEo0CiqANI7HFAMXGACkTAOVbDwBVw1tdhSo7s0APvHAk_7xtis3b66eWFjRq3bx3-ZuFyD7vbkmujTdpm-LWuJZB1k11tWwzLcBKmDXNuV0AblcPlryux_FnXKQ31O5Tfa7974J3_hfePhJ_3vQ4HDvaAd-wv8_01WmT3GcXvWmvwrMIpJtG8_hhfAha_v9HNncom8e5Y0Gr0CXv4MdM!/dz/d5/L2dBISEvZ0FBIS9nQSEh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ms.gov/regulations-and-guidance/guidance/manuals/downloads/clm104c15.pdf" TargetMode="External"/><Relationship Id="rId5" Type="http://schemas.openxmlformats.org/officeDocument/2006/relationships/hyperlink" Target="https://www.cms.gov/Regulations-and-Guidance/Guidance/Manuals/Downloads/bp102c10.pdf" TargetMode="External"/><Relationship Id="rId4" Type="http://schemas.openxmlformats.org/officeDocument/2006/relationships/hyperlink" Target="https://www.wpsgha.com/wps/portal/mac/site/claims/guides-and-resources/ambulance-billing-requirem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6E5685-0972-E2A9-6530-6AAE34F9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Ambulance Mileage</a:t>
            </a:r>
          </a:p>
        </p:txBody>
      </p:sp>
      <p:pic>
        <p:nvPicPr>
          <p:cNvPr id="13" name="Picture Placeholder 12" descr="A picture of a odometer">
            <a:extLst>
              <a:ext uri="{FF2B5EF4-FFF2-40B4-BE49-F238E27FC236}">
                <a16:creationId xmlns:a16="http://schemas.microsoft.com/office/drawing/2014/main" id="{AC4C3855-41B8-20CE-0199-13B60E2306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78" b="3378"/>
          <a:stretch>
            <a:fillRect/>
          </a:stretch>
        </p:blipFill>
        <p:spPr/>
      </p:pic>
      <p:pic>
        <p:nvPicPr>
          <p:cNvPr id="21" name="Picture Placeholder 20" descr="An ambulance responding with lights and sirens">
            <a:extLst>
              <a:ext uri="{FF2B5EF4-FFF2-40B4-BE49-F238E27FC236}">
                <a16:creationId xmlns:a16="http://schemas.microsoft.com/office/drawing/2014/main" id="{9FB39FF8-78F4-FBE0-5164-2934284466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4169" r="4169"/>
          <a:stretch>
            <a:fillRect/>
          </a:stretch>
        </p:blipFill>
        <p:spPr/>
      </p:pic>
      <p:pic>
        <p:nvPicPr>
          <p:cNvPr id="23" name="Picture Placeholder 22" descr="EMT completing documentation">
            <a:extLst>
              <a:ext uri="{FF2B5EF4-FFF2-40B4-BE49-F238E27FC236}">
                <a16:creationId xmlns:a16="http://schemas.microsoft.com/office/drawing/2014/main" id="{84E56F84-13A6-8225-73FD-F7EA5299E3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25721" b="25721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10235B-8CE4-5A30-7488-5B1EDD7C428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Understanding the rules</a:t>
            </a:r>
          </a:p>
        </p:txBody>
      </p:sp>
    </p:spTree>
    <p:extLst>
      <p:ext uri="{BB962C8B-B14F-4D97-AF65-F5344CB8AC3E}">
        <p14:creationId xmlns:p14="http://schemas.microsoft.com/office/powerpoint/2010/main" val="45798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8DB827-87C1-EFAF-EA8D-539AAEB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Modifiers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D9311-A03D-4407-76B4-60ADC0CFEA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Origin and destination modifiers</a:t>
            </a:r>
          </a:p>
          <a:p>
            <a:r>
              <a:rPr lang="en-US" b="0" i="0" dirty="0">
                <a:effectLst/>
              </a:rPr>
              <a:t>Not on A0888</a:t>
            </a:r>
          </a:p>
        </p:txBody>
      </p:sp>
    </p:spTree>
    <p:extLst>
      <p:ext uri="{BB962C8B-B14F-4D97-AF65-F5344CB8AC3E}">
        <p14:creationId xmlns:p14="http://schemas.microsoft.com/office/powerpoint/2010/main" val="251199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8DB827-87C1-EFAF-EA8D-539AAEB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Example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D9311-A03D-4407-76B4-60ADC0CFEA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Mileage for the wrong level</a:t>
            </a:r>
          </a:p>
          <a:p>
            <a:r>
              <a:rPr lang="en-US" dirty="0"/>
              <a:t>CERT review found the ground transport is medically necessary</a:t>
            </a:r>
          </a:p>
          <a:p>
            <a:r>
              <a:rPr lang="en-US" dirty="0"/>
              <a:t>Mileage downgrade </a:t>
            </a:r>
          </a:p>
          <a:p>
            <a:pPr lvl="1"/>
            <a:r>
              <a:rPr lang="en-US" dirty="0"/>
              <a:t>Air to ground</a:t>
            </a:r>
          </a:p>
          <a:p>
            <a:pPr lvl="1"/>
            <a:r>
              <a:rPr lang="en-US" dirty="0"/>
              <a:t>Number of ground miles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1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D3465-88C6-131B-77A4-99EF7C2A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Example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B8F2E6-0DD9-68AE-14DC-1AC51F0D86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Mileage not billed correctly</a:t>
            </a:r>
          </a:p>
          <a:p>
            <a:r>
              <a:rPr lang="en-US" dirty="0"/>
              <a:t>Total transport documented 26 miles </a:t>
            </a:r>
          </a:p>
          <a:p>
            <a:pPr lvl="1"/>
            <a:r>
              <a:rPr lang="en-US" dirty="0"/>
              <a:t>NAF 12 miles</a:t>
            </a:r>
          </a:p>
          <a:p>
            <a:pPr lvl="1"/>
            <a:r>
              <a:rPr lang="en-US" dirty="0"/>
              <a:t>Provider request to further facility</a:t>
            </a:r>
          </a:p>
          <a:p>
            <a:r>
              <a:rPr lang="en-US" dirty="0"/>
              <a:t>Billed</a:t>
            </a:r>
          </a:p>
          <a:p>
            <a:pPr lvl="1"/>
            <a:r>
              <a:rPr lang="en-US" dirty="0"/>
              <a:t>A0425 – 26 miles</a:t>
            </a:r>
          </a:p>
          <a:p>
            <a:pPr lvl="1"/>
            <a:r>
              <a:rPr lang="en-US" dirty="0"/>
              <a:t>A0888 – 14 miles</a:t>
            </a:r>
          </a:p>
        </p:txBody>
      </p:sp>
    </p:spTree>
    <p:extLst>
      <p:ext uri="{BB962C8B-B14F-4D97-AF65-F5344CB8AC3E}">
        <p14:creationId xmlns:p14="http://schemas.microsoft.com/office/powerpoint/2010/main" val="170324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8DB827-87C1-EFAF-EA8D-539AAEB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Example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D9311-A03D-4407-76B4-60ADC0CFEA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 deceased</a:t>
            </a:r>
          </a:p>
          <a:p>
            <a:r>
              <a:rPr lang="en-US" dirty="0"/>
              <a:t>Dispatch to possible heart attack</a:t>
            </a:r>
          </a:p>
          <a:p>
            <a:r>
              <a:rPr lang="en-US" dirty="0"/>
              <a:t>EMT evaluation show the patient died days ago</a:t>
            </a:r>
          </a:p>
          <a:p>
            <a:pPr marL="0" indent="0">
              <a:buNone/>
            </a:pPr>
            <a:r>
              <a:rPr lang="en-US" dirty="0"/>
              <a:t>Billed</a:t>
            </a:r>
          </a:p>
          <a:p>
            <a:r>
              <a:rPr lang="en-US" dirty="0"/>
              <a:t>A0425 with QL</a:t>
            </a:r>
          </a:p>
        </p:txBody>
      </p:sp>
    </p:spTree>
    <p:extLst>
      <p:ext uri="{BB962C8B-B14F-4D97-AF65-F5344CB8AC3E}">
        <p14:creationId xmlns:p14="http://schemas.microsoft.com/office/powerpoint/2010/main" val="225245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D3465-88C6-131B-77A4-99EF7C2A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Example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0F02AC-1857-608D-E71E-6550387189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Transport to the nursing facility where the patient is a resident</a:t>
            </a:r>
          </a:p>
          <a:p>
            <a:r>
              <a:rPr lang="en-US" dirty="0"/>
              <a:t>Medically necessary transport for skilled care</a:t>
            </a:r>
          </a:p>
          <a:p>
            <a:r>
              <a:rPr lang="en-US" dirty="0"/>
              <a:t>Doctor’s physician certification statement (PCS) for transport to facility where the patient lives</a:t>
            </a:r>
          </a:p>
          <a:p>
            <a:pPr marL="0" indent="0">
              <a:buNone/>
            </a:pPr>
            <a:r>
              <a:rPr lang="en-US" dirty="0"/>
              <a:t>Error</a:t>
            </a:r>
          </a:p>
          <a:p>
            <a:r>
              <a:rPr lang="en-US" dirty="0"/>
              <a:t>A closer Skilled Nursing Facility can provide the care</a:t>
            </a:r>
          </a:p>
          <a:p>
            <a:r>
              <a:rPr lang="en-US" dirty="0"/>
              <a:t>All miles billed with A0425</a:t>
            </a:r>
          </a:p>
        </p:txBody>
      </p:sp>
    </p:spTree>
    <p:extLst>
      <p:ext uri="{BB962C8B-B14F-4D97-AF65-F5344CB8AC3E}">
        <p14:creationId xmlns:p14="http://schemas.microsoft.com/office/powerpoint/2010/main" val="263591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F51B26-0281-7C08-B20D-8FC4F122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CDF9F-B2D9-72A5-76F6-316C02B980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Review mileage</a:t>
            </a:r>
          </a:p>
          <a:p>
            <a:r>
              <a:rPr lang="en-US" dirty="0">
                <a:hlinkClick r:id="rId2"/>
              </a:rPr>
              <a:t>American Hospital Directory </a:t>
            </a:r>
            <a:r>
              <a:rPr lang="en-US" dirty="0"/>
              <a:t>(AHD)</a:t>
            </a:r>
          </a:p>
          <a:p>
            <a:r>
              <a:rPr lang="en-US" dirty="0"/>
              <a:t>Review reason for transport</a:t>
            </a:r>
          </a:p>
          <a:p>
            <a:r>
              <a:rPr lang="en-US" dirty="0"/>
              <a:t>Review patient or provider choice</a:t>
            </a:r>
          </a:p>
          <a:p>
            <a:r>
              <a:rPr lang="en-US" dirty="0"/>
              <a:t>File an appeal when allowed</a:t>
            </a:r>
          </a:p>
          <a:p>
            <a:pPr lvl="1"/>
            <a:r>
              <a:rPr lang="en-US" dirty="0"/>
              <a:t>MA01: </a:t>
            </a:r>
            <a:r>
              <a:rPr lang="en-US" i="0" dirty="0">
                <a:effectLst/>
              </a:rPr>
              <a:t>Alert – I</a:t>
            </a:r>
            <a:r>
              <a:rPr lang="en-US" dirty="0"/>
              <a:t>f you do not agree with what we approved for the service</a:t>
            </a:r>
            <a:r>
              <a:rPr lang="en-US" i="0" dirty="0">
                <a:effectLst/>
              </a:rPr>
              <a:t>, you may appeal our decision.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0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DDF43B-87C2-CC84-D81B-D38CB187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E410DC-541F-40EF-EF51-D11D79D346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Follow-up questions email: </a:t>
            </a:r>
            <a:r>
              <a:rPr lang="en-US" dirty="0">
                <a:hlinkClick r:id="rId2"/>
              </a:rPr>
              <a:t>wps.gha.education@wpsic.com</a:t>
            </a:r>
            <a:r>
              <a:rPr lang="en-US" dirty="0"/>
              <a:t> </a:t>
            </a:r>
          </a:p>
          <a:p>
            <a:r>
              <a:rPr lang="en-US" dirty="0"/>
              <a:t>Email subject line “Encore: Ambulance Mileage”</a:t>
            </a:r>
          </a:p>
        </p:txBody>
      </p:sp>
    </p:spTree>
    <p:extLst>
      <p:ext uri="{BB962C8B-B14F-4D97-AF65-F5344CB8AC3E}">
        <p14:creationId xmlns:p14="http://schemas.microsoft.com/office/powerpoint/2010/main" val="39172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8221-91DB-9C0E-ED85-1F1D8DEA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A1154-FC5A-4996-A1A7-70D54A78C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6" y="1280160"/>
            <a:ext cx="7237172" cy="442490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Let us know what you think!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Take time to complete the survey now. 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  <a:hlinkClick r:id="rId3"/>
              </a:rPr>
              <a:t>Survey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QR code to access the survey. The code links to https://cmsmacfedramp.gov1.qualtrics.com/jfe/form/SV_8qQ1Igmkc0UPfMN?Title=Encore%3A%20Ambulance%20Mileage%3A%20Understanding%20the%20Rules&amp;Presenter=Thom%20Ryan">
            <a:extLst>
              <a:ext uri="{FF2B5EF4-FFF2-40B4-BE49-F238E27FC236}">
                <a16:creationId xmlns:a16="http://schemas.microsoft.com/office/drawing/2014/main" id="{969C6F38-F152-A253-8935-EBAFD7CA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832" y="2608634"/>
            <a:ext cx="3500336" cy="35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EF26-A41C-D4CC-57D1-E826FFA3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BF761-5B14-107E-AFD7-B7631FB5AA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Important websites</a:t>
            </a:r>
          </a:p>
          <a:p>
            <a:r>
              <a:rPr lang="en-US" dirty="0"/>
              <a:t>WPS website</a:t>
            </a:r>
          </a:p>
          <a:p>
            <a:pPr lvl="1"/>
            <a:r>
              <a:rPr lang="en-US" dirty="0">
                <a:hlinkClick r:id="rId2"/>
              </a:rPr>
              <a:t>WPS Claims web page</a:t>
            </a:r>
            <a:endParaRPr lang="en-US" dirty="0"/>
          </a:p>
          <a:p>
            <a:pPr lvl="1"/>
            <a:r>
              <a:rPr lang="en-US" dirty="0"/>
              <a:t>WPS </a:t>
            </a:r>
            <a:r>
              <a:rPr lang="en-US" dirty="0">
                <a:hlinkClick r:id="rId3"/>
              </a:rPr>
              <a:t>Ambulance Documentation Requirements</a:t>
            </a:r>
            <a:endParaRPr lang="en-US" dirty="0"/>
          </a:p>
          <a:p>
            <a:pPr lvl="1"/>
            <a:r>
              <a:rPr lang="en-US" dirty="0"/>
              <a:t>WPS </a:t>
            </a:r>
            <a:r>
              <a:rPr lang="en-US" dirty="0">
                <a:hlinkClick r:id="rId4"/>
              </a:rPr>
              <a:t>Ambulance Statutory and Billing Requirements</a:t>
            </a:r>
            <a:endParaRPr lang="en-US" dirty="0"/>
          </a:p>
          <a:p>
            <a:r>
              <a:rPr lang="en-US" dirty="0"/>
              <a:t>CMS Internet Only Manual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Medicare Benefit Policy Manual, </a:t>
            </a:r>
            <a:r>
              <a:rPr lang="en-US" b="0" i="0" dirty="0">
                <a:solidFill>
                  <a:srgbClr val="000000"/>
                </a:solidFill>
                <a:effectLst/>
                <a:latin typeface="public_sans"/>
                <a:hlinkClick r:id="rId5"/>
              </a:rPr>
              <a:t>Chapter 10</a:t>
            </a:r>
            <a:endParaRPr lang="en-US" b="0" i="0" dirty="0">
              <a:solidFill>
                <a:srgbClr val="000000"/>
              </a:solidFill>
              <a:effectLst/>
              <a:latin typeface="public_sans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public_sans"/>
              </a:rPr>
              <a:t>Medicare Claims Processing Manual, </a:t>
            </a:r>
            <a:r>
              <a:rPr lang="en-US" dirty="0">
                <a:solidFill>
                  <a:srgbClr val="000000"/>
                </a:solidFill>
                <a:latin typeface="public_sans"/>
                <a:hlinkClick r:id="rId6"/>
              </a:rPr>
              <a:t>Chapter 15</a:t>
            </a:r>
            <a:endParaRPr lang="en-US" dirty="0">
              <a:solidFill>
                <a:srgbClr val="000000"/>
              </a:solidFill>
              <a:latin typeface="public_sans"/>
            </a:endParaRPr>
          </a:p>
          <a:p>
            <a:r>
              <a:rPr lang="en-US">
                <a:solidFill>
                  <a:srgbClr val="000000"/>
                </a:solidFill>
                <a:latin typeface="public_sans"/>
              </a:rPr>
              <a:t>CMS </a:t>
            </a:r>
            <a:r>
              <a:rPr lang="en-US">
                <a:solidFill>
                  <a:srgbClr val="000000"/>
                </a:solidFill>
                <a:latin typeface="public_sans"/>
                <a:hlinkClick r:id="rId7"/>
              </a:rPr>
              <a:t>Ambulances Services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7A49A-C83D-D64C-9687-E70ABE799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96499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prepared this education as a tool to assist the provider community.  Medicare rules change often. They are in the relevant laws, regulations and rulings on the Centers for Medicare &amp; Medicaid Services (CMS) website.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provide responses to questions based on the facts given, but the Medicare rules will determine final coverage. 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 prohibits recording of the presentation for profit-making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8221-91DB-9C0E-ED85-1F1D8DEA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A1154-FC5A-4996-A1A7-70D54A78C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Here’s what you need about today's live event!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3200" dirty="0"/>
              <a:t>uestions and comments</a:t>
            </a:r>
          </a:p>
          <a:p>
            <a:pPr lvl="1"/>
            <a:r>
              <a:rPr lang="en-US" sz="2800" dirty="0"/>
              <a:t>Use the Chat feature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We wil</a:t>
            </a:r>
            <a:r>
              <a:rPr lang="en-US" sz="2800" dirty="0"/>
              <a:t>l answer as time permits</a:t>
            </a:r>
          </a:p>
          <a:p>
            <a:pPr lvl="1"/>
            <a:r>
              <a:rPr lang="en-US" sz="2800" dirty="0"/>
              <a:t>We will create a follow-up document with unanswered questions</a:t>
            </a:r>
          </a:p>
          <a:p>
            <a:r>
              <a:rPr lang="en-US" sz="3200" dirty="0"/>
              <a:t>10-days to complete the course (7/28/23)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</a:rPr>
              <a:t>Survey</a:t>
            </a:r>
          </a:p>
          <a:p>
            <a:pPr lvl="1"/>
            <a:r>
              <a:rPr lang="en-US" sz="3200" dirty="0"/>
              <a:t>Follow-up questions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7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947330-1AF0-9BF9-7F75-9EA1EDC7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7" name="Picture Placeholder 6" descr="A picture containing a pen writing the word &quot;Agenda&quot;">
            <a:extLst>
              <a:ext uri="{FF2B5EF4-FFF2-40B4-BE49-F238E27FC236}">
                <a16:creationId xmlns:a16="http://schemas.microsoft.com/office/drawing/2014/main" id="{DB04484C-686C-0E45-64C7-30A0C09A8F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125" b="3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477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10A0-1315-2039-6F6A-8EB865D3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Payable Mileage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F1BF-51F4-D2F5-F66D-26E48DFB99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Medicare considers:</a:t>
            </a:r>
          </a:p>
          <a:p>
            <a:r>
              <a:rPr lang="en-US" dirty="0"/>
              <a:t>Appropriate Facility</a:t>
            </a:r>
          </a:p>
          <a:p>
            <a:pPr lvl="1"/>
            <a:r>
              <a:rPr lang="en-US" dirty="0"/>
              <a:t>Bed </a:t>
            </a:r>
          </a:p>
          <a:p>
            <a:pPr lvl="1"/>
            <a:r>
              <a:rPr lang="en-US" dirty="0"/>
              <a:t>Staff</a:t>
            </a:r>
          </a:p>
          <a:p>
            <a:pPr lvl="1"/>
            <a:r>
              <a:rPr lang="en-US" dirty="0"/>
              <a:t>Equipment</a:t>
            </a:r>
          </a:p>
          <a:p>
            <a:r>
              <a:rPr lang="en-US" dirty="0"/>
              <a:t>Locality</a:t>
            </a:r>
          </a:p>
          <a:p>
            <a:pPr lvl="1"/>
            <a:r>
              <a:rPr lang="en-US" dirty="0"/>
              <a:t>5 miles difference from the point of pick-up</a:t>
            </a:r>
          </a:p>
          <a:p>
            <a:pPr lvl="1"/>
            <a:r>
              <a:rPr lang="en-US"/>
              <a:t>Change: </a:t>
            </a:r>
            <a:r>
              <a:rPr lang="en-US" dirty="0"/>
              <a:t>data driven, no set miles</a:t>
            </a:r>
          </a:p>
        </p:txBody>
      </p:sp>
    </p:spTree>
    <p:extLst>
      <p:ext uri="{BB962C8B-B14F-4D97-AF65-F5344CB8AC3E}">
        <p14:creationId xmlns:p14="http://schemas.microsoft.com/office/powerpoint/2010/main" val="33813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7607-F416-287D-054A-F009C5D7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Codes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6EF3C-7AB1-C462-B63E-AA5D1B6E27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Medicare considers these procedure codes:</a:t>
            </a:r>
          </a:p>
          <a:p>
            <a:r>
              <a:rPr lang="en-US" dirty="0"/>
              <a:t>A0425: Ground mileage</a:t>
            </a:r>
          </a:p>
          <a:p>
            <a:r>
              <a:rPr lang="en-US" dirty="0"/>
              <a:t>A0435: Fixed wing air mileage</a:t>
            </a:r>
          </a:p>
          <a:p>
            <a:r>
              <a:rPr lang="en-US" dirty="0"/>
              <a:t>A0436:Rotary wing air mileage</a:t>
            </a:r>
          </a:p>
          <a:p>
            <a:pPr marL="0" indent="0">
              <a:buNone/>
            </a:pPr>
            <a:r>
              <a:rPr lang="en-US" dirty="0"/>
              <a:t>Non-covered mileage</a:t>
            </a:r>
          </a:p>
          <a:p>
            <a:r>
              <a:rPr lang="en-US" dirty="0"/>
              <a:t>A0888: Beyond a Medicare covered destination</a:t>
            </a:r>
          </a:p>
        </p:txBody>
      </p:sp>
    </p:spTree>
    <p:extLst>
      <p:ext uri="{BB962C8B-B14F-4D97-AF65-F5344CB8AC3E}">
        <p14:creationId xmlns:p14="http://schemas.microsoft.com/office/powerpoint/2010/main" val="226071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B6CF-7EAC-A466-3F74-3EE92304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F02E-DEDD-5030-844B-CD022B70DD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Support the use of the transport at the level provided</a:t>
            </a:r>
          </a:p>
        </p:txBody>
      </p:sp>
      <p:pic>
        <p:nvPicPr>
          <p:cNvPr id="5" name="Picture 4" descr="Picture showing documentation is the link for the procedure delivered to the payment">
            <a:extLst>
              <a:ext uri="{FF2B5EF4-FFF2-40B4-BE49-F238E27FC236}">
                <a16:creationId xmlns:a16="http://schemas.microsoft.com/office/drawing/2014/main" id="{813C0BD3-C22F-A0A7-BBB6-76BCB0BDF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743"/>
          <a:stretch/>
        </p:blipFill>
        <p:spPr>
          <a:xfrm>
            <a:off x="2343594" y="1681006"/>
            <a:ext cx="8827773" cy="43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02C6-A101-DCFE-7BBA-9A3CFCCB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08E59-35B2-6350-732C-3A44E28D35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 the mileage</a:t>
            </a:r>
          </a:p>
          <a:p>
            <a:r>
              <a:rPr lang="en-US" dirty="0"/>
              <a:t>Odometer mileage</a:t>
            </a:r>
          </a:p>
          <a:p>
            <a:r>
              <a:rPr lang="en-US" dirty="0"/>
              <a:t>Electronic method</a:t>
            </a:r>
          </a:p>
          <a:p>
            <a:pPr marL="0" indent="0">
              <a:buNone/>
            </a:pPr>
            <a:r>
              <a:rPr lang="en-US" dirty="0"/>
              <a:t>Document the reason for passing a facility</a:t>
            </a:r>
          </a:p>
          <a:p>
            <a:r>
              <a:rPr lang="en-US" dirty="0"/>
              <a:t>Patient or provider preference</a:t>
            </a:r>
          </a:p>
          <a:p>
            <a:r>
              <a:rPr lang="en-US" dirty="0"/>
              <a:t>Missing a required element</a:t>
            </a:r>
          </a:p>
          <a:p>
            <a:r>
              <a:rPr lang="en-US" dirty="0"/>
              <a:t>Weather, traffic, or longer transport time</a:t>
            </a:r>
          </a:p>
        </p:txBody>
      </p:sp>
    </p:spTree>
    <p:extLst>
      <p:ext uri="{BB962C8B-B14F-4D97-AF65-F5344CB8AC3E}">
        <p14:creationId xmlns:p14="http://schemas.microsoft.com/office/powerpoint/2010/main" val="90900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FA0F-8FCE-DE2A-F822-0B70A5A1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Certification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2CF9-8CAB-4E21-8B4B-CD22E4A9AE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Ambulance order</a:t>
            </a:r>
          </a:p>
          <a:p>
            <a:r>
              <a:rPr lang="en-US" dirty="0"/>
              <a:t>Document the physician’s destination preference</a:t>
            </a:r>
          </a:p>
          <a:p>
            <a:r>
              <a:rPr lang="en-US" dirty="0"/>
              <a:t>Mileage maybe be fully or partially payable</a:t>
            </a:r>
          </a:p>
        </p:txBody>
      </p:sp>
    </p:spTree>
    <p:extLst>
      <p:ext uri="{BB962C8B-B14F-4D97-AF65-F5344CB8AC3E}">
        <p14:creationId xmlns:p14="http://schemas.microsoft.com/office/powerpoint/2010/main" val="141231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HA Document" ma:contentTypeID="0x0101006E63F9F2094B854683EBE2F25BB346E5000506D6BA6D64EB4598816411DF463305" ma:contentTypeVersion="45" ma:contentTypeDescription="" ma:contentTypeScope="" ma:versionID="b04803c678ab9756e84def06c216c041">
  <xsd:schema xmlns:xsd="http://www.w3.org/2001/XMLSchema" xmlns:xs="http://www.w3.org/2001/XMLSchema" xmlns:p="http://schemas.microsoft.com/office/2006/metadata/properties" xmlns:ns2="http://schemas.microsoft.com/sharepoint.v3" xmlns:ns3="9075a0da-3943-4891-8ded-493e6a170793" xmlns:ns4="5637125f-61b7-4ab1-ae51-868c7983d343" targetNamespace="http://schemas.microsoft.com/office/2006/metadata/properties" ma:root="true" ma:fieldsID="44ea7b2e2c13816748bd23e1fb44f8b8" ns2:_="" ns3:_="" ns4:_="">
    <xsd:import namespace="http://schemas.microsoft.com/sharepoint.v3"/>
    <xsd:import namespace="9075a0da-3943-4891-8ded-493e6a170793"/>
    <xsd:import namespace="5637125f-61b7-4ab1-ae51-868c7983d343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Document_x0020_Number" minOccurs="0"/>
                <xsd:element ref="ns3:Document_x0020_Type"/>
                <xsd:element ref="ns3:Latest_x0020_Changes" minOccurs="0"/>
                <xsd:element ref="ns3:Must_x0020_review_x0020_changes_x0020_with_x0020_staff" minOccurs="0"/>
                <xsd:element ref="ns3:New_x0020_Version_x0020_Email_x0020_Required" minOccurs="0"/>
                <xsd:element ref="ns3:Review_x0020_Notification_x0020_Date" minOccurs="0"/>
                <xsd:element ref="ns3:Functional_x0020_Area"/>
                <xsd:element ref="ns3:Branch"/>
                <xsd:element ref="ns3:Contract"/>
                <xsd:element ref="ns3:Topic2"/>
                <xsd:element ref="ns3:Workflow_x0020_Status"/>
                <xsd:element ref="ns4:Approve_x0020_Olli_x0020_Document" minOccurs="0"/>
                <xsd:element ref="ns3:Document_x0020_History" minOccurs="0"/>
                <xsd:element ref="ns4:Publish_x0020_Document" minOccurs="0"/>
                <xsd:element ref="ns3:_dlc_DocId" minOccurs="0"/>
                <xsd:element ref="ns3:_dlc_DocIdUrl" minOccurs="0"/>
                <xsd:element ref="ns3:_dlc_DocIdPersistId" minOccurs="0"/>
                <xsd:element ref="ns3:Divis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5a0da-3943-4891-8ded-493e6a170793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3" nillable="true" ma:displayName="Document Number" ma:internalName="Document_x0020_Number" ma:readOnly="false">
      <xsd:simpleType>
        <xsd:restriction base="dms:Text">
          <xsd:maxLength value="255"/>
        </xsd:restriction>
      </xsd:simpleType>
    </xsd:element>
    <xsd:element name="Document_x0020_Type" ma:index="4" ma:displayName="Document Type" ma:format="Dropdown" ma:internalName="Document_x0020_Type" ma:readOnly="false">
      <xsd:simpleType>
        <xsd:restriction base="dms:Choice">
          <xsd:enumeration value="Comparative Billing"/>
          <xsd:enumeration value="Course Material"/>
          <xsd:enumeration value="Decision Tree"/>
          <xsd:enumeration value="Face-to-Face"/>
          <xsd:enumeration value="FAQ"/>
          <xsd:enumeration value="IRRR"/>
          <xsd:enumeration value="LCD"/>
          <xsd:enumeration value="Management Presentation"/>
          <xsd:enumeration value="Plan"/>
          <xsd:enumeration value="Presentation"/>
          <xsd:enumeration value="Provider Education Handout"/>
          <xsd:enumeration value="Provider Instruction"/>
          <xsd:enumeration value="Script"/>
          <xsd:enumeration value="Strategy"/>
          <xsd:enumeration value="Teleconference"/>
          <xsd:enumeration value="Web Posting/EML"/>
        </xsd:restriction>
      </xsd:simpleType>
    </xsd:element>
    <xsd:element name="Latest_x0020_Changes" ma:index="5" nillable="true" ma:displayName="Latest Changes" ma:internalName="Latest_x0020_Changes" ma:readOnly="false">
      <xsd:simpleType>
        <xsd:restriction base="dms:Note"/>
      </xsd:simpleType>
    </xsd:element>
    <xsd:element name="Must_x0020_review_x0020_changes_x0020_with_x0020_staff" ma:index="6" nillable="true" ma:displayName="Must review changes with staff" ma:format="RadioButtons" ma:internalName="Must_x0020_review_x0020_changes_x0020_with_x0020_staff">
      <xsd:simpleType>
        <xsd:restriction base="dms:Choice">
          <xsd:enumeration value="Yes"/>
          <xsd:enumeration value="No"/>
        </xsd:restriction>
      </xsd:simpleType>
    </xsd:element>
    <xsd:element name="New_x0020_Version_x0020_Email_x0020_Required" ma:index="7" nillable="true" ma:displayName="New Version Email Required" ma:default="No" ma:format="RadioButtons" ma:internalName="New_x0020_Version_x0020_Email_x0020_Required">
      <xsd:simpleType>
        <xsd:restriction base="dms:Choice">
          <xsd:enumeration value="Yes"/>
          <xsd:enumeration value="No"/>
        </xsd:restriction>
      </xsd:simpleType>
    </xsd:element>
    <xsd:element name="Review_x0020_Notification_x0020_Date" ma:index="8" nillable="true" ma:displayName="Review Notification Date" ma:format="DateOnly" ma:internalName="Review_x0020_Notification_x0020_Date" ma:readOnly="false">
      <xsd:simpleType>
        <xsd:restriction base="dms:DateTime"/>
      </xsd:simpleType>
    </xsd:element>
    <xsd:element name="Functional_x0020_Area" ma:index="9" ma:displayName="Functional Area" ma:format="Dropdown" ma:internalName="Functional_x0020_Area" ma:readOnly="false">
      <xsd:simpleType>
        <xsd:restriction base="dms:Choice">
          <xsd:enumeration value="Audit"/>
          <xsd:enumeration value="Clinical Services"/>
          <xsd:enumeration value="Contract Administration"/>
          <xsd:enumeration value="Financial Services"/>
          <xsd:enumeration value="Administration &amp; Support"/>
          <xsd:enumeration value="Provider Services"/>
          <xsd:enumeration value="Systems &amp; Technology"/>
        </xsd:restriction>
      </xsd:simpleType>
    </xsd:element>
    <xsd:element name="Branch" ma:index="10" ma:displayName="Branch" ma:format="Dropdown" ma:internalName="Branch" ma:readOnly="false">
      <xsd:simpleType>
        <xsd:restriction base="dms:Choice">
          <xsd:enumeration value="Appeals/Redeterminations"/>
          <xsd:enumeration value="Audit"/>
          <xsd:enumeration value="Audit - Appeals"/>
          <xsd:enumeration value="Audit - Cost Report Reopenings"/>
          <xsd:enumeration value="Audit - Field Office"/>
          <xsd:enumeration value="Audit - Reimbursement"/>
          <xsd:enumeration value="Audit - Supervisors"/>
          <xsd:enumeration value="Business Systems Support"/>
          <xsd:enumeration value="CCU"/>
          <xsd:enumeration value="CERT"/>
          <xsd:enumeration value="Claims"/>
          <xsd:enumeration value="Compliance"/>
          <xsd:enumeration value="Complaint Screening"/>
          <xsd:enumeration value="Customer Service"/>
          <xsd:enumeration value="Document Services"/>
          <xsd:enumeration value="Financial Reporting"/>
          <xsd:enumeration value="FOIA"/>
          <xsd:enumeration value="INSIGHT"/>
          <xsd:enumeration value="MAC Administration"/>
          <xsd:enumeration value="Medical Review"/>
          <xsd:enumeration value="Medicare Guidance"/>
          <xsd:enumeration value="MedPub"/>
          <xsd:enumeration value="MIP"/>
          <xsd:enumeration value="Monitoring &amp; Complaint Screening"/>
          <xsd:enumeration value="Payment Recovery"/>
          <xsd:enumeration value="Policy"/>
          <xsd:enumeration value="Provider Enrollment"/>
          <xsd:enumeration value="Provider Outreach &amp; Education"/>
          <xsd:enumeration value="Quality Assurance"/>
          <xsd:enumeration value="Quality Management"/>
          <xsd:enumeration value="RA"/>
          <xsd:enumeration value="Reimbursement"/>
          <xsd:enumeration value="Secondary Payer"/>
          <xsd:enumeration value="STAR"/>
          <xsd:enumeration value="Systems Security"/>
          <xsd:enumeration value="Tech Support"/>
          <xsd:enumeration value="Training"/>
          <xsd:enumeration value="UPIC-JOA"/>
          <xsd:enumeration value="Web Development"/>
          <xsd:enumeration value="Ready to Archive"/>
        </xsd:restriction>
      </xsd:simpleType>
    </xsd:element>
    <xsd:element name="Contract" ma:index="11" ma:displayName="Contract" ma:format="Dropdown" ma:internalName="Contract" ma:readOnly="false">
      <xsd:simpleType>
        <xsd:restriction base="dms:Choice">
          <xsd:enumeration value="(None)"/>
          <xsd:enumeration value="Part A"/>
          <xsd:enumeration value="Part B"/>
          <xsd:enumeration value="Shared"/>
        </xsd:restriction>
      </xsd:simpleType>
    </xsd:element>
    <xsd:element name="Topic2" ma:index="12" ma:displayName="Topic" ma:format="Dropdown" ma:internalName="Topic2" ma:readOnly="false">
      <xsd:simpleType>
        <xsd:restriction base="dms:Choice">
          <xsd:enumeration value="(None)"/>
          <xsd:enumeration value="935"/>
          <xsd:enumeration value="1099"/>
          <xsd:enumeration value="Accounts Payable"/>
          <xsd:enumeration value="Accounts Receivable"/>
          <xsd:enumeration value="Advance Payments"/>
          <xsd:enumeration value="Approval"/>
          <xsd:enumeration value="Assignment"/>
          <xsd:enumeration value="Audit - Acceptability"/>
          <xsd:enumeration value="Audit - Audit Programs"/>
          <xsd:enumeration value="Audit - Claim Calculations"/>
          <xsd:enumeration value="Audit - DSH/LIP"/>
          <xsd:enumeration value="Audit - EHR Workpapers"/>
          <xsd:enumeration value="Audit - IME/GME/NAH"/>
          <xsd:enumeration value="Audit - IRF, LTCH, and Provider-Based Reviews"/>
          <xsd:enumeration value="Audit - Letters"/>
          <xsd:enumeration value="Audit - Rates"/>
          <xsd:enumeration value="Audit - SCH/MDH"/>
          <xsd:enumeration value="Audit - Settlement Worksheets"/>
          <xsd:enumeration value="Audit - Tentative Settlement"/>
          <xsd:enumeration value="Audit - UDR Workpapers"/>
          <xsd:enumeration value="Audit - UDRs"/>
          <xsd:enumeration value="Audit - Wage Index"/>
          <xsd:enumeration value="Banking"/>
          <xsd:enumeration value="Bankruptcy"/>
          <xsd:enumeration value="Beneficiary letter"/>
          <xsd:enumeration value="CA View"/>
          <xsd:enumeration value="Call Log"/>
          <xsd:enumeration value="CCU Reports"/>
          <xsd:enumeration value="CERT"/>
          <xsd:enumeration value="Checklist"/>
          <xsd:enumeration value="CMS"/>
          <xsd:enumeration value="COBC"/>
          <xsd:enumeration value="Communique"/>
          <xsd:enumeration value="Coordination of Benefits"/>
          <xsd:enumeration value="Corrective-Preventive Action"/>
          <xsd:enumeration value="Correspondence"/>
          <xsd:enumeration value="CRNA"/>
          <xsd:enumeration value="Cycle"/>
          <xsd:enumeration value="Data Analysis"/>
          <xsd:enumeration value="DCS/Treasury"/>
          <xsd:enumeration value="Development"/>
          <xsd:enumeration value="Divisional"/>
          <xsd:enumeration value="Document Control"/>
          <xsd:enumeration value="Draft CR"/>
          <xsd:enumeration value="Education – Internal"/>
          <xsd:enumeration value="Education – Provider"/>
          <xsd:enumeration value="EFT"/>
          <xsd:enumeration value="eNews"/>
          <xsd:enumeration value="ERS"/>
          <xsd:enumeration value="External Audit"/>
          <xsd:enumeration value="Fax"/>
          <xsd:enumeration value="First Level Appeal"/>
          <xsd:enumeration value="FISS"/>
          <xsd:enumeration value="HIGLAS"/>
          <xsd:enumeration value="ICR"/>
          <xsd:enumeration value="Inquiries"/>
          <xsd:enumeration value="Internal Audit"/>
          <xsd:enumeration value="Internal Controls"/>
          <xsd:enumeration value="IRR"/>
          <xsd:enumeration value="IVR"/>
          <xsd:enumeration value="J5"/>
          <xsd:enumeration value="J8"/>
          <xsd:enumeration value="Macro"/>
          <xsd:enumeration value="Maintenance"/>
          <xsd:enumeration value="Management Review"/>
          <xsd:enumeration value="Master List"/>
          <xsd:enumeration value="Meetings"/>
          <xsd:enumeration value="MR Letter"/>
          <xsd:enumeration value="NICE"/>
          <xsd:enumeration value="Nonconforming Service"/>
          <xsd:enumeration value="OCR"/>
          <xsd:enumeration value="OnBase"/>
          <xsd:enumeration value="Pecos"/>
          <xsd:enumeration value="Performance Metrics"/>
          <xsd:enumeration value="Portal Support"/>
          <xsd:enumeration value="Problem Prioritization"/>
          <xsd:enumeration value="Processing Applications"/>
          <xsd:enumeration value="Production"/>
          <xsd:enumeration value="Provider Letter"/>
          <xsd:enumeration value="Quality"/>
          <xsd:enumeration value="Receipt"/>
          <xsd:enumeration value="Referral"/>
          <xsd:enumeration value="Regulation and Informational Materials"/>
          <xsd:enumeration value="Release"/>
          <xsd:enumeration value="Reopening"/>
          <xsd:enumeration value="Reporting"/>
          <xsd:enumeration value="Review"/>
          <xsd:enumeration value="Sampling"/>
          <xsd:enumeration value="Second Level Appeal"/>
          <xsd:enumeration value="Service Requests-Referrals"/>
          <xsd:enumeration value="Systems Support"/>
          <xsd:enumeration value="Thank Yous"/>
          <xsd:enumeration value="Third Party"/>
          <xsd:enumeration value="Training"/>
          <xsd:enumeration value="Training Delivery"/>
          <xsd:enumeration value="Training Development"/>
          <xsd:enumeration value="Trending"/>
          <xsd:enumeration value="Validation"/>
          <xsd:enumeration value="Voluntary Refunds"/>
          <xsd:enumeration value="Website"/>
          <xsd:enumeration value="WFO"/>
          <xsd:enumeration value="Workload"/>
          <xsd:enumeration value="Worksheet"/>
          <xsd:enumeration value="Write Off"/>
          <xsd:enumeration value="ZPIC/UPIC"/>
        </xsd:restriction>
      </xsd:simpleType>
    </xsd:element>
    <xsd:element name="Workflow_x0020_Status" ma:index="13" ma:displayName="Workflow Status" ma:default="New" ma:format="Dropdown" ma:internalName="Workflow_x0020_Status" ma:readOnly="false">
      <xsd:simpleType>
        <xsd:restriction base="dms:Choice">
          <xsd:enumeration value="New"/>
          <xsd:enumeration value="Edit"/>
          <xsd:enumeration value="Review"/>
          <xsd:enumeration value="Approval"/>
          <xsd:enumeration value="Ready"/>
          <xsd:enumeration value="Active"/>
        </xsd:restriction>
      </xsd:simpleType>
    </xsd:element>
    <xsd:element name="Document_x0020_History" ma:index="16" nillable="true" ma:displayName="Document History" ma:internalName="Document_x0020_History" ma:readOnly="fals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ivision" ma:index="24" nillable="true" ma:displayName="Division" ma:default="Government Health Administrators" ma:hidden="true" ma:internalName="Division" ma:readOnly="false">
      <xsd:simpleType>
        <xsd:restriction base="dms:Text">
          <xsd:maxLength value="255"/>
        </xsd:restriction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7125f-61b7-4ab1-ae51-868c7983d343" elementFormDefault="qualified">
    <xsd:import namespace="http://schemas.microsoft.com/office/2006/documentManagement/types"/>
    <xsd:import namespace="http://schemas.microsoft.com/office/infopath/2007/PartnerControls"/>
    <xsd:element name="Approve_x0020_Olli_x0020_Document" ma:index="15" nillable="true" ma:displayName="Approve Document" ma:format="Hyperlink" ma:internalName="Approve_x0020_Olli_x0020_Document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_x0020_Document" ma:index="17" nillable="true" ma:displayName="Publish Document" ma:internalName="Publish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flow_x0020_Status xmlns="9075a0da-3943-4891-8ded-493e6a170793">Ready</Workflow_x0020_Status>
    <Must_x0020_review_x0020_changes_x0020_with_x0020_staff xmlns="9075a0da-3943-4891-8ded-493e6a170793">No</Must_x0020_review_x0020_changes_x0020_with_x0020_staff>
    <Approve_x0020_Olli_x0020_Document xmlns="5637125f-61b7-4ab1-ae51-868c7983d343">
      <Url xsi:nil="true"/>
      <Description xsi:nil="true"/>
    </Approve_x0020_Olli_x0020_Document>
    <Latest_x0020_Changes xmlns="9075a0da-3943-4891-8ded-493e6a170793">New document</Latest_x0020_Changes>
    <Review_x0020_Notification_x0020_Date xmlns="9075a0da-3943-4891-8ded-493e6a170793" xsi:nil="true"/>
    <New_x0020_Version_x0020_Email_x0020_Required xmlns="9075a0da-3943-4891-8ded-493e6a170793">No</New_x0020_Version_x0020_Email_x0020_Required>
    <CategoryDescription xmlns="http://schemas.microsoft.com/sharepoint.v3" xsi:nil="true"/>
    <Branch xmlns="9075a0da-3943-4891-8ded-493e6a170793">Provider Outreach &amp; Education</Branch>
    <Publish_x0020_Document xmlns="5637125f-61b7-4ab1-ae51-868c7983d343">
      <Url xsi:nil="true"/>
      <Description xsi:nil="true"/>
    </Publish_x0020_Document>
    <Document_x0020_Number xmlns="9075a0da-3943-4891-8ded-493e6a170793" xsi:nil="true"/>
    <Functional_x0020_Area xmlns="9075a0da-3943-4891-8ded-493e6a170793">Provider Services</Functional_x0020_Area>
    <Topic2 xmlns="9075a0da-3943-4891-8ded-493e6a170793">Education – Provider</Topic2>
    <Document_x0020_Type xmlns="9075a0da-3943-4891-8ded-493e6a170793">Presentation</Document_x0020_Type>
    <Division xmlns="9075a0da-3943-4891-8ded-493e6a170793">Government Health Administrators</Division>
    <Document_x0020_History xmlns="9075a0da-3943-4891-8ded-493e6a170793" xsi:nil="true"/>
    <Contract xmlns="9075a0da-3943-4891-8ded-493e6a170793">Shared</Contract>
    <_dlc_DocId xmlns="9075a0da-3943-4891-8ded-493e6a170793">76EDXFZAKY4C-811355772-3218</_dlc_DocId>
    <_dlc_DocIdUrl xmlns="9075a0da-3943-4891-8ded-493e6a170793">
      <Url>https://knowledge.wpsic.com/lib/GHAEducationalDocuments/_layouts/15/DocIdRedir.aspx?ID=76EDXFZAKY4C-811355772-3218</Url>
      <Description>76EDXFZAKY4C-811355772-3218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4363A-69CE-4347-8C44-45BF67243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9075a0da-3943-4891-8ded-493e6a170793"/>
    <ds:schemaRef ds:uri="5637125f-61b7-4ab1-ae51-868c7983d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6F90AD-148D-46BF-8B95-DE327E4699C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30A311A-5787-4939-8D3E-F668CC1DEE1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5637125f-61b7-4ab1-ae51-868c7983d343"/>
    <ds:schemaRef ds:uri="9075a0da-3943-4891-8ded-493e6a170793"/>
    <ds:schemaRef ds:uri="http://schemas.microsoft.com/sharepoint.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E6F422C-F0A1-4B30-A7C2-D50B365E56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508</Words>
  <Application>Microsoft Office PowerPoint</Application>
  <PresentationFormat>Widescreen</PresentationFormat>
  <Paragraphs>102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public_sans</vt:lpstr>
      <vt:lpstr>Trebuchet MS</vt:lpstr>
      <vt:lpstr>Office Theme</vt:lpstr>
      <vt:lpstr>Custom Design</vt:lpstr>
      <vt:lpstr>1_Custom Design</vt:lpstr>
      <vt:lpstr>Ambulance Mileage</vt:lpstr>
      <vt:lpstr>Disclaimer</vt:lpstr>
      <vt:lpstr>Webinar Information</vt:lpstr>
      <vt:lpstr>Agenda</vt:lpstr>
      <vt:lpstr>Payable Mileage</vt:lpstr>
      <vt:lpstr>Procedure Codes</vt:lpstr>
      <vt:lpstr>Transport Need</vt:lpstr>
      <vt:lpstr>Documentation</vt:lpstr>
      <vt:lpstr>Physician Certification Statement</vt:lpstr>
      <vt:lpstr>Submitting Modifiers</vt:lpstr>
      <vt:lpstr>Error Example 1</vt:lpstr>
      <vt:lpstr>Error Example 2</vt:lpstr>
      <vt:lpstr>Error Example 3</vt:lpstr>
      <vt:lpstr>Error Example 4</vt:lpstr>
      <vt:lpstr>Action</vt:lpstr>
      <vt:lpstr>Questions</vt:lpstr>
      <vt:lpstr>Survey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07 18 Ambulance Mileage</dc:title>
  <dc:creator>Rasmussen, Benjamin - Corp Comm</dc:creator>
  <cp:lastModifiedBy>Ryan, Thom</cp:lastModifiedBy>
  <cp:revision>98</cp:revision>
  <dcterms:created xsi:type="dcterms:W3CDTF">2020-11-15T21:40:28Z</dcterms:created>
  <dcterms:modified xsi:type="dcterms:W3CDTF">2023-07-20T13:49:31Z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0x0101006E63F9F2094B854683EBE2F25BB346E5000506D6BA6D64EB4598816411DF463305</vt:lpwstr>
  </property>
  <property fmtid="{D5CDD505-2E9C-101B-9397-08002B2CF9AE}" pid="3" name="_dlc_DocIdItemGuid">
    <vt:lpwstr>6e4f2fa4-b68c-42e0-8d5d-96b6ae2bdd19</vt:lpwstr>
  </property>
</Properties>
</file>