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  <p:sldMasterId id="2147483666" r:id="rId6"/>
    <p:sldMasterId id="2147483672" r:id="rId7"/>
  </p:sldMasterIdLst>
  <p:notesMasterIdLst>
    <p:notesMasterId r:id="rId37"/>
  </p:notesMasterIdLst>
  <p:handoutMasterIdLst>
    <p:handoutMasterId r:id="rId38"/>
  </p:handoutMasterIdLst>
  <p:sldIdLst>
    <p:sldId id="280" r:id="rId8"/>
    <p:sldId id="270" r:id="rId9"/>
    <p:sldId id="345" r:id="rId10"/>
    <p:sldId id="268" r:id="rId11"/>
    <p:sldId id="408" r:id="rId12"/>
    <p:sldId id="413" r:id="rId13"/>
    <p:sldId id="410" r:id="rId14"/>
    <p:sldId id="409" r:id="rId15"/>
    <p:sldId id="414" r:id="rId16"/>
    <p:sldId id="417" r:id="rId17"/>
    <p:sldId id="267" r:id="rId18"/>
    <p:sldId id="355" r:id="rId19"/>
    <p:sldId id="349" r:id="rId20"/>
    <p:sldId id="418" r:id="rId21"/>
    <p:sldId id="287" r:id="rId22"/>
    <p:sldId id="348" r:id="rId23"/>
    <p:sldId id="412" r:id="rId24"/>
    <p:sldId id="415" r:id="rId25"/>
    <p:sldId id="407" r:id="rId26"/>
    <p:sldId id="416" r:id="rId27"/>
    <p:sldId id="264" r:id="rId28"/>
    <p:sldId id="350" r:id="rId29"/>
    <p:sldId id="354" r:id="rId30"/>
    <p:sldId id="351" r:id="rId31"/>
    <p:sldId id="419" r:id="rId32"/>
    <p:sldId id="346" r:id="rId33"/>
    <p:sldId id="421" r:id="rId34"/>
    <p:sldId id="291" r:id="rId35"/>
    <p:sldId id="42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DB4"/>
    <a:srgbClr val="003A5D"/>
    <a:srgbClr val="F89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430" autoAdjust="0"/>
  </p:normalViewPr>
  <p:slideViewPr>
    <p:cSldViewPr snapToGrid="0" snapToObjects="1">
      <p:cViewPr varScale="1">
        <p:scale>
          <a:sx n="73" d="100"/>
          <a:sy n="73" d="100"/>
        </p:scale>
        <p:origin x="15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75B812-B55C-F963-0424-D66790B345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4C994-23A5-6DC3-722C-4FE3E5EE21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741E7-6599-410D-ACEB-6E45887D8C6A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7FEED-A9E0-77DB-08F1-2E9042512C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3B5FD-EB69-CE14-53AF-6F1814E6C8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2DBBE-78A7-4229-8B03-BD4C2BA333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1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38B04-4D7D-6148-8C3F-37CE9408ACEF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BEBA1-951B-0F4A-95D0-9F1CC3ADD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65150" y="547688"/>
            <a:ext cx="4348163" cy="2446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2538" y="3139806"/>
            <a:ext cx="6125379" cy="5827923"/>
          </a:xfrm>
        </p:spPr>
        <p:txBody>
          <a:bodyPr/>
          <a:lstStyle/>
          <a:p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77F830-97C6-41AF-9B45-128293B635B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5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939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65150" y="547688"/>
            <a:ext cx="4348163" cy="2446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2538" y="3139806"/>
            <a:ext cx="6125379" cy="5827923"/>
          </a:xfrm>
        </p:spPr>
        <p:txBody>
          <a:bodyPr/>
          <a:lstStyle/>
          <a:p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77F830-97C6-41AF-9B45-128293B635BA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312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Subhead,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50CE01-9624-9ABA-B519-84D327039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625017"/>
            <a:ext cx="9500616" cy="80068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0DADA2D-BB08-86BF-F372-70E73FD5314D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139696" y="4563266"/>
            <a:ext cx="9144000" cy="6213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F7139D6-B18D-E36D-DDD4-107506171A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8" y="0"/>
            <a:ext cx="1218409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742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aption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901214" y="0"/>
            <a:ext cx="2477985" cy="1403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80073" y="0"/>
            <a:ext cx="1911927" cy="3408218"/>
          </a:xfrm>
          <a:prstGeom prst="rect">
            <a:avLst/>
          </a:prstGeom>
          <a:solidFill>
            <a:srgbClr val="017D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901215" y="508000"/>
            <a:ext cx="2743200" cy="5047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9633E8B-B27E-9777-C911-951974A3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40457"/>
            <a:ext cx="741684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1A9533D-017E-BC60-E5FC-04D2B4DF5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7416839" cy="5076190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704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Pictur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73458"/>
            <a:ext cx="3750590" cy="4184542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6BBFB6E-EA6C-5CE1-7495-E893768C01B8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307394" y="1783879"/>
            <a:ext cx="3135801" cy="41845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4E52E51-9882-7933-0B7C-2BC755177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270109"/>
            <a:ext cx="953852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4751A4D-B120-2A8D-91AB-E561FED70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6004" y="1280160"/>
            <a:ext cx="7416839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65436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, Column Pic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679053" y="0"/>
            <a:ext cx="35285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679052" y="0"/>
            <a:ext cx="3528524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F89955-EA06-A439-4ED6-50B5345B5BCF}"/>
              </a:ext>
            </a:extLst>
          </p:cNvPr>
          <p:cNvSpPr/>
          <p:nvPr userDrawn="1"/>
        </p:nvSpPr>
        <p:spPr>
          <a:xfrm>
            <a:off x="8077926" y="6003235"/>
            <a:ext cx="588600" cy="6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6296E4-8554-9DD1-67FF-F9156E81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2" y="234197"/>
            <a:ext cx="763583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248637C-2E8E-6AD1-F5EF-0B8BF1C69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3" y="1375495"/>
            <a:ext cx="7635835" cy="498085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22487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CDAD6A-1654-3246-83A7-878675A35BF5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A89BF-7CAD-E749-A249-A8820CF5CA56}"/>
              </a:ext>
            </a:extLst>
          </p:cNvPr>
          <p:cNvSpPr/>
          <p:nvPr userDrawn="1"/>
        </p:nvSpPr>
        <p:spPr>
          <a:xfrm>
            <a:off x="0" y="1378891"/>
            <a:ext cx="9992299" cy="26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553387A-DC65-F34E-BAA5-3CC586A2829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47585" y="1378891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9F91E-B22C-72F2-B991-2BB327C4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3999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6619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79FB-E96D-68F6-A87E-DCAD4EDF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84" y="4945438"/>
            <a:ext cx="10515600" cy="906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89C146-4176-EED3-6D58-289E92DD3F55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481084" y="364738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34374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445117" y="2092409"/>
            <a:ext cx="426637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445117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480514" y="2154158"/>
            <a:ext cx="4266370" cy="4345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465411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340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2CC0-3E64-84E0-A8A2-43950855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69227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A8EDBFB4-456D-B779-C7E2-03B4C50065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71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549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5210E393-07D0-AD9B-4693-5C58245AA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831336"/>
            <a:ext cx="9500616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7E4D7546-BD7C-D58C-859B-FC18E2ECE8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8" y="0"/>
            <a:ext cx="1218409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1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Subhead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FDC90C48-F3D4-526A-CADA-C68070E99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625017"/>
            <a:ext cx="9500616" cy="80068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75BD5A5-A76A-06C6-8CF6-36B4B08E5BBD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139696" y="4563266"/>
            <a:ext cx="9144000" cy="6213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A3B907B9-C9BB-34FC-DF6C-06198528CA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2B7804B2-9FF8-CCC9-6DA7-9871FA9885D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B24A2F4B-4C75-19AC-3B5E-23067198823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23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831336"/>
            <a:ext cx="9500616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4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Slid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F48B-FA81-CBA2-FE03-3C578A5D9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40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05DBC-3841-0688-924E-7A595357856A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1758696" y="3644231"/>
            <a:ext cx="9595104" cy="6213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732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no subheadlin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D28A25F-ABAF-439A-821C-F34B2EBCECB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47585" y="1934349"/>
            <a:ext cx="914400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B184AA6-206F-4676-9058-FB5D99DD8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2671762"/>
            <a:ext cx="9144000" cy="3684588"/>
          </a:xfrm>
          <a:prstGeom prst="rect">
            <a:avLst/>
          </a:prstGeom>
        </p:spPr>
        <p:txBody>
          <a:bodyPr/>
          <a:lstStyle>
            <a:lvl1pPr>
              <a:buClr>
                <a:srgbClr val="82C33F"/>
              </a:buClr>
              <a:defRPr sz="180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</a:defRPr>
            </a:lvl1pPr>
            <a:lvl2pPr>
              <a:buClr>
                <a:srgbClr val="82C33F"/>
              </a:buClr>
              <a:defRPr sz="140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911225A-0A26-4BEF-B960-47CB5F88D228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7585" y="570221"/>
            <a:ext cx="914400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0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9232526-AD32-44CC-A267-25015E9ABA68}"/>
              </a:ext>
            </a:extLst>
          </p:cNvPr>
          <p:cNvSpPr txBox="1">
            <a:spLocks/>
          </p:cNvSpPr>
          <p:nvPr userDrawn="1"/>
        </p:nvSpPr>
        <p:spPr>
          <a:xfrm>
            <a:off x="9356889" y="647391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80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A82FE47-5023-BE9C-DC0C-2132CFD2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CB09F8-023D-DCAB-CED1-55F2499F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9346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651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A82FE47-5023-BE9C-DC0C-2132CFD2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CB09F8-023D-DCAB-CED1-55F2499F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7352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DE2358F0-A308-A8CF-97AA-08B7A83BD00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6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7" r:id="rId3"/>
    <p:sldLayoutId id="2147483678" r:id="rId4"/>
    <p:sldLayoutId id="2147483679" r:id="rId5"/>
    <p:sldLayoutId id="2147483681" r:id="rId6"/>
    <p:sldLayoutId id="214748368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FF47DA04-179C-4548-803A-773E6AED009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0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5" r:id="rId4"/>
    <p:sldLayoutId id="2147483676" r:id="rId5"/>
    <p:sldLayoutId id="2147483670" r:id="rId6"/>
    <p:sldLayoutId id="2147483680" r:id="rId7"/>
    <p:sldLayoutId id="214748367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55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.gov/regulations-and-guidance/guidance/manuals/downloads/bp102c16.pdf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wpsgha.com/wps/portal/mac/site/appeals/guides-and-resources/redetermination-calculator" TargetMode="Externa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psgha.com/wps/portal/mac/site/login/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.gov/medicare-medicaid-coordination/national-correct-coding-initiative-ncci/ncci-medicare/medicare-ncci-medically-unlikely-edits" TargetMode="Externa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psgha.com/wps/portal/mac/site/claims/guides-and-resources/modifiers/" TargetMode="Externa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psgha.com/wps/portal/mac/site/overpayments/guides-and-resources/overpay-appeals-recoup/" TargetMode="Externa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mvf_rc9BzE" TargetMode="External"/><Relationship Id="rId7" Type="http://schemas.openxmlformats.org/officeDocument/2006/relationships/hyperlink" Target="https://youtu.be/e0qtDDYZyhQ" TargetMode="External"/><Relationship Id="rId2" Type="http://schemas.openxmlformats.org/officeDocument/2006/relationships/hyperlink" Target="https://youtu.be/Kl240XFMoMo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youtu.be/Ig8CCbmywXo" TargetMode="External"/><Relationship Id="rId5" Type="http://schemas.openxmlformats.org/officeDocument/2006/relationships/hyperlink" Target="https://youtu.be/Qj-tLxsevJ0" TargetMode="External"/><Relationship Id="rId4" Type="http://schemas.openxmlformats.org/officeDocument/2006/relationships/hyperlink" Target="https://youtu.be/SBSWXf4kSBg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/appeals-and-grievances/orgmedffsappeals" TargetMode="External"/><Relationship Id="rId2" Type="http://schemas.openxmlformats.org/officeDocument/2006/relationships/hyperlink" Target="https://www.cms.gov/regulations-and-guidance/guidance/manuals/downloads/clm104c29pdf.pdf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youtube.com/playlist?list=PLmWbOYPskBJjTbjqdVSa-yml_a_MZsT8f" TargetMode="External"/><Relationship Id="rId5" Type="http://schemas.openxmlformats.org/officeDocument/2006/relationships/hyperlink" Target="https://www.wpsgha.com/wps/portal/mac/site/appeals/guides-and-resources/how-to-appeal-claim" TargetMode="External"/><Relationship Id="rId4" Type="http://schemas.openxmlformats.org/officeDocument/2006/relationships/hyperlink" Target="https://www.wpsgha.com/wps/portal/mac/site/appeals/guides-and-resources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cmsmacfedramp.gov1.qualtrics.com/jfe/form/SV_8qQ1Igmkc0UPfMN?Title=Encore%3A%20Appeal%20Tips%20and%20Reminders&amp;Presenter=Thom%20Rya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wps.gha.education@wpsic.com" TargetMode="Externa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6E5685-0972-E2A9-6530-6AAE34F95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Appeals Tips and Reminders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E10235B-8CE4-5A30-7488-5B1EDD7C4287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en-US" dirty="0"/>
              <a:t>Avoiding Common Errors</a:t>
            </a:r>
          </a:p>
        </p:txBody>
      </p:sp>
      <p:pic>
        <p:nvPicPr>
          <p:cNvPr id="9" name="Picture Placeholder 5">
            <a:extLst>
              <a:ext uri="{FF2B5EF4-FFF2-40B4-BE49-F238E27FC236}">
                <a16:creationId xmlns:a16="http://schemas.microsoft.com/office/drawing/2014/main" id="{1983B29A-8067-43BA-DC4E-9DD13C62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981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BF314DE-9D6D-977D-DE2E-2464189F5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80" y="4818771"/>
            <a:ext cx="11199639" cy="906722"/>
          </a:xfrm>
        </p:spPr>
        <p:txBody>
          <a:bodyPr/>
          <a:lstStyle/>
          <a:p>
            <a:pPr algn="ctr"/>
            <a:r>
              <a:rPr lang="en-US" sz="6000" dirty="0">
                <a:latin typeface="+mn-lt"/>
              </a:rPr>
              <a:t>Reminders</a:t>
            </a:r>
          </a:p>
        </p:txBody>
      </p:sp>
      <p:pic>
        <p:nvPicPr>
          <p:cNvPr id="3" name="Picture 2" descr="Sticky notes on a wall as reminders">
            <a:extLst>
              <a:ext uri="{FF2B5EF4-FFF2-40B4-BE49-F238E27FC236}">
                <a16:creationId xmlns:a16="http://schemas.microsoft.com/office/drawing/2014/main" id="{1455D5F2-A93D-FD03-A0B1-ED1B73F4D12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92969" y="731520"/>
            <a:ext cx="5406060" cy="376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772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710A0-1315-2039-6F6A-8EB865D3E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Appealable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2F1BF-51F4-D2F5-F66D-26E48DFB99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Remittance notice</a:t>
            </a:r>
          </a:p>
          <a:p>
            <a:r>
              <a:rPr lang="en-US" dirty="0"/>
              <a:t>MA01 - Alert - If you do not agree with what we approved for these services, you may appeal our decision.</a:t>
            </a:r>
            <a:endParaRPr lang="en-US" b="0" i="0" dirty="0">
              <a:solidFill>
                <a:srgbClr val="000000"/>
              </a:solidFill>
              <a:effectLst/>
              <a:latin typeface="public_sans"/>
            </a:endParaRPr>
          </a:p>
          <a:p>
            <a:pPr marL="0" indent="0">
              <a:spcBef>
                <a:spcPts val="360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public_sans"/>
              </a:rPr>
              <a:t>Medicare Benefit Policy Manual, </a:t>
            </a:r>
            <a:r>
              <a:rPr lang="en-US" dirty="0">
                <a:hlinkClick r:id="rId2"/>
              </a:rPr>
              <a:t>Chapter 16 - General Exclusions From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67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E02C6-A101-DCFE-7BBA-9A3CFCCB1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08E59-35B2-6350-732C-3A44E28D35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Move through the five levels</a:t>
            </a:r>
          </a:p>
        </p:txBody>
      </p:sp>
      <p:pic>
        <p:nvPicPr>
          <p:cNvPr id="4" name="Picture 3" descr="Graphic showing the 5 levels of appeal. Level 1 - MAC redetermination&#10;Level 2 - Qualified Independent Contractor (QIC) reconsideration &#10;Level 3 - Office of Medicare Hearings and Appeals&#10;Level 4 - Medicare Appeals Council&#10;Level 5 - U.S. District Court Judicial Court Review  ">
            <a:extLst>
              <a:ext uri="{FF2B5EF4-FFF2-40B4-BE49-F238E27FC236}">
                <a16:creationId xmlns:a16="http://schemas.microsoft.com/office/drawing/2014/main" id="{95CECFEC-22AB-9380-2626-0452200187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838"/>
          <a:stretch/>
        </p:blipFill>
        <p:spPr>
          <a:xfrm>
            <a:off x="3420398" y="2083099"/>
            <a:ext cx="5351203" cy="319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008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4B6CF-7EAC-A466-3F74-3EE923043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AF02E-DEDD-5030-844B-CD022B70D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5671613" cy="44249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120 days: level one</a:t>
            </a:r>
          </a:p>
          <a:p>
            <a:r>
              <a:rPr lang="en-US" dirty="0"/>
              <a:t>Remittance notice</a:t>
            </a:r>
          </a:p>
          <a:p>
            <a:r>
              <a:rPr lang="en-US" dirty="0"/>
              <a:t>Overpayment letter</a:t>
            </a:r>
          </a:p>
          <a:p>
            <a:pPr marL="0" indent="0" algn="ctr">
              <a:spcBef>
                <a:spcPts val="3600"/>
              </a:spcBef>
              <a:buNone/>
            </a:pPr>
            <a:r>
              <a:rPr lang="en-US" dirty="0">
                <a:hlinkClick r:id="rId2"/>
              </a:rPr>
              <a:t>Redetermination Calculator</a:t>
            </a:r>
            <a:endParaRPr lang="en-US" dirty="0"/>
          </a:p>
        </p:txBody>
      </p:sp>
      <p:pic>
        <p:nvPicPr>
          <p:cNvPr id="7" name="Picture 6" descr="Picture of the WPS redetermination calculator">
            <a:extLst>
              <a:ext uri="{FF2B5EF4-FFF2-40B4-BE49-F238E27FC236}">
                <a16:creationId xmlns:a16="http://schemas.microsoft.com/office/drawing/2014/main" id="{21A6455F-8E7E-8EC9-99BC-81D1917A16F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2812" y="1989721"/>
            <a:ext cx="5201603" cy="287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889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E75765C-5D09-1FC0-5221-96EFF4706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Identification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BB3673-7C77-BACB-017A-BBB1C47704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must identify the following:</a:t>
            </a:r>
          </a:p>
          <a:p>
            <a:r>
              <a:rPr lang="en-US" dirty="0"/>
              <a:t>The claim or overpayment</a:t>
            </a:r>
          </a:p>
          <a:p>
            <a:pPr lvl="1"/>
            <a:r>
              <a:rPr lang="en-US" dirty="0"/>
              <a:t>Claim number</a:t>
            </a:r>
          </a:p>
          <a:p>
            <a:pPr lvl="1"/>
            <a:r>
              <a:rPr lang="en-US" dirty="0"/>
              <a:t>Remittance notice</a:t>
            </a:r>
          </a:p>
          <a:p>
            <a:pPr lvl="1"/>
            <a:r>
              <a:rPr lang="en-US" dirty="0"/>
              <a:t>Overpayment letter</a:t>
            </a:r>
          </a:p>
          <a:p>
            <a:r>
              <a:rPr lang="en-US" dirty="0"/>
              <a:t>The patient by name and date of birth</a:t>
            </a:r>
          </a:p>
          <a:p>
            <a:pPr lvl="1"/>
            <a:r>
              <a:rPr lang="en-US" dirty="0"/>
              <a:t>Includes documentation submitted</a:t>
            </a:r>
          </a:p>
        </p:txBody>
      </p:sp>
    </p:spTree>
    <p:extLst>
      <p:ext uri="{BB962C8B-B14F-4D97-AF65-F5344CB8AC3E}">
        <p14:creationId xmlns:p14="http://schemas.microsoft.com/office/powerpoint/2010/main" val="2736475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DB827-87C1-EFAF-EA8D-539AAEBC5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1D9311-A03D-4407-76B4-60ADC0CFEA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Avoid filing duplicate</a:t>
            </a:r>
          </a:p>
          <a:p>
            <a:r>
              <a:rPr lang="en-US" dirty="0"/>
              <a:t>Adjustment and redeterminations</a:t>
            </a:r>
          </a:p>
          <a:p>
            <a:r>
              <a:rPr lang="en-US" dirty="0"/>
              <a:t>Electronic and paper</a:t>
            </a:r>
          </a:p>
          <a:p>
            <a:r>
              <a:rPr lang="en-US" dirty="0"/>
              <a:t>60 calendar days to decide</a:t>
            </a:r>
          </a:p>
          <a:p>
            <a:pPr lvl="1"/>
            <a:r>
              <a:rPr lang="en-US" dirty="0"/>
              <a:t>No “status” request at 30 days</a:t>
            </a:r>
          </a:p>
        </p:txBody>
      </p:sp>
    </p:spTree>
    <p:extLst>
      <p:ext uri="{BB962C8B-B14F-4D97-AF65-F5344CB8AC3E}">
        <p14:creationId xmlns:p14="http://schemas.microsoft.com/office/powerpoint/2010/main" val="1469812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1D3465-88C6-131B-77A4-99EF7C2AF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Authorization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B8F2E6-0DD9-68AE-14DC-1AC51F0D86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Submit the current Unique Tracking Number (UTN)</a:t>
            </a:r>
          </a:p>
          <a:p>
            <a:r>
              <a:rPr lang="en-US" dirty="0"/>
              <a:t>Wrong UTN causing the claim denial</a:t>
            </a:r>
          </a:p>
          <a:p>
            <a:pPr lvl="1"/>
            <a:r>
              <a:rPr lang="en-US" dirty="0"/>
              <a:t>Adjust the denied claim</a:t>
            </a:r>
          </a:p>
          <a:p>
            <a:r>
              <a:rPr lang="en-US" dirty="0"/>
              <a:t>Non affirmed decision and UTN </a:t>
            </a:r>
          </a:p>
          <a:p>
            <a:pPr lvl="1"/>
            <a:r>
              <a:rPr lang="en-US" dirty="0"/>
              <a:t>No appeal rights</a:t>
            </a:r>
          </a:p>
          <a:p>
            <a:r>
              <a:rPr lang="en-US" dirty="0"/>
              <a:t>Affirmed decision and UTN </a:t>
            </a:r>
          </a:p>
          <a:p>
            <a:pPr lvl="1"/>
            <a:r>
              <a:rPr lang="en-US" dirty="0"/>
              <a:t>Claim denies during claims processing </a:t>
            </a:r>
          </a:p>
          <a:p>
            <a:pPr lvl="1"/>
            <a:r>
              <a:rPr lang="en-US" dirty="0"/>
              <a:t>Appeal rights</a:t>
            </a:r>
          </a:p>
        </p:txBody>
      </p:sp>
    </p:spTree>
    <p:extLst>
      <p:ext uri="{BB962C8B-B14F-4D97-AF65-F5344CB8AC3E}">
        <p14:creationId xmlns:p14="http://schemas.microsoft.com/office/powerpoint/2010/main" val="1703246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BF314DE-9D6D-977D-DE2E-2464189F5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250" y="-1170549"/>
            <a:ext cx="11199639" cy="906722"/>
          </a:xfrm>
        </p:spPr>
        <p:txBody>
          <a:bodyPr/>
          <a:lstStyle/>
          <a:p>
            <a:pPr algn="ctr"/>
            <a:r>
              <a:rPr lang="en-US" sz="6000" dirty="0">
                <a:latin typeface="+mn-lt"/>
              </a:rPr>
              <a:t>Tips</a:t>
            </a:r>
          </a:p>
        </p:txBody>
      </p:sp>
      <p:pic>
        <p:nvPicPr>
          <p:cNvPr id="4" name="Picture Placeholder 4">
            <a:extLst>
              <a:ext uri="{FF2B5EF4-FFF2-40B4-BE49-F238E27FC236}">
                <a16:creationId xmlns:a16="http://schemas.microsoft.com/office/drawing/2014/main" id="{B2AB1979-C90F-434A-17C6-93A28D55F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70741" y="1627358"/>
            <a:ext cx="7450517" cy="360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966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6C7E16B-3652-F9FE-E2DD-835E6BF21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Electronic Request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500D1A-CB88-84B1-F289-DC6BC5D91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6778298" cy="44249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Secure Portal</a:t>
            </a:r>
          </a:p>
          <a:p>
            <a:r>
              <a:rPr lang="en-US" dirty="0"/>
              <a:t>All information</a:t>
            </a:r>
          </a:p>
          <a:p>
            <a:r>
              <a:rPr lang="en-US" dirty="0"/>
              <a:t>Upload supporting documentation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FC710E-6189-1FD1-49FD-DF2665BC66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6117" y="1571754"/>
            <a:ext cx="6778298" cy="31284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7DFB37-31DA-2A40-97FF-6E6A35B36F25}"/>
              </a:ext>
            </a:extLst>
          </p:cNvPr>
          <p:cNvSpPr txBox="1"/>
          <p:nvPr/>
        </p:nvSpPr>
        <p:spPr>
          <a:xfrm>
            <a:off x="547584" y="4891429"/>
            <a:ext cx="10817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linkClick r:id="rId3"/>
              </a:rPr>
              <a:t>https://www.wpsgha.com/wps/portal/mac/site/login/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1121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710A0-1315-2039-6F6A-8EB865D3E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a Specific Reason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2F1BF-51F4-D2F5-F66D-26E48DFB99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Appeal the reason for denial</a:t>
            </a:r>
          </a:p>
          <a:p>
            <a:r>
              <a:rPr lang="en-US" dirty="0"/>
              <a:t>Read the letter or remittance</a:t>
            </a:r>
          </a:p>
          <a:p>
            <a:pPr lvl="1"/>
            <a:r>
              <a:rPr lang="en-US" dirty="0"/>
              <a:t>Lack of documentation</a:t>
            </a:r>
          </a:p>
          <a:p>
            <a:pPr lvl="1"/>
            <a:r>
              <a:rPr lang="en-US" dirty="0"/>
              <a:t>Medical necessity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Denial for lack of physician order</a:t>
            </a:r>
          </a:p>
          <a:p>
            <a:pPr lvl="1"/>
            <a:r>
              <a:rPr lang="en-US" dirty="0"/>
              <a:t>Appeal </a:t>
            </a:r>
            <a:r>
              <a:rPr lang="en-US"/>
              <a:t>for medical </a:t>
            </a:r>
            <a:r>
              <a:rPr lang="en-US" dirty="0"/>
              <a:t>necessity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4A9FA8-9363-A4DA-3BB4-155634D03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06748" y="2214205"/>
            <a:ext cx="4512095" cy="242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315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A24A76-36F6-EA6A-705A-0B9361A2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F7A49A-C83D-D64C-9687-E70ABE799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96499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prepared this education as a tool to assist the provider community.  Medicare rules change often. They are in the relevant laws, regulations and rulings on the Centers for Medicare &amp; Medicaid Services (CMS) website. </a:t>
            </a:r>
          </a:p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provide responses to questions based on the facts given, but the Medicare rules will determine final coverage.  </a:t>
            </a:r>
          </a:p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CMS prohibits recording of the presentation for profit-making purposes.</a:t>
            </a:r>
          </a:p>
        </p:txBody>
      </p:sp>
    </p:spTree>
    <p:extLst>
      <p:ext uri="{BB962C8B-B14F-4D97-AF65-F5344CB8AC3E}">
        <p14:creationId xmlns:p14="http://schemas.microsoft.com/office/powerpoint/2010/main" val="4005203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F0BBFD-6F7C-8E2F-5615-40CC35E8F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Review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8DCA08-0EB1-41E2-7082-296A9A9660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Respond timely – 45 days</a:t>
            </a:r>
          </a:p>
          <a:p>
            <a:r>
              <a:rPr lang="en-US" dirty="0"/>
              <a:t>Appeals for lack of documentation required to be sent back</a:t>
            </a:r>
          </a:p>
          <a:p>
            <a:pPr marL="0" indent="0">
              <a:buNone/>
            </a:pPr>
            <a:r>
              <a:rPr lang="en-US" dirty="0"/>
              <a:t>Review entities:</a:t>
            </a:r>
          </a:p>
          <a:p>
            <a:r>
              <a:rPr lang="en-US" dirty="0"/>
              <a:t>MAC </a:t>
            </a:r>
          </a:p>
          <a:p>
            <a:r>
              <a:rPr lang="en-US" dirty="0"/>
              <a:t>Recovery Audit Contractor (RAC)</a:t>
            </a:r>
          </a:p>
          <a:p>
            <a:r>
              <a:rPr lang="en-US" dirty="0"/>
              <a:t>Comprehensive Error Rate Testing (CERT) Contractor</a:t>
            </a:r>
          </a:p>
        </p:txBody>
      </p:sp>
    </p:spTree>
    <p:extLst>
      <p:ext uri="{BB962C8B-B14F-4D97-AF65-F5344CB8AC3E}">
        <p14:creationId xmlns:p14="http://schemas.microsoft.com/office/powerpoint/2010/main" val="555427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37607-F416-287D-054A-F009C5D7D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Medically Unlikely Edits (MUEs)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6EF3C-7AB1-C462-B63E-AA5D1B6E27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 the MUEs and bill two lines</a:t>
            </a:r>
          </a:p>
          <a:p>
            <a:r>
              <a:rPr lang="en-US" dirty="0"/>
              <a:t>Line on up to the MUE without a modifier</a:t>
            </a:r>
          </a:p>
          <a:p>
            <a:r>
              <a:rPr lang="en-US" dirty="0"/>
              <a:t>Line two anything above the MUE with a modifier</a:t>
            </a:r>
          </a:p>
          <a:p>
            <a:pPr lvl="1"/>
            <a:r>
              <a:rPr lang="en-US" dirty="0"/>
              <a:t>Modifier 59</a:t>
            </a:r>
          </a:p>
          <a:p>
            <a:pPr lvl="1"/>
            <a:r>
              <a:rPr lang="en-US" dirty="0"/>
              <a:t>Modifier 91</a:t>
            </a:r>
          </a:p>
          <a:p>
            <a:pPr marL="0" indent="0" algn="ctr">
              <a:spcBef>
                <a:spcPts val="3600"/>
              </a:spcBef>
              <a:buNone/>
            </a:pPr>
            <a:r>
              <a:rPr lang="en-US" dirty="0"/>
              <a:t>CMS </a:t>
            </a:r>
            <a:r>
              <a:rPr lang="en-US" dirty="0">
                <a:hlinkClick r:id="rId2"/>
              </a:rPr>
              <a:t>MUE web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711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DB827-87C1-EFAF-EA8D-539AAEBC5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a Modifier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1D9311-A03D-4407-76B4-60ADC0CFEA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Provides more information</a:t>
            </a:r>
          </a:p>
          <a:p>
            <a:r>
              <a:rPr lang="en-US" dirty="0"/>
              <a:t>Commonly eliminates the need to file an appeal</a:t>
            </a:r>
          </a:p>
          <a:p>
            <a:pPr marL="0" indent="0">
              <a:buNone/>
            </a:pPr>
            <a:r>
              <a:rPr lang="en-US" dirty="0"/>
              <a:t>Examples</a:t>
            </a:r>
          </a:p>
          <a:p>
            <a:r>
              <a:rPr lang="en-US" dirty="0"/>
              <a:t>Ambulance origin and destination</a:t>
            </a:r>
          </a:p>
          <a:p>
            <a:r>
              <a:rPr lang="en-US" dirty="0"/>
              <a:t>Modifier GY</a:t>
            </a:r>
          </a:p>
          <a:p>
            <a:r>
              <a:rPr lang="en-US" dirty="0"/>
              <a:t>Anatomical modifiers</a:t>
            </a:r>
          </a:p>
          <a:p>
            <a:pPr marL="0" indent="0" algn="ctr">
              <a:buNone/>
            </a:pPr>
            <a:r>
              <a:rPr lang="en-US" dirty="0"/>
              <a:t>WPS </a:t>
            </a:r>
            <a:r>
              <a:rPr lang="en-US" dirty="0">
                <a:hlinkClick r:id="rId2"/>
              </a:rPr>
              <a:t>Modifier Fact Sheets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459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DB827-87C1-EFAF-EA8D-539AAEBC5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Overpayment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1D9311-A03D-4407-76B4-60ADC0CFEA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Include the overpayment request</a:t>
            </a:r>
          </a:p>
          <a:p>
            <a:r>
              <a:rPr lang="en-US" dirty="0"/>
              <a:t>Explain why you disagree with the request reason</a:t>
            </a:r>
          </a:p>
          <a:p>
            <a:r>
              <a:rPr lang="en-US" dirty="0"/>
              <a:t>Don’t request on the claim determination</a:t>
            </a:r>
            <a:endParaRPr lang="en-US" b="0" i="0" dirty="0">
              <a:effectLst/>
            </a:endParaRPr>
          </a:p>
          <a:p>
            <a:pPr marL="0" indent="0">
              <a:spcBef>
                <a:spcPts val="3600"/>
              </a:spcBef>
              <a:buNone/>
            </a:pPr>
            <a:r>
              <a:rPr lang="en-US" b="0" i="0" dirty="0">
                <a:effectLst/>
                <a:hlinkClick r:id="rId2"/>
              </a:rPr>
              <a:t>How to Appeal an Overpayment Decision</a:t>
            </a:r>
            <a:endParaRPr lang="en-US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119998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307CEC-6DCA-484B-BB74-D02EE0E71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85" y="-1485343"/>
            <a:ext cx="11331165" cy="906722"/>
          </a:xfrm>
        </p:spPr>
        <p:txBody>
          <a:bodyPr/>
          <a:lstStyle/>
          <a:p>
            <a:pPr algn="ctr"/>
            <a:r>
              <a:rPr lang="en-US" sz="6000" dirty="0">
                <a:latin typeface="+mn-lt"/>
              </a:rPr>
              <a:t>Resources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D6D663D0-ADBF-FECD-5701-61A056DDC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idx="17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90272" y="1219178"/>
            <a:ext cx="8411456" cy="4068020"/>
          </a:xfrm>
        </p:spPr>
      </p:pic>
    </p:spTree>
    <p:extLst>
      <p:ext uri="{BB962C8B-B14F-4D97-AF65-F5344CB8AC3E}">
        <p14:creationId xmlns:p14="http://schemas.microsoft.com/office/powerpoint/2010/main" val="26359197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5EF26-A41C-D4CC-57D1-E826FFA38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YouTube Series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BF761-5B14-107E-AFD7-B7631FB5AA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Six videos</a:t>
            </a:r>
          </a:p>
          <a:p>
            <a:r>
              <a:rPr lang="en-US" dirty="0">
                <a:hlinkClick r:id="rId2"/>
              </a:rPr>
              <a:t>Medicare Fee-For-Service Appeals: Just the Basics</a:t>
            </a:r>
            <a:endParaRPr lang="en-US" dirty="0"/>
          </a:p>
          <a:p>
            <a:r>
              <a:rPr lang="en-US" b="0" i="0" dirty="0">
                <a:solidFill>
                  <a:srgbClr val="0D0D0D"/>
                </a:solidFill>
                <a:effectLst/>
                <a:hlinkClick r:id="rId3"/>
              </a:rPr>
              <a:t>Medicare Fee-For-Service Appeals: Level One</a:t>
            </a:r>
            <a:endParaRPr lang="en-US" dirty="0"/>
          </a:p>
          <a:p>
            <a:r>
              <a:rPr lang="en-US" b="0" i="0" dirty="0">
                <a:solidFill>
                  <a:srgbClr val="0D0D0D"/>
                </a:solidFill>
                <a:effectLst/>
                <a:hlinkClick r:id="rId4"/>
              </a:rPr>
              <a:t>Medicare Fee-For-Service Appeals: Level Two</a:t>
            </a:r>
            <a:endParaRPr lang="en-US" b="0" i="0" dirty="0">
              <a:solidFill>
                <a:srgbClr val="0D0D0D"/>
              </a:solidFill>
              <a:effectLst/>
            </a:endParaRPr>
          </a:p>
          <a:p>
            <a:r>
              <a:rPr lang="en-US" b="0" i="0" dirty="0">
                <a:solidFill>
                  <a:srgbClr val="0D0D0D"/>
                </a:solidFill>
                <a:effectLst/>
                <a:hlinkClick r:id="rId5"/>
              </a:rPr>
              <a:t>Medicare Fee-For-Service Appeals: Level Three</a:t>
            </a:r>
            <a:endParaRPr lang="en-US" b="0" i="0" dirty="0">
              <a:solidFill>
                <a:srgbClr val="0D0D0D"/>
              </a:solidFill>
              <a:effectLst/>
            </a:endParaRPr>
          </a:p>
          <a:p>
            <a:r>
              <a:rPr lang="en-US" b="0" i="0" dirty="0">
                <a:solidFill>
                  <a:srgbClr val="0D0D0D"/>
                </a:solidFill>
                <a:effectLst/>
                <a:hlinkClick r:id="rId6"/>
              </a:rPr>
              <a:t>Medicare Fee-For-Service Appeals: Level Four</a:t>
            </a:r>
            <a:endParaRPr lang="en-US" dirty="0">
              <a:solidFill>
                <a:srgbClr val="0D0D0D"/>
              </a:solidFill>
            </a:endParaRPr>
          </a:p>
          <a:p>
            <a:r>
              <a:rPr lang="en-US" b="0" i="0" dirty="0">
                <a:solidFill>
                  <a:srgbClr val="0D0D0D"/>
                </a:solidFill>
                <a:effectLst/>
                <a:hlinkClick r:id="rId7"/>
              </a:rPr>
              <a:t>Medicare Fee-For-Service Appeals: Level Five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115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5EF26-A41C-D4CC-57D1-E826FFA38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Websites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BF761-5B14-107E-AFD7-B7631FB5AA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CMS</a:t>
            </a:r>
          </a:p>
          <a:p>
            <a:r>
              <a:rPr lang="en-US" dirty="0"/>
              <a:t>Internet Only Manual, </a:t>
            </a:r>
            <a:r>
              <a:rPr lang="en-US" dirty="0">
                <a:solidFill>
                  <a:srgbClr val="000000"/>
                </a:solidFill>
                <a:latin typeface="public_sans"/>
              </a:rPr>
              <a:t>Medicare Claims Processing Manual, </a:t>
            </a:r>
            <a:r>
              <a:rPr lang="en-US" dirty="0">
                <a:solidFill>
                  <a:srgbClr val="000000"/>
                </a:solidFill>
                <a:latin typeface="public_sans"/>
                <a:hlinkClick r:id="rId2"/>
              </a:rPr>
              <a:t>Chapter 29 - Appeals of Claims Decisions</a:t>
            </a:r>
            <a:endParaRPr lang="en-US" dirty="0">
              <a:solidFill>
                <a:srgbClr val="000000"/>
              </a:solidFill>
              <a:latin typeface="public_sans"/>
            </a:endParaRPr>
          </a:p>
          <a:p>
            <a:r>
              <a:rPr lang="en-US" dirty="0">
                <a:solidFill>
                  <a:srgbClr val="000000"/>
                </a:solidFill>
                <a:latin typeface="public_sans"/>
                <a:hlinkClick r:id="rId3"/>
              </a:rPr>
              <a:t>Original Medicare (Fee-for-service) Appeals</a:t>
            </a:r>
            <a:endParaRPr lang="en-US" dirty="0">
              <a:solidFill>
                <a:srgbClr val="000000"/>
              </a:solidFill>
              <a:latin typeface="public_sans"/>
            </a:endParaRPr>
          </a:p>
          <a:p>
            <a:pPr marL="0" indent="0">
              <a:buNone/>
            </a:pPr>
            <a:r>
              <a:rPr lang="en-US" dirty="0"/>
              <a:t>WPS </a:t>
            </a:r>
          </a:p>
          <a:p>
            <a:r>
              <a:rPr lang="en-US" dirty="0">
                <a:hlinkClick r:id="rId4"/>
              </a:rPr>
              <a:t>Appeals web page</a:t>
            </a:r>
            <a:endParaRPr lang="en-US" dirty="0"/>
          </a:p>
          <a:p>
            <a:r>
              <a:rPr lang="en-US" dirty="0">
                <a:hlinkClick r:id="rId5"/>
              </a:rPr>
              <a:t>How to Appeal a Claim Determination</a:t>
            </a:r>
            <a:endParaRPr lang="en-US" dirty="0"/>
          </a:p>
          <a:p>
            <a:r>
              <a:rPr lang="en-US" dirty="0">
                <a:hlinkClick r:id="rId6"/>
              </a:rPr>
              <a:t>Appeals YouTube Playlist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64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8221-91DB-9C0E-ED85-1F1D8DEA6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A1154-FC5A-4996-A1A7-70D54A78C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6" y="1280160"/>
            <a:ext cx="7028871" cy="4424901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Let’s us know what you think!</a:t>
            </a:r>
          </a:p>
          <a:p>
            <a:r>
              <a:rPr lang="en-US" sz="3200" dirty="0"/>
              <a:t>Complete the </a:t>
            </a:r>
            <a:r>
              <a:rPr lang="en-US" dirty="0">
                <a:hlinkClick r:id="rId3"/>
              </a:rPr>
              <a:t>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128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DDF43B-87C2-CC84-D81B-D38CB1870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E410DC-541F-40EF-EF51-D11D79D346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Follow-up questions email: </a:t>
            </a:r>
            <a:r>
              <a:rPr lang="en-US" dirty="0">
                <a:hlinkClick r:id="rId2"/>
              </a:rPr>
              <a:t>wps.gha.education@wpsic.com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Subject line: “Encore – </a:t>
            </a:r>
            <a:r>
              <a:rPr lang="en-US" dirty="0"/>
              <a:t>Appeals Webinar”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0" indent="0">
              <a:spcBef>
                <a:spcPts val="3600"/>
              </a:spcBef>
              <a:buNone/>
            </a:pPr>
            <a:r>
              <a:rPr lang="en-US" dirty="0"/>
              <a:t>Send claim specific questions to Customer Service </a:t>
            </a:r>
          </a:p>
        </p:txBody>
      </p:sp>
    </p:spTree>
    <p:extLst>
      <p:ext uri="{BB962C8B-B14F-4D97-AF65-F5344CB8AC3E}">
        <p14:creationId xmlns:p14="http://schemas.microsoft.com/office/powerpoint/2010/main" val="3917239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17700-07CF-19DB-1A5B-434C362B7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for attending!</a:t>
            </a:r>
          </a:p>
        </p:txBody>
      </p:sp>
      <p:pic>
        <p:nvPicPr>
          <p:cNvPr id="9" name="Picture Placeholder 8" descr="A message board stating &quot;You Got This&quot; in reference to completing he ABN.">
            <a:extLst>
              <a:ext uri="{FF2B5EF4-FFF2-40B4-BE49-F238E27FC236}">
                <a16:creationId xmlns:a16="http://schemas.microsoft.com/office/drawing/2014/main" id="{94A44513-D1E3-33D1-C8B8-963BADCFC5B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8EB041A-1A7A-5DB1-C4A7-2FF989D17FBE}"/>
              </a:ext>
            </a:extLst>
          </p:cNvPr>
          <p:cNvSpPr txBox="1"/>
          <p:nvPr/>
        </p:nvSpPr>
        <p:spPr>
          <a:xfrm>
            <a:off x="20" y="5314027"/>
            <a:ext cx="12191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Thanks for attending!</a:t>
            </a:r>
          </a:p>
        </p:txBody>
      </p:sp>
    </p:spTree>
    <p:extLst>
      <p:ext uri="{BB962C8B-B14F-4D97-AF65-F5344CB8AC3E}">
        <p14:creationId xmlns:p14="http://schemas.microsoft.com/office/powerpoint/2010/main" val="633586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8221-91DB-9C0E-ED85-1F1D8DEA6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Webinar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A1154-FC5A-4996-A1A7-70D54A78C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Here’s what you need about today's live event!</a:t>
            </a:r>
          </a:p>
          <a:p>
            <a:r>
              <a:rPr lang="en-US" sz="3200" dirty="0">
                <a:solidFill>
                  <a:schemeClr val="tx1"/>
                </a:solidFill>
                <a:latin typeface="+mn-lt"/>
              </a:rPr>
              <a:t>Q</a:t>
            </a:r>
            <a:r>
              <a:rPr lang="en-US" sz="3200" dirty="0"/>
              <a:t>uestions and comments</a:t>
            </a:r>
          </a:p>
          <a:p>
            <a:pPr lvl="1"/>
            <a:r>
              <a:rPr lang="en-US" sz="2800" dirty="0"/>
              <a:t>Use the Chat feature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+mn-lt"/>
              </a:rPr>
              <a:t>We wil</a:t>
            </a:r>
            <a:r>
              <a:rPr lang="en-US" sz="2800" dirty="0"/>
              <a:t>l answer as time permits</a:t>
            </a:r>
          </a:p>
          <a:p>
            <a:pPr lvl="1"/>
            <a:r>
              <a:rPr lang="en-US" sz="2800" dirty="0"/>
              <a:t>We will create a follow-up document with unanswered questions</a:t>
            </a:r>
          </a:p>
          <a:p>
            <a:r>
              <a:rPr lang="en-US" sz="3200" dirty="0"/>
              <a:t>10-days to complete the course (9/22/23)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+mn-lt"/>
              </a:rPr>
              <a:t>Survey</a:t>
            </a:r>
          </a:p>
          <a:p>
            <a:pPr lvl="1"/>
            <a:r>
              <a:rPr lang="en-US" sz="3200" dirty="0"/>
              <a:t>Follow-up questions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0779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47330-1AF0-9BF9-7F75-9EA1EDC72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pic>
        <p:nvPicPr>
          <p:cNvPr id="7" name="Picture Placeholder 6" descr="A picture containing a pen writing the word &quot;Agenda&quot;">
            <a:extLst>
              <a:ext uri="{FF2B5EF4-FFF2-40B4-BE49-F238E27FC236}">
                <a16:creationId xmlns:a16="http://schemas.microsoft.com/office/drawing/2014/main" id="{DB04484C-686C-0E45-64C7-30A0C09A8FA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74778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BF314DE-9D6D-977D-DE2E-2464189F5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80" y="-1245500"/>
            <a:ext cx="11199639" cy="906722"/>
          </a:xfrm>
        </p:spPr>
        <p:txBody>
          <a:bodyPr/>
          <a:lstStyle/>
          <a:p>
            <a:pPr algn="ctr"/>
            <a:r>
              <a:rPr lang="en-US" sz="6000" dirty="0">
                <a:latin typeface="+mn-lt"/>
              </a:rPr>
              <a:t>Definitions</a:t>
            </a: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5CDD2D5F-5A47-F2C2-01C8-C722130355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idx="17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59508" y="1782569"/>
            <a:ext cx="8072981" cy="3292862"/>
          </a:xfrm>
        </p:spPr>
      </p:pic>
    </p:spTree>
    <p:extLst>
      <p:ext uri="{BB962C8B-B14F-4D97-AF65-F5344CB8AC3E}">
        <p14:creationId xmlns:p14="http://schemas.microsoft.com/office/powerpoint/2010/main" val="1036929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78F33DD-D4A7-0125-4A55-D15A4F003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Redetermination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03C949-F909-780F-D083-961D29D4F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7297004" cy="44249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Level one Medicare fee-for-service appeal</a:t>
            </a:r>
          </a:p>
          <a:p>
            <a:r>
              <a:rPr lang="en-US" dirty="0"/>
              <a:t>Completed by the Medicare Administrative Contractor (MAC)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D41CD0-429D-3A96-B61E-CF09D9A3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4312" y="1280160"/>
            <a:ext cx="2519469" cy="377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933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9DEFC0-B5AD-AA33-BB59-280C29D95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Dismissal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D272F5-CE40-30A7-B060-9E29A2B062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 level one decision</a:t>
            </a:r>
          </a:p>
          <a:p>
            <a:r>
              <a:rPr lang="en-US" dirty="0"/>
              <a:t>MAC sends a notification letter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BCBE38-324B-FC60-9657-1612F31DD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093" y="1280160"/>
            <a:ext cx="2523893" cy="378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102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00F7E8-529D-2481-ACB7-3231F317F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Uphold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6F2F7E-195E-25D4-61A9-967009947A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MAC agrees with the original decision</a:t>
            </a:r>
          </a:p>
          <a:p>
            <a:r>
              <a:rPr lang="en-US" dirty="0"/>
              <a:t>Notification sent by letter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5E0F0E1-2B9F-2F86-6746-775B534E74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09999" y="3163328"/>
            <a:ext cx="4572002" cy="224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068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00F7E8-529D-2481-ACB7-3231F317F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Overturn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6F2F7E-195E-25D4-61A9-967009947A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MAC disagrees with the original decision</a:t>
            </a:r>
          </a:p>
          <a:p>
            <a:r>
              <a:rPr lang="en-US" dirty="0"/>
              <a:t>Notification sent by Remittance Advice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2696646-A525-60E7-A4DE-730B89C23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26956" y="2475471"/>
            <a:ext cx="6700535" cy="307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452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HA Document" ma:contentTypeID="0x0101006E63F9F2094B854683EBE2F25BB346E5000506D6BA6D64EB4598816411DF463305" ma:contentTypeVersion="45" ma:contentTypeDescription="" ma:contentTypeScope="" ma:versionID="b04803c678ab9756e84def06c216c041">
  <xsd:schema xmlns:xsd="http://www.w3.org/2001/XMLSchema" xmlns:xs="http://www.w3.org/2001/XMLSchema" xmlns:p="http://schemas.microsoft.com/office/2006/metadata/properties" xmlns:ns2="http://schemas.microsoft.com/sharepoint.v3" xmlns:ns3="9075a0da-3943-4891-8ded-493e6a170793" xmlns:ns4="5637125f-61b7-4ab1-ae51-868c7983d343" targetNamespace="http://schemas.microsoft.com/office/2006/metadata/properties" ma:root="true" ma:fieldsID="44ea7b2e2c13816748bd23e1fb44f8b8" ns2:_="" ns3:_="" ns4:_="">
    <xsd:import namespace="http://schemas.microsoft.com/sharepoint.v3"/>
    <xsd:import namespace="9075a0da-3943-4891-8ded-493e6a170793"/>
    <xsd:import namespace="5637125f-61b7-4ab1-ae51-868c7983d343"/>
    <xsd:element name="properties">
      <xsd:complexType>
        <xsd:sequence>
          <xsd:element name="documentManagement">
            <xsd:complexType>
              <xsd:all>
                <xsd:element ref="ns2:CategoryDescription" minOccurs="0"/>
                <xsd:element ref="ns3:Document_x0020_Number" minOccurs="0"/>
                <xsd:element ref="ns3:Document_x0020_Type"/>
                <xsd:element ref="ns3:Latest_x0020_Changes" minOccurs="0"/>
                <xsd:element ref="ns3:Must_x0020_review_x0020_changes_x0020_with_x0020_staff" minOccurs="0"/>
                <xsd:element ref="ns3:New_x0020_Version_x0020_Email_x0020_Required" minOccurs="0"/>
                <xsd:element ref="ns3:Review_x0020_Notification_x0020_Date" minOccurs="0"/>
                <xsd:element ref="ns3:Functional_x0020_Area"/>
                <xsd:element ref="ns3:Branch"/>
                <xsd:element ref="ns3:Contract"/>
                <xsd:element ref="ns3:Topic2"/>
                <xsd:element ref="ns3:Workflow_x0020_Status"/>
                <xsd:element ref="ns4:Approve_x0020_Olli_x0020_Document" minOccurs="0"/>
                <xsd:element ref="ns3:Document_x0020_History" minOccurs="0"/>
                <xsd:element ref="ns4:Publish_x0020_Document" minOccurs="0"/>
                <xsd:element ref="ns3:_dlc_DocId" minOccurs="0"/>
                <xsd:element ref="ns3:_dlc_DocIdUrl" minOccurs="0"/>
                <xsd:element ref="ns3:_dlc_DocIdPersistId" minOccurs="0"/>
                <xsd:element ref="ns3:Division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2" nillable="true" ma:displayName="Description" ma:internalName="CategoryDescrip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75a0da-3943-4891-8ded-493e6a170793" elementFormDefault="qualified">
    <xsd:import namespace="http://schemas.microsoft.com/office/2006/documentManagement/types"/>
    <xsd:import namespace="http://schemas.microsoft.com/office/infopath/2007/PartnerControls"/>
    <xsd:element name="Document_x0020_Number" ma:index="3" nillable="true" ma:displayName="Document Number" ma:internalName="Document_x0020_Number" ma:readOnly="false">
      <xsd:simpleType>
        <xsd:restriction base="dms:Text">
          <xsd:maxLength value="255"/>
        </xsd:restriction>
      </xsd:simpleType>
    </xsd:element>
    <xsd:element name="Document_x0020_Type" ma:index="4" ma:displayName="Document Type" ma:format="Dropdown" ma:internalName="Document_x0020_Type" ma:readOnly="false">
      <xsd:simpleType>
        <xsd:restriction base="dms:Choice">
          <xsd:enumeration value="Comparative Billing"/>
          <xsd:enumeration value="Course Material"/>
          <xsd:enumeration value="Decision Tree"/>
          <xsd:enumeration value="Face-to-Face"/>
          <xsd:enumeration value="FAQ"/>
          <xsd:enumeration value="IRRR"/>
          <xsd:enumeration value="LCD"/>
          <xsd:enumeration value="Management Presentation"/>
          <xsd:enumeration value="Plan"/>
          <xsd:enumeration value="Presentation"/>
          <xsd:enumeration value="Provider Education Handout"/>
          <xsd:enumeration value="Provider Instruction"/>
          <xsd:enumeration value="Script"/>
          <xsd:enumeration value="Strategy"/>
          <xsd:enumeration value="Teleconference"/>
          <xsd:enumeration value="Web Posting/EML"/>
        </xsd:restriction>
      </xsd:simpleType>
    </xsd:element>
    <xsd:element name="Latest_x0020_Changes" ma:index="5" nillable="true" ma:displayName="Latest Changes" ma:internalName="Latest_x0020_Changes" ma:readOnly="false">
      <xsd:simpleType>
        <xsd:restriction base="dms:Note"/>
      </xsd:simpleType>
    </xsd:element>
    <xsd:element name="Must_x0020_review_x0020_changes_x0020_with_x0020_staff" ma:index="6" nillable="true" ma:displayName="Must review changes with staff" ma:format="RadioButtons" ma:internalName="Must_x0020_review_x0020_changes_x0020_with_x0020_staff">
      <xsd:simpleType>
        <xsd:restriction base="dms:Choice">
          <xsd:enumeration value="Yes"/>
          <xsd:enumeration value="No"/>
        </xsd:restriction>
      </xsd:simpleType>
    </xsd:element>
    <xsd:element name="New_x0020_Version_x0020_Email_x0020_Required" ma:index="7" nillable="true" ma:displayName="New Version Email Required" ma:default="No" ma:format="RadioButtons" ma:internalName="New_x0020_Version_x0020_Email_x0020_Required">
      <xsd:simpleType>
        <xsd:restriction base="dms:Choice">
          <xsd:enumeration value="Yes"/>
          <xsd:enumeration value="No"/>
        </xsd:restriction>
      </xsd:simpleType>
    </xsd:element>
    <xsd:element name="Review_x0020_Notification_x0020_Date" ma:index="8" nillable="true" ma:displayName="Review Notification Date" ma:format="DateOnly" ma:internalName="Review_x0020_Notification_x0020_Date" ma:readOnly="false">
      <xsd:simpleType>
        <xsd:restriction base="dms:DateTime"/>
      </xsd:simpleType>
    </xsd:element>
    <xsd:element name="Functional_x0020_Area" ma:index="9" ma:displayName="Functional Area" ma:format="Dropdown" ma:internalName="Functional_x0020_Area" ma:readOnly="false">
      <xsd:simpleType>
        <xsd:restriction base="dms:Choice">
          <xsd:enumeration value="Audit"/>
          <xsd:enumeration value="Clinical Services"/>
          <xsd:enumeration value="Contract Administration"/>
          <xsd:enumeration value="Financial Services"/>
          <xsd:enumeration value="Administration &amp; Support"/>
          <xsd:enumeration value="Provider Services"/>
          <xsd:enumeration value="Systems &amp; Technology"/>
        </xsd:restriction>
      </xsd:simpleType>
    </xsd:element>
    <xsd:element name="Branch" ma:index="10" ma:displayName="Branch" ma:format="Dropdown" ma:internalName="Branch" ma:readOnly="false">
      <xsd:simpleType>
        <xsd:restriction base="dms:Choice">
          <xsd:enumeration value="Appeals/Redeterminations"/>
          <xsd:enumeration value="Audit"/>
          <xsd:enumeration value="Audit - Appeals"/>
          <xsd:enumeration value="Audit - Cost Report Reopenings"/>
          <xsd:enumeration value="Audit - Field Office"/>
          <xsd:enumeration value="Audit - Reimbursement"/>
          <xsd:enumeration value="Audit - Supervisors"/>
          <xsd:enumeration value="Business Systems Support"/>
          <xsd:enumeration value="CCU"/>
          <xsd:enumeration value="CERT"/>
          <xsd:enumeration value="Claims"/>
          <xsd:enumeration value="Compliance"/>
          <xsd:enumeration value="Complaint Screening"/>
          <xsd:enumeration value="Customer Service"/>
          <xsd:enumeration value="Document Services"/>
          <xsd:enumeration value="Financial Reporting"/>
          <xsd:enumeration value="FOIA"/>
          <xsd:enumeration value="INSIGHT"/>
          <xsd:enumeration value="MAC Administration"/>
          <xsd:enumeration value="Medical Review"/>
          <xsd:enumeration value="Medicare Guidance"/>
          <xsd:enumeration value="MedPub"/>
          <xsd:enumeration value="MIP"/>
          <xsd:enumeration value="Monitoring &amp; Complaint Screening"/>
          <xsd:enumeration value="Payment Recovery"/>
          <xsd:enumeration value="Policy"/>
          <xsd:enumeration value="Provider Enrollment"/>
          <xsd:enumeration value="Provider Outreach &amp; Education"/>
          <xsd:enumeration value="Quality Assurance"/>
          <xsd:enumeration value="Quality Management"/>
          <xsd:enumeration value="RA"/>
          <xsd:enumeration value="Reimbursement"/>
          <xsd:enumeration value="Secondary Payer"/>
          <xsd:enumeration value="STAR"/>
          <xsd:enumeration value="Systems Security"/>
          <xsd:enumeration value="Tech Support"/>
          <xsd:enumeration value="Training"/>
          <xsd:enumeration value="UPIC-JOA"/>
          <xsd:enumeration value="Web Development"/>
          <xsd:enumeration value="Ready to Archive"/>
        </xsd:restriction>
      </xsd:simpleType>
    </xsd:element>
    <xsd:element name="Contract" ma:index="11" ma:displayName="Contract" ma:format="Dropdown" ma:internalName="Contract" ma:readOnly="false">
      <xsd:simpleType>
        <xsd:restriction base="dms:Choice">
          <xsd:enumeration value="(None)"/>
          <xsd:enumeration value="Part A"/>
          <xsd:enumeration value="Part B"/>
          <xsd:enumeration value="Shared"/>
        </xsd:restriction>
      </xsd:simpleType>
    </xsd:element>
    <xsd:element name="Topic2" ma:index="12" ma:displayName="Topic" ma:format="Dropdown" ma:internalName="Topic2" ma:readOnly="false">
      <xsd:simpleType>
        <xsd:restriction base="dms:Choice">
          <xsd:enumeration value="(None)"/>
          <xsd:enumeration value="935"/>
          <xsd:enumeration value="1099"/>
          <xsd:enumeration value="Accounts Payable"/>
          <xsd:enumeration value="Accounts Receivable"/>
          <xsd:enumeration value="Advance Payments"/>
          <xsd:enumeration value="Approval"/>
          <xsd:enumeration value="Assignment"/>
          <xsd:enumeration value="Audit - Acceptability"/>
          <xsd:enumeration value="Audit - Audit Programs"/>
          <xsd:enumeration value="Audit - Claim Calculations"/>
          <xsd:enumeration value="Audit - DSH/LIP"/>
          <xsd:enumeration value="Audit - EHR Workpapers"/>
          <xsd:enumeration value="Audit - IME/GME/NAH"/>
          <xsd:enumeration value="Audit - IRF, LTCH, and Provider-Based Reviews"/>
          <xsd:enumeration value="Audit - Letters"/>
          <xsd:enumeration value="Audit - Rates"/>
          <xsd:enumeration value="Audit - SCH/MDH"/>
          <xsd:enumeration value="Audit - Settlement Worksheets"/>
          <xsd:enumeration value="Audit - Tentative Settlement"/>
          <xsd:enumeration value="Audit - UDR Workpapers"/>
          <xsd:enumeration value="Audit - UDRs"/>
          <xsd:enumeration value="Audit - Wage Index"/>
          <xsd:enumeration value="Banking"/>
          <xsd:enumeration value="Bankruptcy"/>
          <xsd:enumeration value="Beneficiary letter"/>
          <xsd:enumeration value="CA View"/>
          <xsd:enumeration value="Call Log"/>
          <xsd:enumeration value="CCU Reports"/>
          <xsd:enumeration value="CERT"/>
          <xsd:enumeration value="Checklist"/>
          <xsd:enumeration value="CMS"/>
          <xsd:enumeration value="COBC"/>
          <xsd:enumeration value="Communique"/>
          <xsd:enumeration value="Coordination of Benefits"/>
          <xsd:enumeration value="Corrective-Preventive Action"/>
          <xsd:enumeration value="Correspondence"/>
          <xsd:enumeration value="CRNA"/>
          <xsd:enumeration value="Cycle"/>
          <xsd:enumeration value="Data Analysis"/>
          <xsd:enumeration value="DCS/Treasury"/>
          <xsd:enumeration value="Development"/>
          <xsd:enumeration value="Divisional"/>
          <xsd:enumeration value="Document Control"/>
          <xsd:enumeration value="Draft CR"/>
          <xsd:enumeration value="Education – Internal"/>
          <xsd:enumeration value="Education – Provider"/>
          <xsd:enumeration value="EFT"/>
          <xsd:enumeration value="eNews"/>
          <xsd:enumeration value="ERS"/>
          <xsd:enumeration value="External Audit"/>
          <xsd:enumeration value="Fax"/>
          <xsd:enumeration value="First Level Appeal"/>
          <xsd:enumeration value="FISS"/>
          <xsd:enumeration value="HIGLAS"/>
          <xsd:enumeration value="ICR"/>
          <xsd:enumeration value="Inquiries"/>
          <xsd:enumeration value="Internal Audit"/>
          <xsd:enumeration value="Internal Controls"/>
          <xsd:enumeration value="IRR"/>
          <xsd:enumeration value="IVR"/>
          <xsd:enumeration value="J5"/>
          <xsd:enumeration value="J8"/>
          <xsd:enumeration value="Macro"/>
          <xsd:enumeration value="Maintenance"/>
          <xsd:enumeration value="Management Review"/>
          <xsd:enumeration value="Master List"/>
          <xsd:enumeration value="Meetings"/>
          <xsd:enumeration value="MR Letter"/>
          <xsd:enumeration value="NICE"/>
          <xsd:enumeration value="Nonconforming Service"/>
          <xsd:enumeration value="OCR"/>
          <xsd:enumeration value="OnBase"/>
          <xsd:enumeration value="Pecos"/>
          <xsd:enumeration value="Performance Metrics"/>
          <xsd:enumeration value="Portal Support"/>
          <xsd:enumeration value="Problem Prioritization"/>
          <xsd:enumeration value="Processing Applications"/>
          <xsd:enumeration value="Production"/>
          <xsd:enumeration value="Provider Letter"/>
          <xsd:enumeration value="Quality"/>
          <xsd:enumeration value="Receipt"/>
          <xsd:enumeration value="Referral"/>
          <xsd:enumeration value="Regulation and Informational Materials"/>
          <xsd:enumeration value="Release"/>
          <xsd:enumeration value="Reopening"/>
          <xsd:enumeration value="Reporting"/>
          <xsd:enumeration value="Review"/>
          <xsd:enumeration value="Sampling"/>
          <xsd:enumeration value="Second Level Appeal"/>
          <xsd:enumeration value="Service Requests-Referrals"/>
          <xsd:enumeration value="Systems Support"/>
          <xsd:enumeration value="Thank Yous"/>
          <xsd:enumeration value="Third Party"/>
          <xsd:enumeration value="Training"/>
          <xsd:enumeration value="Training Delivery"/>
          <xsd:enumeration value="Training Development"/>
          <xsd:enumeration value="Trending"/>
          <xsd:enumeration value="Validation"/>
          <xsd:enumeration value="Voluntary Refunds"/>
          <xsd:enumeration value="Website"/>
          <xsd:enumeration value="WFO"/>
          <xsd:enumeration value="Workload"/>
          <xsd:enumeration value="Worksheet"/>
          <xsd:enumeration value="Write Off"/>
          <xsd:enumeration value="ZPIC/UPIC"/>
        </xsd:restriction>
      </xsd:simpleType>
    </xsd:element>
    <xsd:element name="Workflow_x0020_Status" ma:index="13" ma:displayName="Workflow Status" ma:default="New" ma:format="Dropdown" ma:internalName="Workflow_x0020_Status" ma:readOnly="false">
      <xsd:simpleType>
        <xsd:restriction base="dms:Choice">
          <xsd:enumeration value="New"/>
          <xsd:enumeration value="Edit"/>
          <xsd:enumeration value="Review"/>
          <xsd:enumeration value="Approval"/>
          <xsd:enumeration value="Ready"/>
          <xsd:enumeration value="Active"/>
        </xsd:restriction>
      </xsd:simpleType>
    </xsd:element>
    <xsd:element name="Document_x0020_History" ma:index="16" nillable="true" ma:displayName="Document History" ma:internalName="Document_x0020_History" ma:readOnly="false">
      <xsd:simpleType>
        <xsd:restriction base="dms:Note">
          <xsd:maxLength value="255"/>
        </xsd:restriction>
      </xsd:simpleType>
    </xsd:element>
    <xsd:element name="_dlc_DocId" ma:index="2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ivision" ma:index="24" nillable="true" ma:displayName="Division" ma:default="Government Health Administrators" ma:hidden="true" ma:internalName="Division" ma:readOnly="false">
      <xsd:simpleType>
        <xsd:restriction base="dms:Text">
          <xsd:maxLength value="255"/>
        </xsd:restriction>
      </xsd:simpleType>
    </xsd:element>
    <xsd:element name="SharedWithUsers" ma:index="2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37125f-61b7-4ab1-ae51-868c7983d343" elementFormDefault="qualified">
    <xsd:import namespace="http://schemas.microsoft.com/office/2006/documentManagement/types"/>
    <xsd:import namespace="http://schemas.microsoft.com/office/infopath/2007/PartnerControls"/>
    <xsd:element name="Approve_x0020_Olli_x0020_Document" ma:index="15" nillable="true" ma:displayName="Approve Document" ma:format="Hyperlink" ma:internalName="Approve_x0020_Olli_x0020_Document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_x0020_Document" ma:index="17" nillable="true" ma:displayName="Publish Document" ma:internalName="Publish_x0020_Docume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8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orkflow_x0020_Status xmlns="9075a0da-3943-4891-8ded-493e6a170793">Ready</Workflow_x0020_Status>
    <Must_x0020_review_x0020_changes_x0020_with_x0020_staff xmlns="9075a0da-3943-4891-8ded-493e6a170793">No</Must_x0020_review_x0020_changes_x0020_with_x0020_staff>
    <Approve_x0020_Olli_x0020_Document xmlns="5637125f-61b7-4ab1-ae51-868c7983d343">
      <Url xsi:nil="true"/>
      <Description xsi:nil="true"/>
    </Approve_x0020_Olli_x0020_Document>
    <Latest_x0020_Changes xmlns="9075a0da-3943-4891-8ded-493e6a170793">New document</Latest_x0020_Changes>
    <Review_x0020_Notification_x0020_Date xmlns="9075a0da-3943-4891-8ded-493e6a170793" xsi:nil="true"/>
    <New_x0020_Version_x0020_Email_x0020_Required xmlns="9075a0da-3943-4891-8ded-493e6a170793">No</New_x0020_Version_x0020_Email_x0020_Required>
    <CategoryDescription xmlns="http://schemas.microsoft.com/sharepoint.v3" xsi:nil="true"/>
    <Branch xmlns="9075a0da-3943-4891-8ded-493e6a170793">Provider Outreach &amp; Education</Branch>
    <Publish_x0020_Document xmlns="5637125f-61b7-4ab1-ae51-868c7983d343">
      <Url xsi:nil="true"/>
      <Description xsi:nil="true"/>
    </Publish_x0020_Document>
    <Document_x0020_Number xmlns="9075a0da-3943-4891-8ded-493e6a170793" xsi:nil="true"/>
    <Functional_x0020_Area xmlns="9075a0da-3943-4891-8ded-493e6a170793">Provider Services</Functional_x0020_Area>
    <Topic2 xmlns="9075a0da-3943-4891-8ded-493e6a170793">Education – Provider</Topic2>
    <Document_x0020_Type xmlns="9075a0da-3943-4891-8ded-493e6a170793">Presentation</Document_x0020_Type>
    <Division xmlns="9075a0da-3943-4891-8ded-493e6a170793">Government Health Administrators</Division>
    <Document_x0020_History xmlns="9075a0da-3943-4891-8ded-493e6a170793" xsi:nil="true"/>
    <Contract xmlns="9075a0da-3943-4891-8ded-493e6a170793">Shared</Contract>
    <_dlc_DocId xmlns="9075a0da-3943-4891-8ded-493e6a170793">76EDXFZAKY4C-811355772-3264</_dlc_DocId>
    <_dlc_DocIdUrl xmlns="9075a0da-3943-4891-8ded-493e6a170793">
      <Url>https://knowledge.wpsic.com/lib/GHAEducationalDocuments/_layouts/15/DocIdRedir.aspx?ID=76EDXFZAKY4C-811355772-3264</Url>
      <Description>76EDXFZAKY4C-811355772-3264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564363A-69CE-4347-8C44-45BF672432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.v3"/>
    <ds:schemaRef ds:uri="9075a0da-3943-4891-8ded-493e6a170793"/>
    <ds:schemaRef ds:uri="5637125f-61b7-4ab1-ae51-868c7983d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6F422C-F0A1-4B30-A7C2-D50B365E56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0A311A-5787-4939-8D3E-F668CC1DEE1B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5637125f-61b7-4ab1-ae51-868c7983d343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9075a0da-3943-4891-8ded-493e6a170793"/>
    <ds:schemaRef ds:uri="http://schemas.microsoft.com/sharepoint.v3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6B6F90AD-148D-46BF-8B95-DE327E4699C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2865</TotalTime>
  <Words>642</Words>
  <Application>Microsoft Office PowerPoint</Application>
  <PresentationFormat>Widescreen</PresentationFormat>
  <Paragraphs>134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public_sans</vt:lpstr>
      <vt:lpstr>Trebuchet MS</vt:lpstr>
      <vt:lpstr>Office Theme</vt:lpstr>
      <vt:lpstr>Custom Design</vt:lpstr>
      <vt:lpstr>1_Custom Design</vt:lpstr>
      <vt:lpstr>Appeals Tips and Reminders</vt:lpstr>
      <vt:lpstr>Disclaimer</vt:lpstr>
      <vt:lpstr>Webinar Information</vt:lpstr>
      <vt:lpstr>Agenda</vt:lpstr>
      <vt:lpstr>Definitions</vt:lpstr>
      <vt:lpstr>Redetermination</vt:lpstr>
      <vt:lpstr>Dismissal</vt:lpstr>
      <vt:lpstr>Uphold</vt:lpstr>
      <vt:lpstr>Overturn</vt:lpstr>
      <vt:lpstr>Reminders</vt:lpstr>
      <vt:lpstr>Appealable Issue</vt:lpstr>
      <vt:lpstr>Proper Order</vt:lpstr>
      <vt:lpstr>Timeliness</vt:lpstr>
      <vt:lpstr>Identification</vt:lpstr>
      <vt:lpstr>Duplicates</vt:lpstr>
      <vt:lpstr>Prior Authorization</vt:lpstr>
      <vt:lpstr>Tips</vt:lpstr>
      <vt:lpstr>Electronic Request</vt:lpstr>
      <vt:lpstr>Have a Specific Reason</vt:lpstr>
      <vt:lpstr>Medical Review</vt:lpstr>
      <vt:lpstr>Medically Unlikely Edits (MUEs)</vt:lpstr>
      <vt:lpstr>Consider a Modifier</vt:lpstr>
      <vt:lpstr>Overpayment</vt:lpstr>
      <vt:lpstr>Resources</vt:lpstr>
      <vt:lpstr>YouTube Series</vt:lpstr>
      <vt:lpstr>Important Websites</vt:lpstr>
      <vt:lpstr>Survey</vt:lpstr>
      <vt:lpstr>Questions</vt:lpstr>
      <vt:lpstr>Thanks for attending!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2023-09-12-Appeals-Tips-Reminders</dc:title>
  <dc:creator>Rasmussen, Benjamin - Corp Comm</dc:creator>
  <cp:lastModifiedBy>Leifker, Kathleen</cp:lastModifiedBy>
  <cp:revision>130</cp:revision>
  <dcterms:created xsi:type="dcterms:W3CDTF">2020-11-15T21:40:28Z</dcterms:created>
  <dcterms:modified xsi:type="dcterms:W3CDTF">2023-09-14T19:44:25Z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0x0101006E63F9F2094B854683EBE2F25BB346E5000506D6BA6D64EB4598816411DF463305</vt:lpwstr>
  </property>
  <property fmtid="{D5CDD505-2E9C-101B-9397-08002B2CF9AE}" pid="3" name="_dlc_DocIdItemGuid">
    <vt:lpwstr>c481529f-be45-46bd-8196-53169eb35a39</vt:lpwstr>
  </property>
</Properties>
</file>