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6" r:id="rId6"/>
    <p:sldMasterId id="2147483672" r:id="rId7"/>
  </p:sldMasterIdLst>
  <p:notesMasterIdLst>
    <p:notesMasterId r:id="rId29"/>
  </p:notesMasterIdLst>
  <p:handoutMasterIdLst>
    <p:handoutMasterId r:id="rId30"/>
  </p:handoutMasterIdLst>
  <p:sldIdLst>
    <p:sldId id="286" r:id="rId8"/>
    <p:sldId id="270" r:id="rId9"/>
    <p:sldId id="678" r:id="rId10"/>
    <p:sldId id="267" r:id="rId11"/>
    <p:sldId id="293" r:id="rId12"/>
    <p:sldId id="307" r:id="rId13"/>
    <p:sldId id="661" r:id="rId14"/>
    <p:sldId id="674" r:id="rId15"/>
    <p:sldId id="675" r:id="rId16"/>
    <p:sldId id="659" r:id="rId17"/>
    <p:sldId id="658" r:id="rId18"/>
    <p:sldId id="664" r:id="rId19"/>
    <p:sldId id="676" r:id="rId20"/>
    <p:sldId id="677" r:id="rId21"/>
    <p:sldId id="668" r:id="rId22"/>
    <p:sldId id="667" r:id="rId23"/>
    <p:sldId id="669" r:id="rId24"/>
    <p:sldId id="670" r:id="rId25"/>
    <p:sldId id="671" r:id="rId26"/>
    <p:sldId id="672" r:id="rId27"/>
    <p:sldId id="41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1" autoAdjust="0"/>
    <p:restoredTop sz="86410" autoAdjust="0"/>
  </p:normalViewPr>
  <p:slideViewPr>
    <p:cSldViewPr snapToGrid="0" snapToObjects="1">
      <p:cViewPr varScale="1">
        <p:scale>
          <a:sx n="52" d="100"/>
          <a:sy n="52" d="100"/>
        </p:scale>
        <p:origin x="49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75B812-B55C-F963-0424-D66790B345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A54C994-23A5-6DC3-722C-4FE3E5EE21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B741E7-6599-410D-ACEB-6E45887D8C6A}" type="datetimeFigureOut">
              <a:rPr lang="en-US" smtClean="0"/>
              <a:t>8/24/2023</a:t>
            </a:fld>
            <a:endParaRPr lang="en-US" dirty="0"/>
          </a:p>
        </p:txBody>
      </p:sp>
      <p:sp>
        <p:nvSpPr>
          <p:cNvPr id="4" name="Footer Placeholder 3">
            <a:extLst>
              <a:ext uri="{FF2B5EF4-FFF2-40B4-BE49-F238E27FC236}">
                <a16:creationId xmlns:a16="http://schemas.microsoft.com/office/drawing/2014/main" id="{E627FEED-A9E0-77DB-08F1-2E9042512C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713B5FD-EB69-CE14-53AF-6F1814E6C8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DBBE-78A7-4229-8B03-BD4C2BA33311}" type="slidenum">
              <a:rPr lang="en-US" smtClean="0"/>
              <a:t>‹#›</a:t>
            </a:fld>
            <a:endParaRPr lang="en-US" dirty="0"/>
          </a:p>
        </p:txBody>
      </p:sp>
    </p:spTree>
    <p:extLst>
      <p:ext uri="{BB962C8B-B14F-4D97-AF65-F5344CB8AC3E}">
        <p14:creationId xmlns:p14="http://schemas.microsoft.com/office/powerpoint/2010/main" val="519514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8/24/2023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3</a:t>
            </a:fld>
            <a:endParaRPr lang="en-US" dirty="0"/>
          </a:p>
        </p:txBody>
      </p:sp>
    </p:spTree>
    <p:extLst>
      <p:ext uri="{BB962C8B-B14F-4D97-AF65-F5344CB8AC3E}">
        <p14:creationId xmlns:p14="http://schemas.microsoft.com/office/powerpoint/2010/main" val="2208416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15</a:t>
            </a:fld>
            <a:endParaRPr lang="en-US" dirty="0"/>
          </a:p>
        </p:txBody>
      </p:sp>
    </p:spTree>
    <p:extLst>
      <p:ext uri="{BB962C8B-B14F-4D97-AF65-F5344CB8AC3E}">
        <p14:creationId xmlns:p14="http://schemas.microsoft.com/office/powerpoint/2010/main" val="122423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16</a:t>
            </a:fld>
            <a:endParaRPr lang="en-US" dirty="0"/>
          </a:p>
        </p:txBody>
      </p:sp>
    </p:spTree>
    <p:extLst>
      <p:ext uri="{BB962C8B-B14F-4D97-AF65-F5344CB8AC3E}">
        <p14:creationId xmlns:p14="http://schemas.microsoft.com/office/powerpoint/2010/main" val="3580174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19</a:t>
            </a:fld>
            <a:endParaRPr lang="en-US" dirty="0"/>
          </a:p>
        </p:txBody>
      </p:sp>
    </p:spTree>
    <p:extLst>
      <p:ext uri="{BB962C8B-B14F-4D97-AF65-F5344CB8AC3E}">
        <p14:creationId xmlns:p14="http://schemas.microsoft.com/office/powerpoint/2010/main" val="1417886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20</a:t>
            </a:fld>
            <a:endParaRPr lang="en-US" dirty="0"/>
          </a:p>
        </p:txBody>
      </p:sp>
    </p:spTree>
    <p:extLst>
      <p:ext uri="{BB962C8B-B14F-4D97-AF65-F5344CB8AC3E}">
        <p14:creationId xmlns:p14="http://schemas.microsoft.com/office/powerpoint/2010/main" val="1578894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21</a:t>
            </a:fld>
            <a:endParaRPr lang="en-US" dirty="0"/>
          </a:p>
        </p:txBody>
      </p:sp>
    </p:spTree>
    <p:extLst>
      <p:ext uri="{BB962C8B-B14F-4D97-AF65-F5344CB8AC3E}">
        <p14:creationId xmlns:p14="http://schemas.microsoft.com/office/powerpoint/2010/main" val="759321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5</a:t>
            </a:fld>
            <a:endParaRPr lang="en-US" dirty="0"/>
          </a:p>
        </p:txBody>
      </p:sp>
    </p:spTree>
    <p:extLst>
      <p:ext uri="{BB962C8B-B14F-4D97-AF65-F5344CB8AC3E}">
        <p14:creationId xmlns:p14="http://schemas.microsoft.com/office/powerpoint/2010/main" val="2660334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6</a:t>
            </a:fld>
            <a:endParaRPr lang="en-US" dirty="0"/>
          </a:p>
        </p:txBody>
      </p:sp>
    </p:spTree>
    <p:extLst>
      <p:ext uri="{BB962C8B-B14F-4D97-AF65-F5344CB8AC3E}">
        <p14:creationId xmlns:p14="http://schemas.microsoft.com/office/powerpoint/2010/main" val="3439004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1444114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9</a:t>
            </a:fld>
            <a:endParaRPr lang="en-US" dirty="0"/>
          </a:p>
        </p:txBody>
      </p:sp>
    </p:spTree>
    <p:extLst>
      <p:ext uri="{BB962C8B-B14F-4D97-AF65-F5344CB8AC3E}">
        <p14:creationId xmlns:p14="http://schemas.microsoft.com/office/powerpoint/2010/main" val="2234794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10</a:t>
            </a:fld>
            <a:endParaRPr lang="en-US" dirty="0"/>
          </a:p>
        </p:txBody>
      </p:sp>
    </p:spTree>
    <p:extLst>
      <p:ext uri="{BB962C8B-B14F-4D97-AF65-F5344CB8AC3E}">
        <p14:creationId xmlns:p14="http://schemas.microsoft.com/office/powerpoint/2010/main" val="3851011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95ABEBA1-951B-0F4A-95D0-9F1CC3ADD46B}" type="slidenum">
              <a:rPr lang="en-US" smtClean="0"/>
              <a:t>11</a:t>
            </a:fld>
            <a:endParaRPr lang="en-US" dirty="0"/>
          </a:p>
        </p:txBody>
      </p:sp>
    </p:spTree>
    <p:extLst>
      <p:ext uri="{BB962C8B-B14F-4D97-AF65-F5344CB8AC3E}">
        <p14:creationId xmlns:p14="http://schemas.microsoft.com/office/powerpoint/2010/main" val="4269461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13</a:t>
            </a:fld>
            <a:endParaRPr lang="en-US" dirty="0"/>
          </a:p>
        </p:txBody>
      </p:sp>
    </p:spTree>
    <p:extLst>
      <p:ext uri="{BB962C8B-B14F-4D97-AF65-F5344CB8AC3E}">
        <p14:creationId xmlns:p14="http://schemas.microsoft.com/office/powerpoint/2010/main" val="3896340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14</a:t>
            </a:fld>
            <a:endParaRPr lang="en-US" dirty="0"/>
          </a:p>
        </p:txBody>
      </p:sp>
    </p:spTree>
    <p:extLst>
      <p:ext uri="{BB962C8B-B14F-4D97-AF65-F5344CB8AC3E}">
        <p14:creationId xmlns:p14="http://schemas.microsoft.com/office/powerpoint/2010/main" val="370243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Subhead,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4">
            <a:extLst>
              <a:ext uri="{FF2B5EF4-FFF2-40B4-BE49-F238E27FC236}">
                <a16:creationId xmlns:a16="http://schemas.microsoft.com/office/drawing/2014/main" id="{C050CE01-9624-9ABA-B519-84D327039670}"/>
              </a:ext>
            </a:extLst>
          </p:cNvPr>
          <p:cNvSpPr>
            <a:spLocks noGrp="1"/>
          </p:cNvSpPr>
          <p:nvPr>
            <p:ph type="title"/>
          </p:nvPr>
        </p:nvSpPr>
        <p:spPr>
          <a:xfrm>
            <a:off x="2139696" y="3625017"/>
            <a:ext cx="9500616" cy="800680"/>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20DADA2D-BB08-86BF-F372-70E73FD5314D}"/>
              </a:ext>
            </a:extLst>
          </p:cNvPr>
          <p:cNvSpPr>
            <a:spLocks noGrp="1"/>
          </p:cNvSpPr>
          <p:nvPr>
            <p:ph type="body" idx="15"/>
          </p:nvPr>
        </p:nvSpPr>
        <p:spPr>
          <a:xfrm>
            <a:off x="2139696" y="4563266"/>
            <a:ext cx="9144000"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icture Placeholder 3">
            <a:extLst>
              <a:ext uri="{FF2B5EF4-FFF2-40B4-BE49-F238E27FC236}">
                <a16:creationId xmlns:a16="http://schemas.microsoft.com/office/drawing/2014/main" id="{7F7139D6-B18D-E36D-DDD4-107506171A10}"/>
              </a:ext>
            </a:extLst>
          </p:cNvPr>
          <p:cNvSpPr>
            <a:spLocks noGrp="1"/>
          </p:cNvSpPr>
          <p:nvPr>
            <p:ph type="pic" sz="quarter" idx="10"/>
          </p:nvPr>
        </p:nvSpPr>
        <p:spPr>
          <a:xfrm>
            <a:off x="7908" y="0"/>
            <a:ext cx="12184091" cy="2926080"/>
          </a:xfrm>
          <a:prstGeom prst="rect">
            <a:avLst/>
          </a:prstGeom>
        </p:spPr>
        <p:txBody>
          <a:bodyPr/>
          <a:lstStyle/>
          <a:p>
            <a:endParaRPr lang="en-US" dirty="0"/>
          </a:p>
        </p:txBody>
      </p:sp>
    </p:spTree>
    <p:extLst>
      <p:ext uri="{BB962C8B-B14F-4D97-AF65-F5344CB8AC3E}">
        <p14:creationId xmlns:p14="http://schemas.microsoft.com/office/powerpoint/2010/main" val="18557429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307394" y="1783879"/>
            <a:ext cx="3135801"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5" name="Title 1">
            <a:extLst>
              <a:ext uri="{FF2B5EF4-FFF2-40B4-BE49-F238E27FC236}">
                <a16:creationId xmlns:a16="http://schemas.microsoft.com/office/drawing/2014/main" id="{74E52E51-9882-7933-0B7C-2BC7551771BD}"/>
              </a:ext>
            </a:extLst>
          </p:cNvPr>
          <p:cNvSpPr>
            <a:spLocks noGrp="1"/>
          </p:cNvSpPr>
          <p:nvPr>
            <p:ph type="title"/>
          </p:nvPr>
        </p:nvSpPr>
        <p:spPr>
          <a:xfrm>
            <a:off x="547584" y="270109"/>
            <a:ext cx="953852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24751A4D-B120-2A8D-91AB-E561FED70654}"/>
              </a:ext>
            </a:extLst>
          </p:cNvPr>
          <p:cNvSpPr>
            <a:spLocks noGrp="1"/>
          </p:cNvSpPr>
          <p:nvPr>
            <p:ph sz="half" idx="2"/>
          </p:nvPr>
        </p:nvSpPr>
        <p:spPr>
          <a:xfrm>
            <a:off x="4256004" y="1280160"/>
            <a:ext cx="7416839"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6543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679053" y="0"/>
            <a:ext cx="352852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79052" y="0"/>
            <a:ext cx="3528524" cy="68580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Rectangle 3">
            <a:extLst>
              <a:ext uri="{FF2B5EF4-FFF2-40B4-BE49-F238E27FC236}">
                <a16:creationId xmlns:a16="http://schemas.microsoft.com/office/drawing/2014/main" id="{22F89955-EA06-A439-4ED6-50B5345B5BCF}"/>
              </a:ext>
            </a:extLst>
          </p:cNvPr>
          <p:cNvSpPr/>
          <p:nvPr userDrawn="1"/>
        </p:nvSpPr>
        <p:spPr>
          <a:xfrm>
            <a:off x="8077926" y="6003235"/>
            <a:ext cx="588600" cy="6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996296E4-8554-9DD1-67FF-F9156E81112A}"/>
              </a:ext>
            </a:extLst>
          </p:cNvPr>
          <p:cNvSpPr>
            <a:spLocks noGrp="1"/>
          </p:cNvSpPr>
          <p:nvPr>
            <p:ph type="title"/>
          </p:nvPr>
        </p:nvSpPr>
        <p:spPr>
          <a:xfrm>
            <a:off x="547582" y="234197"/>
            <a:ext cx="763583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248637C-2E8E-6AD1-F5EF-0B8BF1C69DC1}"/>
              </a:ext>
            </a:extLst>
          </p:cNvPr>
          <p:cNvSpPr>
            <a:spLocks noGrp="1"/>
          </p:cNvSpPr>
          <p:nvPr>
            <p:ph sz="half" idx="2"/>
          </p:nvPr>
        </p:nvSpPr>
        <p:spPr>
          <a:xfrm>
            <a:off x="547583" y="1375495"/>
            <a:ext cx="7635835" cy="4980855"/>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22487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Rectangle 9">
            <a:extLst>
              <a:ext uri="{FF2B5EF4-FFF2-40B4-BE49-F238E27FC236}">
                <a16:creationId xmlns:a16="http://schemas.microsoft.com/office/drawing/2014/main" id="{146A89BF-7CAD-E749-A249-A8820CF5CA56}"/>
              </a:ext>
            </a:extLst>
          </p:cNvPr>
          <p:cNvSpPr/>
          <p:nvPr userDrawn="1"/>
        </p:nvSpPr>
        <p:spPr>
          <a:xfrm>
            <a:off x="0" y="1378891"/>
            <a:ext cx="9992299" cy="264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547585" y="1378891"/>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a:extLst>
              <a:ext uri="{FF2B5EF4-FFF2-40B4-BE49-F238E27FC236}">
                <a16:creationId xmlns:a16="http://schemas.microsoft.com/office/drawing/2014/main" id="{16D9F91E-B22C-72F2-B991-2BB327C43806}"/>
              </a:ext>
            </a:extLst>
          </p:cNvPr>
          <p:cNvSpPr>
            <a:spLocks noGrp="1"/>
          </p:cNvSpPr>
          <p:nvPr>
            <p:ph type="title"/>
          </p:nvPr>
        </p:nvSpPr>
        <p:spPr>
          <a:xfrm>
            <a:off x="547585" y="365125"/>
            <a:ext cx="9143999"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16619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S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9FB-E96D-68F6-A87E-DCAD4EDF32F7}"/>
              </a:ext>
            </a:extLst>
          </p:cNvPr>
          <p:cNvSpPr>
            <a:spLocks noGrp="1"/>
          </p:cNvSpPr>
          <p:nvPr>
            <p:ph type="title"/>
          </p:nvPr>
        </p:nvSpPr>
        <p:spPr>
          <a:xfrm>
            <a:off x="481084" y="4945438"/>
            <a:ext cx="10515600" cy="906722"/>
          </a:xfrm>
          <a:prstGeom prst="rect">
            <a:avLst/>
          </a:prstGeom>
        </p:spPr>
        <p:txBody>
          <a:bodyPr/>
          <a:lstStyle>
            <a:lvl1pPr>
              <a:defRPr>
                <a:solidFill>
                  <a:srgbClr val="017DB4"/>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2689C146-4176-EED3-6D58-289E92DD3F55}"/>
              </a:ext>
            </a:extLst>
          </p:cNvPr>
          <p:cNvSpPr>
            <a:spLocks noGrp="1"/>
          </p:cNvSpPr>
          <p:nvPr>
            <p:ph type="pic" idx="17"/>
          </p:nvPr>
        </p:nvSpPr>
        <p:spPr>
          <a:xfrm>
            <a:off x="481084" y="364738"/>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3234374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1445117" y="2092409"/>
            <a:ext cx="4266370" cy="4400466"/>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1445117"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480514" y="2154158"/>
            <a:ext cx="4266370" cy="4345144"/>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6465411"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7585" y="365125"/>
            <a:ext cx="9142060"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167340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ubhead, Content, Column Picu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679053" y="0"/>
            <a:ext cx="352852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F13A23D0-6273-4A4C-A34F-D7B17657EE1D}"/>
              </a:ext>
            </a:extLst>
          </p:cNvPr>
          <p:cNvSpPr>
            <a:spLocks noGrp="1"/>
          </p:cNvSpPr>
          <p:nvPr>
            <p:ph sz="half" idx="16"/>
          </p:nvPr>
        </p:nvSpPr>
        <p:spPr>
          <a:xfrm>
            <a:off x="547584" y="1934349"/>
            <a:ext cx="7137071" cy="3621625"/>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79052" y="0"/>
            <a:ext cx="3528524" cy="68580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ext Placeholder 2">
            <a:extLst>
              <a:ext uri="{FF2B5EF4-FFF2-40B4-BE49-F238E27FC236}">
                <a16:creationId xmlns:a16="http://schemas.microsoft.com/office/drawing/2014/main" id="{88384356-CE02-A58E-5D34-23E9DECD4468}"/>
              </a:ext>
            </a:extLst>
          </p:cNvPr>
          <p:cNvSpPr>
            <a:spLocks noGrp="1"/>
          </p:cNvSpPr>
          <p:nvPr>
            <p:ph type="body" idx="14"/>
          </p:nvPr>
        </p:nvSpPr>
        <p:spPr>
          <a:xfrm>
            <a:off x="547585" y="391319"/>
            <a:ext cx="713707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C419E19B-7943-F112-D60C-00440EB712E9}"/>
              </a:ext>
            </a:extLst>
          </p:cNvPr>
          <p:cNvSpPr>
            <a:spLocks noGrp="1"/>
          </p:cNvSpPr>
          <p:nvPr>
            <p:ph type="body" idx="15"/>
          </p:nvPr>
        </p:nvSpPr>
        <p:spPr>
          <a:xfrm>
            <a:off x="547585" y="1012954"/>
            <a:ext cx="713707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Rectangle 3">
            <a:extLst>
              <a:ext uri="{FF2B5EF4-FFF2-40B4-BE49-F238E27FC236}">
                <a16:creationId xmlns:a16="http://schemas.microsoft.com/office/drawing/2014/main" id="{22F89955-EA06-A439-4ED6-50B5345B5BCF}"/>
              </a:ext>
            </a:extLst>
          </p:cNvPr>
          <p:cNvSpPr/>
          <p:nvPr userDrawn="1"/>
        </p:nvSpPr>
        <p:spPr>
          <a:xfrm>
            <a:off x="8077926" y="6003235"/>
            <a:ext cx="588600" cy="6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1805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2CC0-3E64-84E0-A8A2-4395085550D0}"/>
              </a:ext>
            </a:extLst>
          </p:cNvPr>
          <p:cNvSpPr>
            <a:spLocks noGrp="1"/>
          </p:cNvSpPr>
          <p:nvPr>
            <p:ph type="title"/>
          </p:nvPr>
        </p:nvSpPr>
        <p:spPr>
          <a:xfrm>
            <a:off x="622300" y="-1692275"/>
            <a:ext cx="10515600" cy="1325563"/>
          </a:xfrm>
          <a:prstGeom prst="rect">
            <a:avLst/>
          </a:prstGeom>
        </p:spPr>
        <p:txBody>
          <a:bodyPr/>
          <a:lstStyle/>
          <a:p>
            <a:r>
              <a:rPr lang="en-US"/>
              <a:t>Click to edit Master title style</a:t>
            </a:r>
          </a:p>
        </p:txBody>
      </p:sp>
      <p:sp>
        <p:nvSpPr>
          <p:cNvPr id="3" name="Picture Placeholder 7">
            <a:extLst>
              <a:ext uri="{FF2B5EF4-FFF2-40B4-BE49-F238E27FC236}">
                <a16:creationId xmlns:a16="http://schemas.microsoft.com/office/drawing/2014/main" id="{A8EDBFB4-456D-B779-C7E2-03B4C5006511}"/>
              </a:ext>
            </a:extLst>
          </p:cNvPr>
          <p:cNvSpPr>
            <a:spLocks noGrp="1"/>
          </p:cNvSpPr>
          <p:nvPr>
            <p:ph type="pic" sz="quarter" idx="10"/>
          </p:nvPr>
        </p:nvSpPr>
        <p:spPr>
          <a:xfrm>
            <a:off x="0" y="0"/>
            <a:ext cx="12192000" cy="6858000"/>
          </a:xfrm>
          <a:prstGeom prst="rect">
            <a:avLst/>
          </a:prstGeom>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4">
            <a:extLst>
              <a:ext uri="{FF2B5EF4-FFF2-40B4-BE49-F238E27FC236}">
                <a16:creationId xmlns:a16="http://schemas.microsoft.com/office/drawing/2014/main" id="{5210E393-07D0-AD9B-4693-5C58245AA515}"/>
              </a:ext>
            </a:extLst>
          </p:cNvPr>
          <p:cNvSpPr>
            <a:spLocks noGrp="1"/>
          </p:cNvSpPr>
          <p:nvPr>
            <p:ph type="title"/>
          </p:nvPr>
        </p:nvSpPr>
        <p:spPr>
          <a:xfrm>
            <a:off x="2139696" y="3831336"/>
            <a:ext cx="9500616" cy="1472183"/>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2" name="Picture Placeholder 3">
            <a:extLst>
              <a:ext uri="{FF2B5EF4-FFF2-40B4-BE49-F238E27FC236}">
                <a16:creationId xmlns:a16="http://schemas.microsoft.com/office/drawing/2014/main" id="{7E4D7546-BD7C-D58C-859B-FC18E2ECE82B}"/>
              </a:ext>
            </a:extLst>
          </p:cNvPr>
          <p:cNvSpPr>
            <a:spLocks noGrp="1"/>
          </p:cNvSpPr>
          <p:nvPr>
            <p:ph type="pic" sz="quarter" idx="10"/>
          </p:nvPr>
        </p:nvSpPr>
        <p:spPr>
          <a:xfrm>
            <a:off x="7908" y="0"/>
            <a:ext cx="12184091" cy="2926080"/>
          </a:xfrm>
          <a:prstGeom prst="rect">
            <a:avLst/>
          </a:prstGeom>
        </p:spPr>
        <p:txBody>
          <a:bodyPr/>
          <a:lstStyle/>
          <a:p>
            <a:endParaRPr lang="en-US" dirty="0"/>
          </a:p>
        </p:txBody>
      </p:sp>
    </p:spTree>
    <p:extLst>
      <p:ext uri="{BB962C8B-B14F-4D97-AF65-F5344CB8AC3E}">
        <p14:creationId xmlns:p14="http://schemas.microsoft.com/office/powerpoint/2010/main" val="121081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Subhead,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4">
            <a:extLst>
              <a:ext uri="{FF2B5EF4-FFF2-40B4-BE49-F238E27FC236}">
                <a16:creationId xmlns:a16="http://schemas.microsoft.com/office/drawing/2014/main" id="{FDC90C48-F3D4-526A-CADA-C68070E99E78}"/>
              </a:ext>
            </a:extLst>
          </p:cNvPr>
          <p:cNvSpPr>
            <a:spLocks noGrp="1"/>
          </p:cNvSpPr>
          <p:nvPr>
            <p:ph type="title"/>
          </p:nvPr>
        </p:nvSpPr>
        <p:spPr>
          <a:xfrm>
            <a:off x="2139696" y="3625017"/>
            <a:ext cx="9500616" cy="800680"/>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9" name="Text Placeholder 2">
            <a:extLst>
              <a:ext uri="{FF2B5EF4-FFF2-40B4-BE49-F238E27FC236}">
                <a16:creationId xmlns:a16="http://schemas.microsoft.com/office/drawing/2014/main" id="{175BD5A5-A76A-06C6-8CF6-36B4B08E5BBD}"/>
              </a:ext>
            </a:extLst>
          </p:cNvPr>
          <p:cNvSpPr>
            <a:spLocks noGrp="1"/>
          </p:cNvSpPr>
          <p:nvPr>
            <p:ph type="body" idx="15"/>
          </p:nvPr>
        </p:nvSpPr>
        <p:spPr>
          <a:xfrm>
            <a:off x="2139696" y="4563266"/>
            <a:ext cx="9144000"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Picture Placeholder 3">
            <a:extLst>
              <a:ext uri="{FF2B5EF4-FFF2-40B4-BE49-F238E27FC236}">
                <a16:creationId xmlns:a16="http://schemas.microsoft.com/office/drawing/2014/main" id="{A3B907B9-C9BB-34FC-DF6C-06198528CA8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3" name="Picture Placeholder 5">
            <a:extLst>
              <a:ext uri="{FF2B5EF4-FFF2-40B4-BE49-F238E27FC236}">
                <a16:creationId xmlns:a16="http://schemas.microsoft.com/office/drawing/2014/main" id="{2B7804B2-9FF8-CCC9-6DA7-9871FA9885DA}"/>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5" name="Picture Placeholder 7">
            <a:extLst>
              <a:ext uri="{FF2B5EF4-FFF2-40B4-BE49-F238E27FC236}">
                <a16:creationId xmlns:a16="http://schemas.microsoft.com/office/drawing/2014/main" id="{B24A2F4B-4C75-19AC-3B5E-23067198823A}"/>
              </a:ext>
            </a:extLst>
          </p:cNvPr>
          <p:cNvSpPr>
            <a:spLocks noGrp="1"/>
          </p:cNvSpPr>
          <p:nvPr>
            <p:ph type="pic" sz="quarter" idx="12"/>
          </p:nvPr>
        </p:nvSpPr>
        <p:spPr>
          <a:xfrm>
            <a:off x="8160731" y="0"/>
            <a:ext cx="4023360" cy="2926080"/>
          </a:xfrm>
          <a:prstGeom prst="rect">
            <a:avLst/>
          </a:prstGeom>
        </p:spPr>
        <p:txBody>
          <a:bodyPr/>
          <a:lstStyle/>
          <a:p>
            <a:endParaRPr lang="en-US" dirty="0"/>
          </a:p>
        </p:txBody>
      </p:sp>
    </p:spTree>
    <p:extLst>
      <p:ext uri="{BB962C8B-B14F-4D97-AF65-F5344CB8AC3E}">
        <p14:creationId xmlns:p14="http://schemas.microsoft.com/office/powerpoint/2010/main" val="282823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139696" y="3831336"/>
            <a:ext cx="9500616" cy="1472183"/>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spTree>
    <p:extLst>
      <p:ext uri="{BB962C8B-B14F-4D97-AF65-F5344CB8AC3E}">
        <p14:creationId xmlns:p14="http://schemas.microsoft.com/office/powerpoint/2010/main" val="424694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le Slide - no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F48B-FA81-CBA2-FE03-3C578A5D9E2E}"/>
              </a:ext>
            </a:extLst>
          </p:cNvPr>
          <p:cNvSpPr>
            <a:spLocks noGrp="1"/>
          </p:cNvSpPr>
          <p:nvPr>
            <p:ph type="title"/>
          </p:nvPr>
        </p:nvSpPr>
        <p:spPr>
          <a:xfrm>
            <a:off x="838200" y="1724025"/>
            <a:ext cx="10515600" cy="1325563"/>
          </a:xfrm>
          <a:prstGeom prst="rect">
            <a:avLst/>
          </a:prstGeom>
        </p:spPr>
        <p:txBody>
          <a:bodyPr/>
          <a:lstStyle>
            <a:lvl1pPr>
              <a:defRPr>
                <a:solidFill>
                  <a:srgbClr val="017DB4"/>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AD405DBC-3841-0688-924E-7A595357856A}"/>
              </a:ext>
            </a:extLst>
          </p:cNvPr>
          <p:cNvSpPr>
            <a:spLocks noGrp="1"/>
          </p:cNvSpPr>
          <p:nvPr>
            <p:ph type="body" idx="15"/>
          </p:nvPr>
        </p:nvSpPr>
        <p:spPr>
          <a:xfrm>
            <a:off x="1758696" y="3644231"/>
            <a:ext cx="9595104"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64732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79A2EAF2-9C39-434A-B85F-E34B5B7A15AD}"/>
              </a:ext>
            </a:extLst>
          </p:cNvPr>
          <p:cNvSpPr>
            <a:spLocks noGrp="1"/>
          </p:cNvSpPr>
          <p:nvPr>
            <p:ph sz="half" idx="16"/>
          </p:nvPr>
        </p:nvSpPr>
        <p:spPr>
          <a:xfrm>
            <a:off x="547584" y="1934350"/>
            <a:ext cx="11041441" cy="3522234"/>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3" name="Text Placeholder 2">
            <a:extLst>
              <a:ext uri="{FF2B5EF4-FFF2-40B4-BE49-F238E27FC236}">
                <a16:creationId xmlns:a16="http://schemas.microsoft.com/office/drawing/2014/main" id="{2E8D6969-F7F2-EA07-3BAB-3A321C11DFAD}"/>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Text Placeholder 2">
            <a:extLst>
              <a:ext uri="{FF2B5EF4-FFF2-40B4-BE49-F238E27FC236}">
                <a16:creationId xmlns:a16="http://schemas.microsoft.com/office/drawing/2014/main" id="{DE7E922D-37D6-1788-CDA2-996BAFA5AB83}"/>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99220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3" name="Title 1">
            <a:extLst>
              <a:ext uri="{FF2B5EF4-FFF2-40B4-BE49-F238E27FC236}">
                <a16:creationId xmlns:a16="http://schemas.microsoft.com/office/drawing/2014/main" id="{36B6CC8B-1FC5-4365-BC36-037B408F0B54}"/>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5651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7352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547584" y="340457"/>
            <a:ext cx="7416840"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1A9533D-017E-BC60-E5FC-04D2B4DF5EAE}"/>
              </a:ext>
            </a:extLst>
          </p:cNvPr>
          <p:cNvSpPr>
            <a:spLocks noGrp="1"/>
          </p:cNvSpPr>
          <p:nvPr>
            <p:ph sz="half" idx="2"/>
          </p:nvPr>
        </p:nvSpPr>
        <p:spPr>
          <a:xfrm>
            <a:off x="547585" y="1280160"/>
            <a:ext cx="7416839" cy="5076190"/>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704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2.jpeg"/><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Back ground image with WPS logo in the lower right corner and CMS logo to the left of the WPS logo.">
            <a:extLst>
              <a:ext uri="{FF2B5EF4-FFF2-40B4-BE49-F238E27FC236}">
                <a16:creationId xmlns:a16="http://schemas.microsoft.com/office/drawing/2014/main" id="{DE2358F0-A308-A8CF-97AA-08B7A83BD00B}"/>
              </a:ext>
              <a:ext uri="{C183D7F6-B498-43B3-948B-1728B52AA6E4}">
                <adec:decorative xmlns:adec="http://schemas.microsoft.com/office/drawing/2017/decorative" val="0"/>
              </a:ext>
            </a:extLst>
          </p:cNvPr>
          <p:cNvPicPr>
            <a:picLocks noChangeAspect="1"/>
          </p:cNvPicPr>
          <p:nvPr userDrawn="1"/>
        </p:nvPicPr>
        <p:blipFill>
          <a:blip r:embed="rId8"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847566927"/>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7" r:id="rId3"/>
    <p:sldLayoutId id="2147483678" r:id="rId4"/>
    <p:sldLayoutId id="2147483679" r:id="rId5"/>
    <p:sldLayoutId id="214748368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 ground image with WPS logo in the lower right corner and CMS logo to the left of the WPS logo.">
            <a:extLst>
              <a:ext uri="{FF2B5EF4-FFF2-40B4-BE49-F238E27FC236}">
                <a16:creationId xmlns:a16="http://schemas.microsoft.com/office/drawing/2014/main" id="{FF47DA04-179C-4548-803A-773E6AED0096}"/>
              </a:ext>
              <a:ext uri="{C183D7F6-B498-43B3-948B-1728B52AA6E4}">
                <adec:decorative xmlns:adec="http://schemas.microsoft.com/office/drawing/2017/decorative" val="0"/>
              </a:ext>
            </a:extLst>
          </p:cNvPr>
          <p:cNvPicPr>
            <a:picLocks noChangeAspect="1"/>
          </p:cNvPicPr>
          <p:nvPr userDrawn="1"/>
        </p:nvPicPr>
        <p:blipFill>
          <a:blip r:embed="rId11"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5" r:id="rId4"/>
    <p:sldLayoutId id="2147483676" r:id="rId5"/>
    <p:sldLayoutId id="2147483670" r:id="rId6"/>
    <p:sldLayoutId id="2147483680" r:id="rId7"/>
    <p:sldLayoutId id="2147483671" r:id="rId8"/>
    <p:sldLayoutId id="214748368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55851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wpsgha.com/wps/portal/mac/site/medical-review/forms/prior-authorization-pa-request-form" TargetMode="External"/><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hyperlink" Target="https://www.wpsgha.com/wps/portal/mac/site/home/personalized" TargetMode="External"/><Relationship Id="rId5" Type="http://schemas.openxmlformats.org/officeDocument/2006/relationships/image" Target="../media/image12.sv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8" Type="http://schemas.openxmlformats.org/officeDocument/2006/relationships/hyperlink" Target="https://www.youtube.com/watch?v=nMw6yfEqUFQ" TargetMode="External"/><Relationship Id="rId3" Type="http://schemas.openxmlformats.org/officeDocument/2006/relationships/hyperlink" Target="https://www.cms.gov/medicare-coverage-database/view/lcd.aspx?LCDId=38841" TargetMode="External"/><Relationship Id="rId7" Type="http://schemas.openxmlformats.org/officeDocument/2006/relationships/hyperlink" Target="https://www.cms.gov/medicare-coverage-database/view/article.aspx?articleId=58477&amp;ver=13"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hyperlink" Target="https://www.youtube.com/watch?v=aYavi_8dmHk&amp;list=PLmWbOYPskBJjY-U4CAX92o-p0zdhbaOjd&amp;index=20" TargetMode="External"/><Relationship Id="rId5" Type="http://schemas.openxmlformats.org/officeDocument/2006/relationships/hyperlink" Target="https://www.cms.gov/files/document/opd-operational-guide.pdf" TargetMode="External"/><Relationship Id="rId4" Type="http://schemas.openxmlformats.org/officeDocument/2006/relationships/hyperlink" Target="https://www.wpsgha.com/wps/wcm/connect/mac/b83fcb7e-3976-4220-a14b-cc50cbe432ac/prior-authorization-pa-request-form.pdf?MOD=AJPERES&amp;CONVERT_TO=url&amp;CACHEID=ROOTWORKSPACE.Z18_J9IA1280M86460A9F22N9C30G2-b83fcb7e-3976-4220-a14b-cc50cbe432ac-oybkIO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msmacfedramp.gov1.qualtrics.com/jfe/form/SV_8qQ1Igmkc0UPfMN?Title=Encore%3A%20Common%20Documentation%20Errors%20Facet%20Joints%20in%20HOPD%20PA%20Program&amp;Presenter=Rachel%20Wood%20"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image" Target="../media/image20.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www.cms.gov/medicare-coverage-database/view/lcd.aspx?LCDId=38841"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669171-37D5-EA1E-531E-570206EE8C50}"/>
              </a:ext>
            </a:extLst>
          </p:cNvPr>
          <p:cNvSpPr>
            <a:spLocks noGrp="1"/>
          </p:cNvSpPr>
          <p:nvPr>
            <p:ph type="title"/>
          </p:nvPr>
        </p:nvSpPr>
        <p:spPr>
          <a:xfrm>
            <a:off x="2139696" y="3372095"/>
            <a:ext cx="9500616" cy="1841928"/>
          </a:xfrm>
        </p:spPr>
        <p:txBody>
          <a:bodyPr/>
          <a:lstStyle/>
          <a:p>
            <a:r>
              <a:rPr lang="en-US" dirty="0"/>
              <a:t>Common Review Errors: Prior Authorization of Facet Interventions in the Hospital Outpatient Department</a:t>
            </a:r>
          </a:p>
        </p:txBody>
      </p:sp>
      <p:pic>
        <p:nvPicPr>
          <p:cNvPr id="2" name="Picture Placeholder 9">
            <a:extLst>
              <a:ext uri="{FF2B5EF4-FFF2-40B4-BE49-F238E27FC236}">
                <a16:creationId xmlns:a16="http://schemas.microsoft.com/office/drawing/2014/main" id="{0A259139-22D1-BE0E-3B1C-057739378362}"/>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4092929" cy="2926080"/>
          </a:xfrm>
          <a:prstGeom prst="rect">
            <a:avLst/>
          </a:prstGeom>
        </p:spPr>
      </p:pic>
      <p:pic>
        <p:nvPicPr>
          <p:cNvPr id="3" name="Picture Placeholder 7">
            <a:extLst>
              <a:ext uri="{FF2B5EF4-FFF2-40B4-BE49-F238E27FC236}">
                <a16:creationId xmlns:a16="http://schemas.microsoft.com/office/drawing/2014/main" id="{69732CC2-F83D-C76C-B590-10D6CAA694F6}"/>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37533" y="0"/>
            <a:ext cx="4092929" cy="2925381"/>
          </a:xfrm>
          <a:prstGeom prst="rect">
            <a:avLst/>
          </a:prstGeom>
        </p:spPr>
      </p:pic>
      <p:pic>
        <p:nvPicPr>
          <p:cNvPr id="6" name="Picture Placeholder 11">
            <a:extLst>
              <a:ext uri="{FF2B5EF4-FFF2-40B4-BE49-F238E27FC236}">
                <a16:creationId xmlns:a16="http://schemas.microsoft.com/office/drawing/2014/main" id="{2C66EC28-DF68-3BE8-AC8C-85BB9AF757FC}"/>
              </a:ext>
              <a:ext uri="{C183D7F6-B498-43B3-948B-1728B52AA6E4}">
                <adec:decorative xmlns:adec="http://schemas.microsoft.com/office/drawing/2017/decorative" val="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275066" y="-1"/>
            <a:ext cx="3921511" cy="2925381"/>
          </a:xfrm>
          <a:prstGeom prst="rect">
            <a:avLst/>
          </a:prstGeom>
        </p:spPr>
      </p:pic>
    </p:spTree>
    <p:extLst>
      <p:ext uri="{BB962C8B-B14F-4D97-AF65-F5344CB8AC3E}">
        <p14:creationId xmlns:p14="http://schemas.microsoft.com/office/powerpoint/2010/main" val="923287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DAB6E8-4C7B-CEC8-B88B-6DF047E2E025}"/>
              </a:ext>
            </a:extLst>
          </p:cNvPr>
          <p:cNvSpPr>
            <a:spLocks noGrp="1"/>
          </p:cNvSpPr>
          <p:nvPr>
            <p:ph type="title"/>
          </p:nvPr>
        </p:nvSpPr>
        <p:spPr/>
        <p:txBody>
          <a:bodyPr/>
          <a:lstStyle/>
          <a:p>
            <a:r>
              <a:rPr lang="en-US" dirty="0"/>
              <a:t>Review Timelines</a:t>
            </a:r>
          </a:p>
        </p:txBody>
      </p:sp>
      <p:pic>
        <p:nvPicPr>
          <p:cNvPr id="2050" name="Picture 2">
            <a:extLst>
              <a:ext uri="{FF2B5EF4-FFF2-40B4-BE49-F238E27FC236}">
                <a16:creationId xmlns:a16="http://schemas.microsoft.com/office/drawing/2014/main" id="{835BC557-B238-3C4B-E650-C453A6327C6C}"/>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975" y="2931459"/>
            <a:ext cx="3102069" cy="310206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217FFF6A-F4A6-3710-FAE1-6D0712E4B9B1}"/>
              </a:ext>
            </a:extLst>
          </p:cNvPr>
          <p:cNvSpPr>
            <a:spLocks noGrp="1"/>
          </p:cNvSpPr>
          <p:nvPr>
            <p:ph sz="half" idx="2"/>
          </p:nvPr>
        </p:nvSpPr>
        <p:spPr/>
        <p:txBody>
          <a:bodyPr/>
          <a:lstStyle/>
          <a:p>
            <a:r>
              <a:rPr lang="en-US" dirty="0"/>
              <a:t>Initial Submission – 10 business days</a:t>
            </a:r>
          </a:p>
          <a:p>
            <a:r>
              <a:rPr lang="en-US" dirty="0"/>
              <a:t>Resubmission – 10 business days</a:t>
            </a:r>
          </a:p>
          <a:p>
            <a:r>
              <a:rPr lang="en-US" dirty="0"/>
              <a:t>Expedited – 2 business days</a:t>
            </a:r>
          </a:p>
        </p:txBody>
      </p:sp>
    </p:spTree>
    <p:extLst>
      <p:ext uri="{BB962C8B-B14F-4D97-AF65-F5344CB8AC3E}">
        <p14:creationId xmlns:p14="http://schemas.microsoft.com/office/powerpoint/2010/main" val="295522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2249FA5-5066-EC83-4B7F-E89C10011B29}"/>
              </a:ext>
            </a:extLst>
          </p:cNvPr>
          <p:cNvSpPr>
            <a:spLocks noGrp="1"/>
          </p:cNvSpPr>
          <p:nvPr>
            <p:ph type="title" idx="4294967295"/>
          </p:nvPr>
        </p:nvSpPr>
        <p:spPr>
          <a:xfrm>
            <a:off x="547585" y="391319"/>
            <a:ext cx="6866469"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solidFill>
                  <a:srgbClr val="017DB4"/>
                </a:solidFill>
                <a:ea typeface="+mn-ea"/>
                <a:cs typeface="+mn-cs"/>
              </a:rPr>
              <a:t>The Request</a:t>
            </a:r>
            <a:endParaRPr kumimoji="0" lang="en-US" i="0" u="none" strike="noStrike" kern="1200" cap="none" spc="0" normalizeH="0" baseline="0" noProof="0" dirty="0">
              <a:ln>
                <a:noFill/>
              </a:ln>
              <a:solidFill>
                <a:srgbClr val="017DB4"/>
              </a:solidFill>
              <a:effectLst/>
              <a:uLnTx/>
              <a:uFillTx/>
              <a:ea typeface="+mn-ea"/>
              <a:cs typeface="+mn-cs"/>
            </a:endParaRPr>
          </a:p>
        </p:txBody>
      </p:sp>
      <p:sp>
        <p:nvSpPr>
          <p:cNvPr id="2" name="Content Placeholder 1">
            <a:extLst>
              <a:ext uri="{FF2B5EF4-FFF2-40B4-BE49-F238E27FC236}">
                <a16:creationId xmlns:a16="http://schemas.microsoft.com/office/drawing/2014/main" id="{AE8469D5-B729-D2C6-B9DB-45F61AEC1FA0}"/>
              </a:ext>
            </a:extLst>
          </p:cNvPr>
          <p:cNvSpPr>
            <a:spLocks noGrp="1"/>
          </p:cNvSpPr>
          <p:nvPr>
            <p:ph sz="half" idx="16"/>
          </p:nvPr>
        </p:nvSpPr>
        <p:spPr>
          <a:xfrm>
            <a:off x="419854" y="1289639"/>
            <a:ext cx="6305901" cy="4562480"/>
          </a:xfrm>
        </p:spPr>
        <p:txBody>
          <a:bodyPr anchor="t"/>
          <a:lstStyle/>
          <a:p>
            <a:r>
              <a:rPr lang="en-US" sz="3600" dirty="0">
                <a:solidFill>
                  <a:schemeClr val="tx1"/>
                </a:solidFill>
                <a:latin typeface="+mn-lt"/>
              </a:rPr>
              <a:t>Used to request PA of service</a:t>
            </a:r>
          </a:p>
          <a:p>
            <a:r>
              <a:rPr lang="en-US" sz="3600" dirty="0">
                <a:solidFill>
                  <a:schemeClr val="tx1"/>
                </a:solidFill>
                <a:latin typeface="+mn-lt"/>
              </a:rPr>
              <a:t>Complete all components</a:t>
            </a:r>
          </a:p>
          <a:p>
            <a:r>
              <a:rPr lang="en-US" sz="3600" dirty="0">
                <a:solidFill>
                  <a:schemeClr val="tx1"/>
                </a:solidFill>
                <a:latin typeface="+mn-lt"/>
              </a:rPr>
              <a:t>Can be submitted by hospital or physician</a:t>
            </a:r>
            <a:endParaRPr lang="en-US" sz="3600" dirty="0">
              <a:latin typeface="+mn-lt"/>
            </a:endParaRPr>
          </a:p>
        </p:txBody>
      </p:sp>
      <p:pic>
        <p:nvPicPr>
          <p:cNvPr id="4" name="Graphic 3" descr="Internet with solid fill icon used as hyperlink to PA request form">
            <a:hlinkClick r:id="rId3"/>
            <a:extLst>
              <a:ext uri="{FF2B5EF4-FFF2-40B4-BE49-F238E27FC236}">
                <a16:creationId xmlns:a16="http://schemas.microsoft.com/office/drawing/2014/main" id="{13C32802-586D-96F5-B259-744E3F41B38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83624" y="5829766"/>
            <a:ext cx="914400" cy="914400"/>
          </a:xfrm>
          <a:prstGeom prst="rect">
            <a:avLst/>
          </a:prstGeom>
        </p:spPr>
      </p:pic>
      <p:pic>
        <p:nvPicPr>
          <p:cNvPr id="8" name="Picture 7" descr="Picture of HOPD PA request form page 1">
            <a:hlinkClick r:id="rId6"/>
            <a:extLst>
              <a:ext uri="{FF2B5EF4-FFF2-40B4-BE49-F238E27FC236}">
                <a16:creationId xmlns:a16="http://schemas.microsoft.com/office/drawing/2014/main" id="{F9872427-7573-19D7-C06B-21872658CD6A}"/>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853486" y="14901"/>
            <a:ext cx="5338514" cy="6858000"/>
          </a:xfrm>
          <a:prstGeom prst="rect">
            <a:avLst/>
          </a:prstGeom>
        </p:spPr>
      </p:pic>
    </p:spTree>
    <p:extLst>
      <p:ext uri="{BB962C8B-B14F-4D97-AF65-F5344CB8AC3E}">
        <p14:creationId xmlns:p14="http://schemas.microsoft.com/office/powerpoint/2010/main" val="3317091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A556C-01A7-91A4-F6E6-3AA41B46531B}"/>
              </a:ext>
            </a:extLst>
          </p:cNvPr>
          <p:cNvSpPr>
            <a:spLocks noGrp="1"/>
          </p:cNvSpPr>
          <p:nvPr>
            <p:ph type="title"/>
          </p:nvPr>
        </p:nvSpPr>
        <p:spPr/>
        <p:txBody>
          <a:bodyPr/>
          <a:lstStyle/>
          <a:p>
            <a:r>
              <a:rPr lang="en-US" dirty="0"/>
              <a:t>Top Reasons for Non-Affirmed PAR</a:t>
            </a:r>
          </a:p>
        </p:txBody>
      </p:sp>
      <p:sp>
        <p:nvSpPr>
          <p:cNvPr id="3" name="Content Placeholder 2">
            <a:extLst>
              <a:ext uri="{FF2B5EF4-FFF2-40B4-BE49-F238E27FC236}">
                <a16:creationId xmlns:a16="http://schemas.microsoft.com/office/drawing/2014/main" id="{ABA6D47F-2D21-B478-58AB-7EE639C31061}"/>
              </a:ext>
            </a:extLst>
          </p:cNvPr>
          <p:cNvSpPr>
            <a:spLocks noGrp="1"/>
          </p:cNvSpPr>
          <p:nvPr>
            <p:ph sz="half" idx="2"/>
          </p:nvPr>
        </p:nvSpPr>
        <p:spPr/>
        <p:txBody>
          <a:bodyPr/>
          <a:lstStyle/>
          <a:p>
            <a:r>
              <a:rPr lang="en-US" dirty="0"/>
              <a:t>Support documentation does not include</a:t>
            </a:r>
          </a:p>
          <a:p>
            <a:pPr lvl="1"/>
            <a:r>
              <a:rPr lang="en-US" dirty="0"/>
              <a:t>Axial pain</a:t>
            </a:r>
          </a:p>
          <a:p>
            <a:pPr lvl="1"/>
            <a:r>
              <a:rPr lang="en-US" dirty="0"/>
              <a:t>Disability scale</a:t>
            </a:r>
          </a:p>
          <a:p>
            <a:pPr lvl="1"/>
            <a:r>
              <a:rPr lang="en-US" dirty="0"/>
              <a:t>Description of injection</a:t>
            </a:r>
          </a:p>
          <a:p>
            <a:pPr lvl="2">
              <a:buClr>
                <a:srgbClr val="F8911B"/>
              </a:buClr>
            </a:pPr>
            <a:r>
              <a:rPr lang="en-US" sz="2800" dirty="0"/>
              <a:t>Include level, diagnostic or therapeutic, number of injection</a:t>
            </a:r>
          </a:p>
        </p:txBody>
      </p:sp>
    </p:spTree>
    <p:extLst>
      <p:ext uri="{BB962C8B-B14F-4D97-AF65-F5344CB8AC3E}">
        <p14:creationId xmlns:p14="http://schemas.microsoft.com/office/powerpoint/2010/main" val="2566169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FF69-CBA3-50ED-25F3-D0781302A902}"/>
              </a:ext>
            </a:extLst>
          </p:cNvPr>
          <p:cNvSpPr>
            <a:spLocks noGrp="1"/>
          </p:cNvSpPr>
          <p:nvPr>
            <p:ph type="title"/>
          </p:nvPr>
        </p:nvSpPr>
        <p:spPr/>
        <p:txBody>
          <a:bodyPr/>
          <a:lstStyle/>
          <a:p>
            <a:r>
              <a:rPr lang="en-US" sz="4800" dirty="0"/>
              <a:t>Axial Pain </a:t>
            </a:r>
          </a:p>
        </p:txBody>
      </p:sp>
      <p:sp>
        <p:nvSpPr>
          <p:cNvPr id="5" name="Text Placeholder 4">
            <a:extLst>
              <a:ext uri="{FF2B5EF4-FFF2-40B4-BE49-F238E27FC236}">
                <a16:creationId xmlns:a16="http://schemas.microsoft.com/office/drawing/2014/main" id="{DF1C931A-9F3C-C226-0747-D9941303F6CC}"/>
              </a:ext>
            </a:extLst>
          </p:cNvPr>
          <p:cNvSpPr>
            <a:spLocks noGrp="1"/>
          </p:cNvSpPr>
          <p:nvPr>
            <p:ph type="body" idx="16"/>
          </p:nvPr>
        </p:nvSpPr>
        <p:spPr>
          <a:xfrm>
            <a:off x="547585" y="1313450"/>
            <a:ext cx="4281473" cy="584558"/>
          </a:xfrm>
        </p:spPr>
        <p:txBody>
          <a:bodyPr/>
          <a:lstStyle/>
          <a:p>
            <a:r>
              <a:rPr lang="en-US" dirty="0"/>
              <a:t>Example 1</a:t>
            </a:r>
          </a:p>
        </p:txBody>
      </p:sp>
      <p:sp>
        <p:nvSpPr>
          <p:cNvPr id="4" name="Content Placeholder 3">
            <a:extLst>
              <a:ext uri="{FF2B5EF4-FFF2-40B4-BE49-F238E27FC236}">
                <a16:creationId xmlns:a16="http://schemas.microsoft.com/office/drawing/2014/main" id="{58E23B0F-D239-B7BE-5C3A-91295A3BBBA0}"/>
              </a:ext>
            </a:extLst>
          </p:cNvPr>
          <p:cNvSpPr>
            <a:spLocks noGrp="1"/>
          </p:cNvSpPr>
          <p:nvPr>
            <p:ph sz="half" idx="13"/>
          </p:nvPr>
        </p:nvSpPr>
        <p:spPr>
          <a:xfrm>
            <a:off x="349134" y="2092409"/>
            <a:ext cx="5746865" cy="4400466"/>
          </a:xfrm>
        </p:spPr>
        <p:txBody>
          <a:bodyPr>
            <a:normAutofit/>
          </a:bodyPr>
          <a:lstStyle/>
          <a:p>
            <a:r>
              <a:rPr lang="en-US" sz="3100" dirty="0">
                <a:solidFill>
                  <a:schemeClr val="tx1"/>
                </a:solidFill>
                <a:latin typeface="+mn-lt"/>
              </a:rPr>
              <a:t>Reports 80% relief of pain in low back and bilateral legs </a:t>
            </a:r>
          </a:p>
          <a:p>
            <a:r>
              <a:rPr lang="en-US" sz="3100" dirty="0">
                <a:solidFill>
                  <a:schemeClr val="tx1"/>
                </a:solidFill>
                <a:latin typeface="+mn-lt"/>
              </a:rPr>
              <a:t>Able to walk longer distance for 2 weeks but pain returning</a:t>
            </a:r>
          </a:p>
          <a:p>
            <a:r>
              <a:rPr lang="en-US" sz="3100" dirty="0">
                <a:solidFill>
                  <a:schemeClr val="tx1"/>
                </a:solidFill>
                <a:latin typeface="+mn-lt"/>
              </a:rPr>
              <a:t>Has ongoing </a:t>
            </a:r>
            <a:r>
              <a:rPr lang="en-US" sz="3100" b="1" dirty="0">
                <a:solidFill>
                  <a:schemeClr val="tx1"/>
                </a:solidFill>
                <a:latin typeface="+mn-lt"/>
              </a:rPr>
              <a:t>axial</a:t>
            </a:r>
            <a:r>
              <a:rPr lang="en-US" sz="3100" dirty="0">
                <a:solidFill>
                  <a:schemeClr val="tx1"/>
                </a:solidFill>
                <a:latin typeface="+mn-lt"/>
              </a:rPr>
              <a:t> low back pain</a:t>
            </a:r>
          </a:p>
          <a:p>
            <a:r>
              <a:rPr lang="en-US" sz="3100" dirty="0">
                <a:solidFill>
                  <a:schemeClr val="tx1"/>
                </a:solidFill>
                <a:latin typeface="+mn-lt"/>
              </a:rPr>
              <a:t>Plan to address </a:t>
            </a:r>
            <a:r>
              <a:rPr lang="en-US" sz="3100" b="1" dirty="0">
                <a:solidFill>
                  <a:schemeClr val="tx1"/>
                </a:solidFill>
                <a:latin typeface="+mn-lt"/>
              </a:rPr>
              <a:t>axial</a:t>
            </a:r>
            <a:r>
              <a:rPr lang="en-US" sz="3100" dirty="0">
                <a:solidFill>
                  <a:schemeClr val="tx1"/>
                </a:solidFill>
                <a:latin typeface="+mn-lt"/>
              </a:rPr>
              <a:t> low back pain with bilateral lumbar medical branch nerve </a:t>
            </a:r>
            <a:r>
              <a:rPr lang="en-US" sz="3000" dirty="0">
                <a:solidFill>
                  <a:schemeClr val="tx1"/>
                </a:solidFill>
                <a:latin typeface="+mn-lt"/>
              </a:rPr>
              <a:t>blocks at follow up visit </a:t>
            </a:r>
          </a:p>
        </p:txBody>
      </p:sp>
      <p:sp>
        <p:nvSpPr>
          <p:cNvPr id="7" name="Text Placeholder 6">
            <a:extLst>
              <a:ext uri="{FF2B5EF4-FFF2-40B4-BE49-F238E27FC236}">
                <a16:creationId xmlns:a16="http://schemas.microsoft.com/office/drawing/2014/main" id="{2331C87F-ADE9-1866-8EDC-5B6FD5CDAA41}"/>
              </a:ext>
            </a:extLst>
          </p:cNvPr>
          <p:cNvSpPr>
            <a:spLocks noGrp="1"/>
          </p:cNvSpPr>
          <p:nvPr>
            <p:ph type="body" idx="18"/>
          </p:nvPr>
        </p:nvSpPr>
        <p:spPr/>
        <p:txBody>
          <a:bodyPr/>
          <a:lstStyle/>
          <a:p>
            <a:r>
              <a:rPr lang="en-US" dirty="0"/>
              <a:t>Example 2</a:t>
            </a:r>
          </a:p>
        </p:txBody>
      </p:sp>
      <p:sp>
        <p:nvSpPr>
          <p:cNvPr id="6" name="Content Placeholder 5">
            <a:extLst>
              <a:ext uri="{FF2B5EF4-FFF2-40B4-BE49-F238E27FC236}">
                <a16:creationId xmlns:a16="http://schemas.microsoft.com/office/drawing/2014/main" id="{50A36947-869F-51C1-FCA3-BF3BB1510A10}"/>
              </a:ext>
            </a:extLst>
          </p:cNvPr>
          <p:cNvSpPr>
            <a:spLocks noGrp="1"/>
          </p:cNvSpPr>
          <p:nvPr>
            <p:ph sz="half" idx="17"/>
          </p:nvPr>
        </p:nvSpPr>
        <p:spPr>
          <a:xfrm>
            <a:off x="6480513" y="2154158"/>
            <a:ext cx="5362351" cy="4345144"/>
          </a:xfrm>
        </p:spPr>
        <p:txBody>
          <a:bodyPr>
            <a:normAutofit/>
          </a:bodyPr>
          <a:lstStyle/>
          <a:p>
            <a:r>
              <a:rPr lang="en-US" sz="3100" dirty="0">
                <a:solidFill>
                  <a:schemeClr val="tx1"/>
                </a:solidFill>
                <a:latin typeface="+mn-lt"/>
              </a:rPr>
              <a:t>Patient complains of worsening axial low back pain. That has not been helped with 2 previous epidural injections. </a:t>
            </a:r>
          </a:p>
        </p:txBody>
      </p:sp>
    </p:spTree>
    <p:extLst>
      <p:ext uri="{BB962C8B-B14F-4D97-AF65-F5344CB8AC3E}">
        <p14:creationId xmlns:p14="http://schemas.microsoft.com/office/powerpoint/2010/main" val="346180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6603B6-C4F1-4026-D5AA-C9A7C9F8FED7}"/>
              </a:ext>
            </a:extLst>
          </p:cNvPr>
          <p:cNvSpPr>
            <a:spLocks noGrp="1"/>
          </p:cNvSpPr>
          <p:nvPr>
            <p:ph type="title"/>
          </p:nvPr>
        </p:nvSpPr>
        <p:spPr/>
        <p:txBody>
          <a:bodyPr/>
          <a:lstStyle/>
          <a:p>
            <a:r>
              <a:rPr lang="en-US" dirty="0"/>
              <a:t>Disability Scale </a:t>
            </a:r>
          </a:p>
        </p:txBody>
      </p:sp>
      <p:sp>
        <p:nvSpPr>
          <p:cNvPr id="3" name="Text Placeholder 2">
            <a:extLst>
              <a:ext uri="{FF2B5EF4-FFF2-40B4-BE49-F238E27FC236}">
                <a16:creationId xmlns:a16="http://schemas.microsoft.com/office/drawing/2014/main" id="{5F2BDCF5-9BAE-1FDD-176D-E5DA27E4C0FB}"/>
              </a:ext>
            </a:extLst>
          </p:cNvPr>
          <p:cNvSpPr>
            <a:spLocks noGrp="1"/>
          </p:cNvSpPr>
          <p:nvPr>
            <p:ph type="body" idx="16"/>
          </p:nvPr>
        </p:nvSpPr>
        <p:spPr>
          <a:xfrm>
            <a:off x="547585" y="1328868"/>
            <a:ext cx="4281473" cy="584558"/>
          </a:xfrm>
        </p:spPr>
        <p:txBody>
          <a:bodyPr/>
          <a:lstStyle/>
          <a:p>
            <a:r>
              <a:rPr lang="en-US" dirty="0"/>
              <a:t>Example 1</a:t>
            </a:r>
          </a:p>
        </p:txBody>
      </p:sp>
      <p:sp>
        <p:nvSpPr>
          <p:cNvPr id="2" name="Content Placeholder 1">
            <a:extLst>
              <a:ext uri="{FF2B5EF4-FFF2-40B4-BE49-F238E27FC236}">
                <a16:creationId xmlns:a16="http://schemas.microsoft.com/office/drawing/2014/main" id="{A9BFEB9E-AA47-D31B-3398-8895C1CC9C3E}"/>
              </a:ext>
            </a:extLst>
          </p:cNvPr>
          <p:cNvSpPr>
            <a:spLocks noGrp="1"/>
          </p:cNvSpPr>
          <p:nvPr>
            <p:ph sz="half" idx="13"/>
          </p:nvPr>
        </p:nvSpPr>
        <p:spPr>
          <a:xfrm>
            <a:off x="547585" y="2092409"/>
            <a:ext cx="4905564" cy="4400466"/>
          </a:xfrm>
        </p:spPr>
        <p:txBody>
          <a:bodyPr/>
          <a:lstStyle/>
          <a:p>
            <a:r>
              <a:rPr lang="en-US" dirty="0">
                <a:solidFill>
                  <a:schemeClr val="tx1"/>
                </a:solidFill>
                <a:latin typeface="+mn-lt"/>
              </a:rPr>
              <a:t>Lumbar Oswetry Scale: 12/50= 24%</a:t>
            </a:r>
          </a:p>
        </p:txBody>
      </p:sp>
      <p:pic>
        <p:nvPicPr>
          <p:cNvPr id="7" name="Picture 6" descr="Screenshot of vital signs stating&#10;Temp 97.2 F, HR 87/min, BP 132/86 mm HG, RR 16/ min, Pain scale 6 1-10, Ht. 69 in, Wt. 164 lbs, BMI 24.22 Index, Oxygen sat &amp; 97, Ht-cm 175.26 cm, Wt.-kg 74.30 kg, Lumbar Oswentry Score 12/50= 24% (highlighted)">
            <a:extLst>
              <a:ext uri="{FF2B5EF4-FFF2-40B4-BE49-F238E27FC236}">
                <a16:creationId xmlns:a16="http://schemas.microsoft.com/office/drawing/2014/main" id="{598E57D1-D212-B639-265D-E2E3D92F43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8416" y="3429000"/>
            <a:ext cx="5163901" cy="2223655"/>
          </a:xfrm>
          <a:prstGeom prst="rect">
            <a:avLst/>
          </a:prstGeom>
        </p:spPr>
      </p:pic>
      <p:sp>
        <p:nvSpPr>
          <p:cNvPr id="5" name="Text Placeholder 4">
            <a:extLst>
              <a:ext uri="{FF2B5EF4-FFF2-40B4-BE49-F238E27FC236}">
                <a16:creationId xmlns:a16="http://schemas.microsoft.com/office/drawing/2014/main" id="{BA1BA33B-C38E-BEC7-60A0-23795E6007CD}"/>
              </a:ext>
            </a:extLst>
          </p:cNvPr>
          <p:cNvSpPr>
            <a:spLocks noGrp="1"/>
          </p:cNvSpPr>
          <p:nvPr>
            <p:ph type="body" idx="18"/>
          </p:nvPr>
        </p:nvSpPr>
        <p:spPr>
          <a:xfrm>
            <a:off x="6480514" y="1297993"/>
            <a:ext cx="4281473" cy="584558"/>
          </a:xfrm>
        </p:spPr>
        <p:txBody>
          <a:bodyPr/>
          <a:lstStyle/>
          <a:p>
            <a:r>
              <a:rPr lang="en-US" dirty="0"/>
              <a:t>Example 2 </a:t>
            </a:r>
          </a:p>
        </p:txBody>
      </p:sp>
      <p:sp>
        <p:nvSpPr>
          <p:cNvPr id="4" name="Content Placeholder 3" descr="Screenshot stating Pain Disability Index (PDI) of 47">
            <a:extLst>
              <a:ext uri="{FF2B5EF4-FFF2-40B4-BE49-F238E27FC236}">
                <a16:creationId xmlns:a16="http://schemas.microsoft.com/office/drawing/2014/main" id="{C05696B5-247C-5B4B-3835-5C1D5C53B51D}"/>
              </a:ext>
            </a:extLst>
          </p:cNvPr>
          <p:cNvSpPr>
            <a:spLocks noGrp="1"/>
          </p:cNvSpPr>
          <p:nvPr>
            <p:ph sz="half" idx="17"/>
          </p:nvPr>
        </p:nvSpPr>
        <p:spPr>
          <a:xfrm>
            <a:off x="6480514" y="2154158"/>
            <a:ext cx="4725042" cy="4345144"/>
          </a:xfrm>
        </p:spPr>
        <p:txBody>
          <a:bodyPr/>
          <a:lstStyle/>
          <a:p>
            <a:r>
              <a:rPr lang="en-US" dirty="0">
                <a:solidFill>
                  <a:schemeClr val="tx1"/>
                </a:solidFill>
                <a:latin typeface="+mn-lt"/>
              </a:rPr>
              <a:t>Pain Disability Index (PDI) 47</a:t>
            </a:r>
          </a:p>
        </p:txBody>
      </p:sp>
      <p:pic>
        <p:nvPicPr>
          <p:cNvPr id="8" name="Picture 7" descr="Screenshot stating Pain Disability Index (PDI) 47">
            <a:extLst>
              <a:ext uri="{FF2B5EF4-FFF2-40B4-BE49-F238E27FC236}">
                <a16:creationId xmlns:a16="http://schemas.microsoft.com/office/drawing/2014/main" id="{E79293F5-33F5-54BC-053A-35C8BA4906B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38851" y="3429000"/>
            <a:ext cx="4266370" cy="1808018"/>
          </a:xfrm>
          <a:prstGeom prst="rect">
            <a:avLst/>
          </a:prstGeom>
        </p:spPr>
      </p:pic>
    </p:spTree>
    <p:extLst>
      <p:ext uri="{BB962C8B-B14F-4D97-AF65-F5344CB8AC3E}">
        <p14:creationId xmlns:p14="http://schemas.microsoft.com/office/powerpoint/2010/main" val="3110259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D632C-51F5-5814-426D-1B31C5A1EDD2}"/>
              </a:ext>
            </a:extLst>
          </p:cNvPr>
          <p:cNvSpPr>
            <a:spLocks noGrp="1"/>
          </p:cNvSpPr>
          <p:nvPr>
            <p:ph type="title"/>
          </p:nvPr>
        </p:nvSpPr>
        <p:spPr>
          <a:xfrm>
            <a:off x="560387" y="456565"/>
            <a:ext cx="10219475" cy="723011"/>
          </a:xfrm>
        </p:spPr>
        <p:txBody>
          <a:bodyPr/>
          <a:lstStyle/>
          <a:p>
            <a:r>
              <a:rPr lang="en-US" dirty="0"/>
              <a:t>Description of Injection: Missing Information</a:t>
            </a:r>
          </a:p>
        </p:txBody>
      </p:sp>
      <p:pic>
        <p:nvPicPr>
          <p:cNvPr id="4" name="Content Placeholder 3" descr="Screenshot showing missing information&#10;Line 1 states Service Specific Information&#10;Line 2 states anticipated date of service of 7/28/2023, and Type of Bill as Professional&#10;Line 3 states HCPCS/CPT Code 64635 with Modifier 1 and Units of Service  as 1&#10;Line 4 states HCPCS/CPT Code 64636 with Modifier 1 and Units of Service  as 1&#10;Lines 5, 6, and 7 have no information for HCPCS/CPT code, Modifier, or Units of Service &#10;Line 8 is blank for  Additional Information written ">
            <a:extLst>
              <a:ext uri="{FF2B5EF4-FFF2-40B4-BE49-F238E27FC236}">
                <a16:creationId xmlns:a16="http://schemas.microsoft.com/office/drawing/2014/main" id="{B2C54950-BC0C-583D-9E66-DD74D37E45F1}"/>
              </a:ext>
            </a:extLst>
          </p:cNvPr>
          <p:cNvPicPr>
            <a:picLocks noGrp="1" noChangeAspect="1"/>
          </p:cNvPicPr>
          <p:nvPr>
            <p:ph sz="half" idx="2"/>
          </p:nvPr>
        </p:nvPicPr>
        <p:blipFill>
          <a:blip r:embed="rId3"/>
          <a:stretch>
            <a:fillRect/>
          </a:stretch>
        </p:blipFill>
        <p:spPr>
          <a:xfrm>
            <a:off x="560387" y="1611630"/>
            <a:ext cx="11071225" cy="2997681"/>
          </a:xfrm>
          <a:prstGeom prst="rect">
            <a:avLst/>
          </a:prstGeom>
        </p:spPr>
      </p:pic>
    </p:spTree>
    <p:extLst>
      <p:ext uri="{BB962C8B-B14F-4D97-AF65-F5344CB8AC3E}">
        <p14:creationId xmlns:p14="http://schemas.microsoft.com/office/powerpoint/2010/main" val="308487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D502-9356-52C8-B178-11CFBE389200}"/>
              </a:ext>
            </a:extLst>
          </p:cNvPr>
          <p:cNvSpPr>
            <a:spLocks noGrp="1"/>
          </p:cNvSpPr>
          <p:nvPr>
            <p:ph type="title"/>
          </p:nvPr>
        </p:nvSpPr>
        <p:spPr/>
        <p:txBody>
          <a:bodyPr/>
          <a:lstStyle/>
          <a:p>
            <a:r>
              <a:rPr lang="en-US" dirty="0"/>
              <a:t>Description of Injection: Example 1  </a:t>
            </a:r>
          </a:p>
        </p:txBody>
      </p:sp>
      <p:pic>
        <p:nvPicPr>
          <p:cNvPr id="4" name="Content Placeholder 3" descr="Screenshot stating&#10;Reason  as MBB #2 (highlighted)&#10;Message line 1  states Bilateral Lumbar Medial Branch Block L2-3 and L5-S1using (highlighted) 0.5 ML of 0.5% bupivacaine on 5/24/23&#10;Message line 2 states Reports 100% relief for 5 hours&#10;Message line 3 states Functional improvement: Patient was able to lift weight without pain&#10;Message line 4  states Pre procedure pain score 6/10&#10;Message line 5 states Post procedure pain score 1/10&#10;Message line 6 states Current pain score 3/10&#10;Message line 7 states Patient states both sides hurt equally.&#10;">
            <a:extLst>
              <a:ext uri="{FF2B5EF4-FFF2-40B4-BE49-F238E27FC236}">
                <a16:creationId xmlns:a16="http://schemas.microsoft.com/office/drawing/2014/main" id="{037E2F36-2002-1316-E31E-0A4E18DE7A4A}"/>
              </a:ext>
            </a:extLst>
          </p:cNvPr>
          <p:cNvPicPr>
            <a:picLocks noGrp="1" noChangeAspect="1"/>
          </p:cNvPicPr>
          <p:nvPr>
            <p:ph sz="half" idx="2"/>
          </p:nvPr>
        </p:nvPicPr>
        <p:blipFill>
          <a:blip r:embed="rId3"/>
          <a:stretch>
            <a:fillRect/>
          </a:stretch>
        </p:blipFill>
        <p:spPr>
          <a:xfrm>
            <a:off x="342899" y="1485900"/>
            <a:ext cx="11681461" cy="4034790"/>
          </a:xfrm>
          <a:prstGeom prst="rect">
            <a:avLst/>
          </a:prstGeom>
        </p:spPr>
      </p:pic>
    </p:spTree>
    <p:extLst>
      <p:ext uri="{BB962C8B-B14F-4D97-AF65-F5344CB8AC3E}">
        <p14:creationId xmlns:p14="http://schemas.microsoft.com/office/powerpoint/2010/main" val="4099590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444D9-D4A0-0078-DF9C-AB43F91A2BA3}"/>
              </a:ext>
            </a:extLst>
          </p:cNvPr>
          <p:cNvSpPr>
            <a:spLocks noGrp="1"/>
          </p:cNvSpPr>
          <p:nvPr>
            <p:ph type="title"/>
          </p:nvPr>
        </p:nvSpPr>
        <p:spPr/>
        <p:txBody>
          <a:bodyPr/>
          <a:lstStyle/>
          <a:p>
            <a:r>
              <a:rPr lang="en-US" dirty="0"/>
              <a:t>Description of Injection: Example 2</a:t>
            </a:r>
          </a:p>
        </p:txBody>
      </p:sp>
      <p:pic>
        <p:nvPicPr>
          <p:cNvPr id="4" name="Content Placeholder 3" descr="Screenshot of Interventional Pain History&#10;Line 1 Interventional Pain History&#10;Line 2 5/10/2023 Bilateral C3-C6 diagnostic medical branch blocks&#10;Line 3 3/22/2023 Left C3-C6 diagnostic medical branch blocks&#10;Line 4 1/11/2023 bilateral MBB Cervical C4, C5, C6&#10;Line 5 9/15/2022 MBB bilateral C3, C4, C5, C6">
            <a:extLst>
              <a:ext uri="{FF2B5EF4-FFF2-40B4-BE49-F238E27FC236}">
                <a16:creationId xmlns:a16="http://schemas.microsoft.com/office/drawing/2014/main" id="{C873A8FE-2651-95EF-3836-DEE1AA82887C}"/>
              </a:ext>
            </a:extLst>
          </p:cNvPr>
          <p:cNvPicPr>
            <a:picLocks noGrp="1" noChangeAspect="1"/>
          </p:cNvPicPr>
          <p:nvPr>
            <p:ph sz="half" idx="2"/>
          </p:nvPr>
        </p:nvPicPr>
        <p:blipFill>
          <a:blip r:embed="rId2"/>
          <a:stretch>
            <a:fillRect/>
          </a:stretch>
        </p:blipFill>
        <p:spPr>
          <a:xfrm>
            <a:off x="547585" y="1859978"/>
            <a:ext cx="10711583" cy="2160905"/>
          </a:xfrm>
          <a:prstGeom prst="rect">
            <a:avLst/>
          </a:prstGeom>
        </p:spPr>
      </p:pic>
    </p:spTree>
    <p:extLst>
      <p:ext uri="{BB962C8B-B14F-4D97-AF65-F5344CB8AC3E}">
        <p14:creationId xmlns:p14="http://schemas.microsoft.com/office/powerpoint/2010/main" val="293572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5720-5F99-9DD8-95D7-F72AF0FD41AE}"/>
              </a:ext>
            </a:extLst>
          </p:cNvPr>
          <p:cNvSpPr>
            <a:spLocks noGrp="1"/>
          </p:cNvSpPr>
          <p:nvPr>
            <p:ph type="title"/>
          </p:nvPr>
        </p:nvSpPr>
        <p:spPr/>
        <p:txBody>
          <a:bodyPr/>
          <a:lstStyle/>
          <a:p>
            <a:r>
              <a:rPr lang="en-US" dirty="0"/>
              <a:t>Description of Injection: Example 3</a:t>
            </a:r>
          </a:p>
        </p:txBody>
      </p:sp>
      <p:pic>
        <p:nvPicPr>
          <p:cNvPr id="4" name="Content Placeholder 3" descr="Screenshot  of OR Procedures&#10;Line 1 OR Procedures&#10;Lines 2 and 3 state 6/13/2023 Repeat right diagnostic lumbar L4, L5, sacral ala medial branch block under fluoroscopic guidance gave 90% relief lasting as of 6/20/23&#10;Line 4 states 5/8/23 Right Diagnostic Lumbar L4, L5, Sacral ala Medial Branch Block provided 95% relief for 1 day">
            <a:extLst>
              <a:ext uri="{FF2B5EF4-FFF2-40B4-BE49-F238E27FC236}">
                <a16:creationId xmlns:a16="http://schemas.microsoft.com/office/drawing/2014/main" id="{EF6F5215-FDAC-668D-4805-02130E3E1578}"/>
              </a:ext>
            </a:extLst>
          </p:cNvPr>
          <p:cNvPicPr>
            <a:picLocks noGrp="1" noChangeAspect="1"/>
          </p:cNvPicPr>
          <p:nvPr>
            <p:ph sz="half" idx="2"/>
          </p:nvPr>
        </p:nvPicPr>
        <p:blipFill>
          <a:blip r:embed="rId2"/>
          <a:stretch>
            <a:fillRect/>
          </a:stretch>
        </p:blipFill>
        <p:spPr>
          <a:xfrm>
            <a:off x="240031" y="1805940"/>
            <a:ext cx="11681459" cy="3188970"/>
          </a:xfrm>
          <a:prstGeom prst="rect">
            <a:avLst/>
          </a:prstGeom>
        </p:spPr>
      </p:pic>
    </p:spTree>
    <p:extLst>
      <p:ext uri="{BB962C8B-B14F-4D97-AF65-F5344CB8AC3E}">
        <p14:creationId xmlns:p14="http://schemas.microsoft.com/office/powerpoint/2010/main" val="3887842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DE67-6038-D0EE-3020-2F32F41EF091}"/>
              </a:ext>
            </a:extLst>
          </p:cNvPr>
          <p:cNvSpPr>
            <a:spLocks noGrp="1"/>
          </p:cNvSpPr>
          <p:nvPr>
            <p:ph type="title"/>
          </p:nvPr>
        </p:nvSpPr>
        <p:spPr>
          <a:xfrm>
            <a:off x="547584" y="365125"/>
            <a:ext cx="10413785" cy="1246505"/>
          </a:xfrm>
        </p:spPr>
        <p:txBody>
          <a:bodyPr/>
          <a:lstStyle/>
          <a:p>
            <a:r>
              <a:rPr lang="en-US" dirty="0"/>
              <a:t>Reasons for Rejection of Prior Authorization Requests</a:t>
            </a:r>
          </a:p>
        </p:txBody>
      </p:sp>
      <p:sp>
        <p:nvSpPr>
          <p:cNvPr id="3" name="Content Placeholder 2">
            <a:extLst>
              <a:ext uri="{FF2B5EF4-FFF2-40B4-BE49-F238E27FC236}">
                <a16:creationId xmlns:a16="http://schemas.microsoft.com/office/drawing/2014/main" id="{07A950A7-A85D-2F22-3BD7-450286C83EB5}"/>
              </a:ext>
            </a:extLst>
          </p:cNvPr>
          <p:cNvSpPr>
            <a:spLocks noGrp="1"/>
          </p:cNvSpPr>
          <p:nvPr>
            <p:ph sz="half" idx="2"/>
          </p:nvPr>
        </p:nvSpPr>
        <p:spPr>
          <a:xfrm>
            <a:off x="547584" y="1851660"/>
            <a:ext cx="11071258" cy="4424901"/>
          </a:xfrm>
        </p:spPr>
        <p:txBody>
          <a:bodyPr/>
          <a:lstStyle/>
          <a:p>
            <a:r>
              <a:rPr lang="en-US" dirty="0"/>
              <a:t>Missing Part A facility PTAN</a:t>
            </a:r>
          </a:p>
          <a:p>
            <a:r>
              <a:rPr lang="en-US" dirty="0"/>
              <a:t>Part B info entered under Part A facility info</a:t>
            </a:r>
          </a:p>
          <a:p>
            <a:r>
              <a:rPr lang="en-US" dirty="0"/>
              <a:t>PTAN does not match NPI </a:t>
            </a:r>
          </a:p>
          <a:p>
            <a:r>
              <a:rPr lang="en-US" dirty="0"/>
              <a:t>Medicare ID number invalid</a:t>
            </a:r>
          </a:p>
          <a:p>
            <a:r>
              <a:rPr lang="en-US" dirty="0"/>
              <a:t>Submission of CPT code not part of PA program </a:t>
            </a:r>
          </a:p>
        </p:txBody>
      </p:sp>
    </p:spTree>
    <p:extLst>
      <p:ext uri="{BB962C8B-B14F-4D97-AF65-F5344CB8AC3E}">
        <p14:creationId xmlns:p14="http://schemas.microsoft.com/office/powerpoint/2010/main" val="390689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A24A76-36F6-EA6A-705A-0B9361A21E8F}"/>
              </a:ext>
            </a:extLst>
          </p:cNvPr>
          <p:cNvSpPr>
            <a:spLocks noGrp="1"/>
          </p:cNvSpPr>
          <p:nvPr>
            <p:ph type="title"/>
          </p:nvPr>
        </p:nvSpPr>
        <p:spPr/>
        <p:txBody>
          <a:bodyPr/>
          <a:lstStyle/>
          <a:p>
            <a:r>
              <a:rPr lang="en-US" dirty="0"/>
              <a:t>Disclaimer</a:t>
            </a:r>
          </a:p>
        </p:txBody>
      </p:sp>
      <p:sp>
        <p:nvSpPr>
          <p:cNvPr id="6" name="Content Placeholder 5">
            <a:extLst>
              <a:ext uri="{FF2B5EF4-FFF2-40B4-BE49-F238E27FC236}">
                <a16:creationId xmlns:a16="http://schemas.microsoft.com/office/drawing/2014/main" id="{FFF7A49A-C83D-D64C-9687-E70ABE7990E1}"/>
              </a:ext>
            </a:extLst>
          </p:cNvPr>
          <p:cNvSpPr>
            <a:spLocks noGrp="1"/>
          </p:cNvSpPr>
          <p:nvPr>
            <p:ph sz="half" idx="2"/>
          </p:nvPr>
        </p:nvSpPr>
        <p:spPr/>
        <p:txBody>
          <a:bodyPr/>
          <a:lstStyle/>
          <a:p>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We prepared this education as a tool to assist the provider community.  Medicare rules change often and are part of relevant laws, regulations and rulings found on the Centers for Medicare &amp; Medicaid Services (CMS) website. We will provide responses to questions based on the facts given, but the Medicare rules will determine final coverage.  CMS prohibits recording of the presentation for profit-making purposes.</a:t>
            </a:r>
          </a:p>
        </p:txBody>
      </p:sp>
    </p:spTree>
    <p:extLst>
      <p:ext uri="{BB962C8B-B14F-4D97-AF65-F5344CB8AC3E}">
        <p14:creationId xmlns:p14="http://schemas.microsoft.com/office/powerpoint/2010/main" val="4005203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78DA-294A-070C-01FF-31521B2288B4}"/>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id="{FC80E435-7204-3247-6B4F-AE1BEFCF6CC8}"/>
              </a:ext>
            </a:extLst>
          </p:cNvPr>
          <p:cNvSpPr>
            <a:spLocks noGrp="1"/>
          </p:cNvSpPr>
          <p:nvPr>
            <p:ph sz="half" idx="2"/>
          </p:nvPr>
        </p:nvSpPr>
        <p:spPr>
          <a:xfrm>
            <a:off x="547584" y="1065276"/>
            <a:ext cx="11373905" cy="4866894"/>
          </a:xfrm>
        </p:spPr>
        <p:txBody>
          <a:bodyPr/>
          <a:lstStyle/>
          <a:p>
            <a:pPr marL="0" marR="0">
              <a:lnSpc>
                <a:spcPct val="150000"/>
              </a:lnSpc>
              <a:spcBef>
                <a:spcPts val="0"/>
              </a:spcBef>
              <a:spcAft>
                <a:spcPts val="0"/>
              </a:spcAft>
            </a:pPr>
            <a:r>
              <a:rPr lang="en-US" sz="2800" dirty="0">
                <a:effectLst/>
                <a:ea typeface="Times New Roman" panose="02020603050405020304" pitchFamily="18" charset="0"/>
                <a:cs typeface="Times New Roman" panose="02020603050405020304" pitchFamily="18" charset="0"/>
                <a:hlinkClick r:id="rId3"/>
              </a:rPr>
              <a:t>Portal Manual for Prior Authorization</a:t>
            </a:r>
            <a:endParaRPr lang="en-US" sz="2800" dirty="0">
              <a:effectLst/>
              <a:ea typeface="Times New Roman" panose="02020603050405020304" pitchFamily="18" charset="0"/>
              <a:cs typeface="Times New Roman" panose="02020603050405020304" pitchFamily="18" charset="0"/>
            </a:endParaRPr>
          </a:p>
          <a:p>
            <a:pPr marL="0" marR="0">
              <a:lnSpc>
                <a:spcPct val="150000"/>
              </a:lnSpc>
              <a:spcBef>
                <a:spcPts val="0"/>
              </a:spcBef>
              <a:spcAft>
                <a:spcPts val="0"/>
              </a:spcAft>
            </a:pPr>
            <a:r>
              <a:rPr lang="en-US" sz="2800" dirty="0">
                <a:effectLst/>
                <a:ea typeface="Times New Roman" panose="02020603050405020304" pitchFamily="18" charset="0"/>
                <a:cs typeface="Times New Roman" panose="02020603050405020304" pitchFamily="18" charset="0"/>
                <a:hlinkClick r:id="rId4"/>
              </a:rPr>
              <a:t>Prior Authorization Fax Submission Form </a:t>
            </a:r>
            <a:endParaRPr lang="en-US" sz="2800" dirty="0">
              <a:effectLst/>
              <a:ea typeface="Times New Roman" panose="02020603050405020304" pitchFamily="18" charset="0"/>
              <a:cs typeface="Times New Roman" panose="02020603050405020304" pitchFamily="18" charset="0"/>
            </a:endParaRPr>
          </a:p>
          <a:p>
            <a:pPr marL="0" marR="0">
              <a:lnSpc>
                <a:spcPct val="150000"/>
              </a:lnSpc>
              <a:spcBef>
                <a:spcPts val="0"/>
              </a:spcBef>
              <a:spcAft>
                <a:spcPts val="0"/>
              </a:spcAft>
            </a:pPr>
            <a:r>
              <a:rPr lang="en-US" sz="2800" dirty="0">
                <a:effectLst/>
                <a:ea typeface="Times New Roman" panose="02020603050405020304" pitchFamily="18" charset="0"/>
                <a:cs typeface="Times New Roman" panose="02020603050405020304" pitchFamily="18" charset="0"/>
                <a:hlinkClick r:id="rId5"/>
              </a:rPr>
              <a:t>Prior Authorization Operational Guide- CMS</a:t>
            </a:r>
            <a:endParaRPr lang="en-US" sz="2800" dirty="0">
              <a:effectLst/>
              <a:ea typeface="Times New Roman" panose="02020603050405020304" pitchFamily="18" charset="0"/>
              <a:cs typeface="Times New Roman" panose="02020603050405020304" pitchFamily="18" charset="0"/>
            </a:endParaRPr>
          </a:p>
          <a:p>
            <a:pPr marL="0" marR="0">
              <a:lnSpc>
                <a:spcPct val="150000"/>
              </a:lnSpc>
              <a:spcBef>
                <a:spcPts val="0"/>
              </a:spcBef>
              <a:spcAft>
                <a:spcPts val="0"/>
              </a:spcAft>
            </a:pPr>
            <a:r>
              <a:rPr lang="en-US" sz="2800" dirty="0">
                <a:effectLst/>
                <a:ea typeface="Times New Roman" panose="02020603050405020304" pitchFamily="18" charset="0"/>
                <a:cs typeface="Times New Roman" panose="02020603050405020304" pitchFamily="18" charset="0"/>
                <a:hlinkClick r:id="rId6"/>
              </a:rPr>
              <a:t>Using Our Website to Locate or Submit a Subsequent Prior Authorization</a:t>
            </a:r>
            <a:r>
              <a:rPr lang="en-US" sz="2800" dirty="0">
                <a:effectLst/>
                <a:ea typeface="Times New Roman" panose="02020603050405020304" pitchFamily="18" charset="0"/>
                <a:cs typeface="Times New Roman" panose="02020603050405020304" pitchFamily="18" charset="0"/>
              </a:rPr>
              <a:t> video </a:t>
            </a:r>
          </a:p>
          <a:p>
            <a:pPr marL="0" marR="0">
              <a:lnSpc>
                <a:spcPct val="150000"/>
              </a:lnSpc>
              <a:spcBef>
                <a:spcPts val="0"/>
              </a:spcBef>
              <a:spcAft>
                <a:spcPts val="0"/>
              </a:spcAft>
            </a:pPr>
            <a:r>
              <a:rPr lang="en-US" sz="2800" dirty="0">
                <a:ea typeface="Times New Roman" panose="02020603050405020304" pitchFamily="18" charset="0"/>
                <a:cs typeface="Times New Roman" panose="02020603050405020304" pitchFamily="18" charset="0"/>
                <a:hlinkClick r:id="rId7"/>
              </a:rPr>
              <a:t>Billing and Coding </a:t>
            </a:r>
            <a:r>
              <a:rPr lang="en-US" sz="2800" dirty="0">
                <a:effectLst/>
                <a:ea typeface="Times New Roman" panose="02020603050405020304" pitchFamily="18" charset="0"/>
                <a:cs typeface="Times New Roman" panose="02020603050405020304" pitchFamily="18" charset="0"/>
                <a:hlinkClick r:id="rId7"/>
              </a:rPr>
              <a:t>Facet Joint Interventions for Pain Management</a:t>
            </a:r>
            <a:r>
              <a:rPr lang="en-US" sz="2800" dirty="0">
                <a:effectLst/>
                <a:ea typeface="Times New Roman" panose="02020603050405020304" pitchFamily="18" charset="0"/>
                <a:cs typeface="Times New Roman" panose="02020603050405020304" pitchFamily="18" charset="0"/>
              </a:rPr>
              <a:t> article</a:t>
            </a:r>
          </a:p>
          <a:p>
            <a:pPr marL="0" marR="0">
              <a:lnSpc>
                <a:spcPct val="150000"/>
              </a:lnSpc>
              <a:spcBef>
                <a:spcPts val="0"/>
              </a:spcBef>
              <a:spcAft>
                <a:spcPts val="0"/>
              </a:spcAft>
            </a:pPr>
            <a:r>
              <a:rPr lang="en-US" sz="2800" dirty="0">
                <a:effectLst/>
                <a:ea typeface="Times New Roman" panose="02020603050405020304" pitchFamily="18" charset="0"/>
                <a:cs typeface="Times New Roman" panose="02020603050405020304" pitchFamily="18" charset="0"/>
                <a:hlinkClick r:id="rId8"/>
              </a:rPr>
              <a:t>Answers to Questions on Facet Joint Interventions</a:t>
            </a:r>
            <a:r>
              <a:rPr lang="en-US" sz="2800" dirty="0">
                <a:effectLst/>
                <a:ea typeface="Times New Roman" panose="02020603050405020304" pitchFamily="18" charset="0"/>
                <a:cs typeface="Times New Roman" panose="02020603050405020304" pitchFamily="18" charset="0"/>
              </a:rPr>
              <a:t> video</a:t>
            </a:r>
          </a:p>
        </p:txBody>
      </p:sp>
    </p:spTree>
    <p:extLst>
      <p:ext uri="{BB962C8B-B14F-4D97-AF65-F5344CB8AC3E}">
        <p14:creationId xmlns:p14="http://schemas.microsoft.com/office/powerpoint/2010/main" val="3969497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411BC42-EE9A-24AE-680B-4E7CE8ED3AAB}"/>
              </a:ext>
            </a:extLst>
          </p:cNvPr>
          <p:cNvSpPr>
            <a:spLocks noGrp="1"/>
          </p:cNvSpPr>
          <p:nvPr>
            <p:ph type="title"/>
          </p:nvPr>
        </p:nvSpPr>
        <p:spPr/>
        <p:txBody>
          <a:bodyPr/>
          <a:lstStyle/>
          <a:p>
            <a:r>
              <a:rPr lang="en-US" dirty="0">
                <a:latin typeface="Trebuchet MS" panose="020B0603020202020204" pitchFamily="34" charset="0"/>
              </a:rPr>
              <a:t>Survey </a:t>
            </a:r>
          </a:p>
        </p:txBody>
      </p:sp>
      <p:sp>
        <p:nvSpPr>
          <p:cNvPr id="2" name="Content Placeholder 1">
            <a:extLst>
              <a:ext uri="{FF2B5EF4-FFF2-40B4-BE49-F238E27FC236}">
                <a16:creationId xmlns:a16="http://schemas.microsoft.com/office/drawing/2014/main" id="{2AE619BB-D7D7-C1EB-1322-65316FA5F878}"/>
              </a:ext>
            </a:extLst>
          </p:cNvPr>
          <p:cNvSpPr>
            <a:spLocks noGrp="1"/>
          </p:cNvSpPr>
          <p:nvPr>
            <p:ph sz="half" idx="13"/>
          </p:nvPr>
        </p:nvSpPr>
        <p:spPr>
          <a:xfrm>
            <a:off x="818146" y="1269945"/>
            <a:ext cx="6657074" cy="5241591"/>
          </a:xfrm>
        </p:spPr>
        <p:txBody>
          <a:bodyPr>
            <a:normAutofit/>
          </a:bodyPr>
          <a:lstStyle/>
          <a:p>
            <a:pPr marL="0" indent="0">
              <a:buNone/>
            </a:pPr>
            <a:r>
              <a:rPr lang="en-US" sz="2800" dirty="0">
                <a:solidFill>
                  <a:schemeClr val="tx1"/>
                </a:solidFill>
                <a:latin typeface="+mn-lt"/>
                <a:cs typeface="Calibri" panose="020F0502020204030204" pitchFamily="34" charset="0"/>
              </a:rPr>
              <a:t>Let us know what you think!</a:t>
            </a:r>
          </a:p>
          <a:p>
            <a:pPr marL="0" indent="0">
              <a:buNone/>
            </a:pPr>
            <a:r>
              <a:rPr lang="en-US" sz="2800" dirty="0">
                <a:solidFill>
                  <a:schemeClr val="tx1"/>
                </a:solidFill>
                <a:latin typeface="+mn-lt"/>
                <a:cs typeface="Calibri" panose="020F0502020204030204" pitchFamily="34" charset="0"/>
              </a:rPr>
              <a:t>Take time to complete the survey now. </a:t>
            </a:r>
          </a:p>
          <a:p>
            <a:pPr marL="0" indent="0">
              <a:buNone/>
            </a:pPr>
            <a:r>
              <a:rPr lang="en-US" sz="2800" dirty="0">
                <a:solidFill>
                  <a:schemeClr val="tx1"/>
                </a:solidFill>
                <a:latin typeface="+mn-lt"/>
                <a:cs typeface="Calibri" panose="020F0502020204030204" pitchFamily="34" charset="0"/>
              </a:rPr>
              <a:t>Scan the QR code or select the </a:t>
            </a:r>
            <a:r>
              <a:rPr lang="en-US" sz="2800" dirty="0">
                <a:solidFill>
                  <a:schemeClr val="tx1"/>
                </a:solidFill>
                <a:latin typeface="+mn-lt"/>
                <a:cs typeface="Calibri" panose="020F0502020204030204" pitchFamily="34" charset="0"/>
                <a:hlinkClick r:id="rId3"/>
              </a:rPr>
              <a:t>Survey link </a:t>
            </a:r>
            <a:r>
              <a:rPr lang="en-US" sz="2800" dirty="0">
                <a:solidFill>
                  <a:schemeClr val="tx1"/>
                </a:solidFill>
                <a:latin typeface="+mn-lt"/>
                <a:cs typeface="Calibri" panose="020F0502020204030204" pitchFamily="34" charset="0"/>
              </a:rPr>
              <a:t>to provide your feedback.</a:t>
            </a:r>
          </a:p>
        </p:txBody>
      </p:sp>
      <p:pic>
        <p:nvPicPr>
          <p:cNvPr id="7" name="Picture 6" descr="QR code">
            <a:extLst>
              <a:ext uri="{FF2B5EF4-FFF2-40B4-BE49-F238E27FC236}">
                <a16:creationId xmlns:a16="http://schemas.microsoft.com/office/drawing/2014/main" id="{C774223F-5721-DC3C-4DEF-1D0E2D406242}"/>
              </a:ext>
            </a:extLst>
          </p:cNvPr>
          <p:cNvPicPr>
            <a:picLocks noChangeAspect="1"/>
          </p:cNvPicPr>
          <p:nvPr/>
        </p:nvPicPr>
        <p:blipFill>
          <a:blip r:embed="rId4"/>
          <a:stretch>
            <a:fillRect/>
          </a:stretch>
        </p:blipFill>
        <p:spPr>
          <a:xfrm>
            <a:off x="7730489" y="1020901"/>
            <a:ext cx="3091703" cy="3151159"/>
          </a:xfrm>
          <a:prstGeom prst="rect">
            <a:avLst/>
          </a:prstGeom>
        </p:spPr>
      </p:pic>
    </p:spTree>
    <p:extLst>
      <p:ext uri="{BB962C8B-B14F-4D97-AF65-F5344CB8AC3E}">
        <p14:creationId xmlns:p14="http://schemas.microsoft.com/office/powerpoint/2010/main" val="3375151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995E-427D-BEB0-6165-F8876CC68313}"/>
              </a:ext>
            </a:extLst>
          </p:cNvPr>
          <p:cNvSpPr>
            <a:spLocks noGrp="1"/>
          </p:cNvSpPr>
          <p:nvPr>
            <p:ph type="title"/>
          </p:nvPr>
        </p:nvSpPr>
        <p:spPr/>
        <p:txBody>
          <a:bodyPr/>
          <a:lstStyle/>
          <a:p>
            <a:r>
              <a:rPr lang="en-US" dirty="0"/>
              <a:t>Acronyms</a:t>
            </a:r>
          </a:p>
        </p:txBody>
      </p:sp>
      <p:sp>
        <p:nvSpPr>
          <p:cNvPr id="3" name="Content Placeholder 2">
            <a:extLst>
              <a:ext uri="{FF2B5EF4-FFF2-40B4-BE49-F238E27FC236}">
                <a16:creationId xmlns:a16="http://schemas.microsoft.com/office/drawing/2014/main" id="{8666D466-5EB4-E5B5-5F18-5FEDA32C3D3D}"/>
              </a:ext>
            </a:extLst>
          </p:cNvPr>
          <p:cNvSpPr>
            <a:spLocks noGrp="1"/>
          </p:cNvSpPr>
          <p:nvPr>
            <p:ph sz="half" idx="2"/>
          </p:nvPr>
        </p:nvSpPr>
        <p:spPr>
          <a:xfrm>
            <a:off x="547585" y="1280160"/>
            <a:ext cx="11071258" cy="5577840"/>
          </a:xfrm>
        </p:spPr>
        <p:txBody>
          <a:bodyPr/>
          <a:lstStyle/>
          <a:p>
            <a:r>
              <a:rPr lang="en-US" b="1" dirty="0"/>
              <a:t>CMS</a:t>
            </a:r>
            <a:r>
              <a:rPr lang="en-US" dirty="0"/>
              <a:t>	Centers for Medicare &amp; Medicaid</a:t>
            </a:r>
          </a:p>
          <a:p>
            <a:r>
              <a:rPr lang="en-US" b="1" dirty="0"/>
              <a:t>HOPD	</a:t>
            </a:r>
            <a:r>
              <a:rPr lang="en-US" dirty="0"/>
              <a:t>Hospital Outpatient Department</a:t>
            </a:r>
          </a:p>
          <a:p>
            <a:r>
              <a:rPr lang="en-US" b="1" dirty="0"/>
              <a:t>LCD</a:t>
            </a:r>
            <a:r>
              <a:rPr lang="en-US" dirty="0"/>
              <a:t>	Local Coverage Determination</a:t>
            </a:r>
          </a:p>
          <a:p>
            <a:r>
              <a:rPr lang="en-US" b="1" dirty="0"/>
              <a:t>MAC	</a:t>
            </a:r>
            <a:r>
              <a:rPr lang="en-US" dirty="0"/>
              <a:t>Medicare Administrative Contractor </a:t>
            </a:r>
            <a:endParaRPr lang="en-US" b="1" dirty="0"/>
          </a:p>
          <a:p>
            <a:r>
              <a:rPr lang="en-US" b="1" dirty="0"/>
              <a:t>PA		</a:t>
            </a:r>
            <a:r>
              <a:rPr lang="en-US" dirty="0"/>
              <a:t>Prior Authorization</a:t>
            </a:r>
            <a:endParaRPr lang="en-US" b="1" dirty="0"/>
          </a:p>
          <a:p>
            <a:r>
              <a:rPr lang="en-US" b="1" dirty="0"/>
              <a:t>POE	</a:t>
            </a:r>
            <a:r>
              <a:rPr lang="en-US" dirty="0"/>
              <a:t>Provider Outreach and Education</a:t>
            </a:r>
          </a:p>
          <a:p>
            <a:r>
              <a:rPr lang="en-US" b="1" dirty="0"/>
              <a:t>POS	</a:t>
            </a:r>
            <a:r>
              <a:rPr lang="en-US" dirty="0"/>
              <a:t>Place of Service </a:t>
            </a:r>
          </a:p>
          <a:p>
            <a:r>
              <a:rPr lang="en-US" b="1" dirty="0"/>
              <a:t>UTN	</a:t>
            </a:r>
            <a:r>
              <a:rPr lang="en-US" dirty="0"/>
              <a:t>Unique Tracking Number</a:t>
            </a:r>
          </a:p>
        </p:txBody>
      </p:sp>
    </p:spTree>
    <p:extLst>
      <p:ext uri="{BB962C8B-B14F-4D97-AF65-F5344CB8AC3E}">
        <p14:creationId xmlns:p14="http://schemas.microsoft.com/office/powerpoint/2010/main" val="227332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707298-4F49-1D37-5FAB-C8899EE0E343}"/>
              </a:ext>
            </a:extLst>
          </p:cNvPr>
          <p:cNvSpPr>
            <a:spLocks noGrp="1"/>
          </p:cNvSpPr>
          <p:nvPr>
            <p:ph type="title"/>
          </p:nvPr>
        </p:nvSpPr>
        <p:spPr/>
        <p:txBody>
          <a:bodyPr/>
          <a:lstStyle/>
          <a:p>
            <a:r>
              <a:rPr lang="en-US" dirty="0"/>
              <a:t>Objective</a:t>
            </a:r>
          </a:p>
        </p:txBody>
      </p:sp>
      <p:pic>
        <p:nvPicPr>
          <p:cNvPr id="2" name="Content Placeholder 1">
            <a:extLst>
              <a:ext uri="{FF2B5EF4-FFF2-40B4-BE49-F238E27FC236}">
                <a16:creationId xmlns:a16="http://schemas.microsoft.com/office/drawing/2014/main" id="{25F7D997-7419-E99D-B00D-3CFBD099AAD4}"/>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294660" y="3051424"/>
            <a:ext cx="3854274" cy="3433725"/>
          </a:xfrm>
          <a:prstGeom prst="rect">
            <a:avLst/>
          </a:prstGeom>
        </p:spPr>
      </p:pic>
      <p:sp>
        <p:nvSpPr>
          <p:cNvPr id="7" name="Content Placeholder 6">
            <a:extLst>
              <a:ext uri="{FF2B5EF4-FFF2-40B4-BE49-F238E27FC236}">
                <a16:creationId xmlns:a16="http://schemas.microsoft.com/office/drawing/2014/main" id="{0B7A8FE5-5564-9925-57D6-2E8410F04C4B}"/>
              </a:ext>
            </a:extLst>
          </p:cNvPr>
          <p:cNvSpPr>
            <a:spLocks noGrp="1"/>
          </p:cNvSpPr>
          <p:nvPr>
            <p:ph sz="half" idx="2"/>
          </p:nvPr>
        </p:nvSpPr>
        <p:spPr>
          <a:xfrm>
            <a:off x="4524375" y="1280160"/>
            <a:ext cx="7148468" cy="4424901"/>
          </a:xfrm>
        </p:spPr>
        <p:txBody>
          <a:bodyPr/>
          <a:lstStyle/>
          <a:p>
            <a:r>
              <a:rPr lang="en-US" dirty="0"/>
              <a:t>This webinar will cover: </a:t>
            </a:r>
          </a:p>
          <a:p>
            <a:pPr lvl="1"/>
            <a:r>
              <a:rPr lang="en-US" dirty="0"/>
              <a:t>A brief review of the prior authorization process  </a:t>
            </a:r>
          </a:p>
          <a:p>
            <a:pPr lvl="1"/>
            <a:r>
              <a:rPr lang="en-US" dirty="0"/>
              <a:t>Documentation necessary to submit for prior authorization of facet joint interventions</a:t>
            </a:r>
          </a:p>
          <a:p>
            <a:pPr lvl="1"/>
            <a:r>
              <a:rPr lang="en-US" dirty="0"/>
              <a:t>Common documentation errors for prior authorization of facet joint interventions</a:t>
            </a:r>
          </a:p>
        </p:txBody>
      </p:sp>
    </p:spTree>
    <p:extLst>
      <p:ext uri="{BB962C8B-B14F-4D97-AF65-F5344CB8AC3E}">
        <p14:creationId xmlns:p14="http://schemas.microsoft.com/office/powerpoint/2010/main" val="338136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65A85-5975-A003-A31D-543891AFA7F2}"/>
              </a:ext>
            </a:extLst>
          </p:cNvPr>
          <p:cNvSpPr>
            <a:spLocks noGrp="1"/>
          </p:cNvSpPr>
          <p:nvPr>
            <p:ph type="title"/>
          </p:nvPr>
        </p:nvSpPr>
        <p:spPr/>
        <p:txBody>
          <a:bodyPr/>
          <a:lstStyle/>
          <a:p>
            <a:r>
              <a:rPr lang="en-US" dirty="0"/>
              <a:t>Prior Authorization: The Basics </a:t>
            </a:r>
          </a:p>
        </p:txBody>
      </p:sp>
      <p:pic>
        <p:nvPicPr>
          <p:cNvPr id="2050" name="Picture 2">
            <a:extLst>
              <a:ext uri="{FF2B5EF4-FFF2-40B4-BE49-F238E27FC236}">
                <a16:creationId xmlns:a16="http://schemas.microsoft.com/office/drawing/2014/main" id="{43E731CE-C52E-55E7-FF46-629A2311995F}"/>
              </a:ext>
              <a:ext uri="{C183D7F6-B498-43B3-948B-1728B52AA6E4}">
                <adec:decorative xmlns:adec="http://schemas.microsoft.com/office/drawing/2017/decorative" val="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309767" y="3082248"/>
            <a:ext cx="4519087" cy="33596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7B6720B-3E98-0A83-4E1D-6CDA30052D2B}"/>
              </a:ext>
            </a:extLst>
          </p:cNvPr>
          <p:cNvSpPr>
            <a:spLocks noGrp="1"/>
          </p:cNvSpPr>
          <p:nvPr>
            <p:ph sz="half" idx="2"/>
          </p:nvPr>
        </p:nvSpPr>
        <p:spPr>
          <a:xfrm>
            <a:off x="4553954" y="1030107"/>
            <a:ext cx="7416839" cy="4424901"/>
          </a:xfrm>
        </p:spPr>
        <p:txBody>
          <a:bodyPr/>
          <a:lstStyle/>
          <a:p>
            <a:r>
              <a:rPr lang="en-US" dirty="0"/>
              <a:t>2023 Outpatient Prospective Payment System/Ambulatory Surgical Center Final Rule (CMS-1772-FC)</a:t>
            </a:r>
          </a:p>
          <a:p>
            <a:pPr lvl="1"/>
            <a:r>
              <a:rPr lang="en-US" dirty="0"/>
              <a:t>Effective June 15, 2023, for dates of service July 1, 2023, CMS added facet joint to the process</a:t>
            </a:r>
          </a:p>
        </p:txBody>
      </p:sp>
    </p:spTree>
    <p:extLst>
      <p:ext uri="{BB962C8B-B14F-4D97-AF65-F5344CB8AC3E}">
        <p14:creationId xmlns:p14="http://schemas.microsoft.com/office/powerpoint/2010/main" val="285453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77CFB9-49D1-73D3-40E1-923A3A1063E4}"/>
              </a:ext>
            </a:extLst>
          </p:cNvPr>
          <p:cNvSpPr>
            <a:spLocks noGrp="1"/>
          </p:cNvSpPr>
          <p:nvPr>
            <p:ph type="title"/>
          </p:nvPr>
        </p:nvSpPr>
        <p:spPr/>
        <p:txBody>
          <a:bodyPr/>
          <a:lstStyle/>
          <a:p>
            <a:r>
              <a:rPr lang="en-US" dirty="0"/>
              <a:t>Who It Applies To</a:t>
            </a:r>
          </a:p>
        </p:txBody>
      </p:sp>
      <p:sp>
        <p:nvSpPr>
          <p:cNvPr id="7" name="Content Placeholder 6">
            <a:extLst>
              <a:ext uri="{FF2B5EF4-FFF2-40B4-BE49-F238E27FC236}">
                <a16:creationId xmlns:a16="http://schemas.microsoft.com/office/drawing/2014/main" id="{1C9921F9-FC34-5FD6-217B-0927263E6CCD}"/>
              </a:ext>
            </a:extLst>
          </p:cNvPr>
          <p:cNvSpPr>
            <a:spLocks noGrp="1"/>
          </p:cNvSpPr>
          <p:nvPr>
            <p:ph sz="half" idx="2"/>
          </p:nvPr>
        </p:nvSpPr>
        <p:spPr>
          <a:xfrm>
            <a:off x="547585" y="1280160"/>
            <a:ext cx="6167393" cy="5076190"/>
          </a:xfrm>
        </p:spPr>
        <p:txBody>
          <a:bodyPr/>
          <a:lstStyle/>
          <a:p>
            <a:pPr marL="0" indent="0">
              <a:buNone/>
            </a:pPr>
            <a:r>
              <a:rPr lang="en-US" dirty="0"/>
              <a:t>Hospital Outpatient Departments (HOPD) </a:t>
            </a:r>
          </a:p>
          <a:p>
            <a:r>
              <a:rPr lang="en-US" sz="3200" dirty="0"/>
              <a:t>Type of Bill 13X</a:t>
            </a:r>
          </a:p>
          <a:p>
            <a:pPr lvl="1"/>
            <a:r>
              <a:rPr lang="en-US" sz="2800" dirty="0"/>
              <a:t>POS 19 – off-campus outpatient hospital</a:t>
            </a:r>
          </a:p>
          <a:p>
            <a:pPr lvl="1"/>
            <a:r>
              <a:rPr lang="en-US" sz="2800" dirty="0"/>
              <a:t>POS 22 – on-campus outpatient hospital</a:t>
            </a:r>
          </a:p>
          <a:p>
            <a:r>
              <a:rPr lang="en-US" sz="3200" dirty="0"/>
              <a:t>Not the physician office</a:t>
            </a:r>
          </a:p>
        </p:txBody>
      </p:sp>
      <p:pic>
        <p:nvPicPr>
          <p:cNvPr id="3074" name="Picture 2" descr="Hospital-Based Outpatient picture">
            <a:extLst>
              <a:ext uri="{FF2B5EF4-FFF2-40B4-BE49-F238E27FC236}">
                <a16:creationId xmlns:a16="http://schemas.microsoft.com/office/drawing/2014/main" id="{EC70E67E-FCF4-5120-5DB6-3E60DF5ED048}"/>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714978" y="1902675"/>
            <a:ext cx="5268937" cy="3493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60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93DC7D-7FBA-4E64-1861-D061FC86855D}"/>
              </a:ext>
            </a:extLst>
          </p:cNvPr>
          <p:cNvSpPr>
            <a:spLocks noGrp="1"/>
          </p:cNvSpPr>
          <p:nvPr>
            <p:ph type="title"/>
          </p:nvPr>
        </p:nvSpPr>
        <p:spPr/>
        <p:txBody>
          <a:bodyPr/>
          <a:lstStyle/>
          <a:p>
            <a:r>
              <a:rPr lang="en-US" dirty="0"/>
              <a:t>Facet Joint Interventions</a:t>
            </a:r>
          </a:p>
        </p:txBody>
      </p:sp>
      <p:sp>
        <p:nvSpPr>
          <p:cNvPr id="4" name="Content Placeholder 3">
            <a:extLst>
              <a:ext uri="{FF2B5EF4-FFF2-40B4-BE49-F238E27FC236}">
                <a16:creationId xmlns:a16="http://schemas.microsoft.com/office/drawing/2014/main" id="{E2A06D87-F69F-60D0-6A42-FE6E500766E2}"/>
              </a:ext>
            </a:extLst>
          </p:cNvPr>
          <p:cNvSpPr>
            <a:spLocks noGrp="1"/>
          </p:cNvSpPr>
          <p:nvPr>
            <p:ph sz="half" idx="2"/>
          </p:nvPr>
        </p:nvSpPr>
        <p:spPr/>
        <p:txBody>
          <a:bodyPr/>
          <a:lstStyle/>
          <a:p>
            <a:r>
              <a:rPr lang="en-US" dirty="0"/>
              <a:t>Types of procedures</a:t>
            </a:r>
          </a:p>
          <a:p>
            <a:pPr lvl="1"/>
            <a:r>
              <a:rPr lang="en-US" dirty="0"/>
              <a:t>Intraarticular (IA) Facet Joint Injection</a:t>
            </a:r>
          </a:p>
          <a:p>
            <a:pPr lvl="1"/>
            <a:r>
              <a:rPr lang="en-US" dirty="0"/>
              <a:t>Medical Branch Blocks (MBB)</a:t>
            </a:r>
          </a:p>
          <a:p>
            <a:pPr lvl="1"/>
            <a:r>
              <a:rPr lang="en-US" dirty="0"/>
              <a:t>Radiofrequency Ablations (RFA)</a:t>
            </a:r>
          </a:p>
          <a:p>
            <a:pPr lvl="1"/>
            <a:r>
              <a:rPr lang="en-US" dirty="0"/>
              <a:t>Facet Cyst Rupture/Aspiration</a:t>
            </a:r>
          </a:p>
          <a:p>
            <a:r>
              <a:rPr lang="en-US" dirty="0"/>
              <a:t>Must meet all medically necessary indications in the LCD – </a:t>
            </a:r>
            <a:r>
              <a:rPr lang="en-US" dirty="0">
                <a:hlinkClick r:id="rId3"/>
              </a:rPr>
              <a:t>L38841</a:t>
            </a:r>
            <a:endParaRPr lang="en-US" dirty="0"/>
          </a:p>
        </p:txBody>
      </p:sp>
      <p:pic>
        <p:nvPicPr>
          <p:cNvPr id="6" name="Content Placeholder 4" descr="Picture of facet joint injection">
            <a:extLst>
              <a:ext uri="{FF2B5EF4-FFF2-40B4-BE49-F238E27FC236}">
                <a16:creationId xmlns:a16="http://schemas.microsoft.com/office/drawing/2014/main" id="{C4972C32-8587-6ECD-7AA8-8EDF13FE44C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10739" y="1280160"/>
            <a:ext cx="3364741" cy="3364741"/>
          </a:xfrm>
          <a:prstGeom prst="rect">
            <a:avLst/>
          </a:prstGeom>
        </p:spPr>
      </p:pic>
    </p:spTree>
    <p:extLst>
      <p:ext uri="{BB962C8B-B14F-4D97-AF65-F5344CB8AC3E}">
        <p14:creationId xmlns:p14="http://schemas.microsoft.com/office/powerpoint/2010/main" val="314897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5E46BF-96A7-4A10-BEE5-59BD6BFEDE34}"/>
              </a:ext>
            </a:extLst>
          </p:cNvPr>
          <p:cNvSpPr>
            <a:spLocks noGrp="1"/>
          </p:cNvSpPr>
          <p:nvPr>
            <p:ph type="title"/>
          </p:nvPr>
        </p:nvSpPr>
        <p:spPr/>
        <p:txBody>
          <a:bodyPr/>
          <a:lstStyle/>
          <a:p>
            <a:r>
              <a:rPr lang="en-US" dirty="0"/>
              <a:t>The Codes </a:t>
            </a:r>
          </a:p>
        </p:txBody>
      </p:sp>
      <p:sp>
        <p:nvSpPr>
          <p:cNvPr id="5" name="Content Placeholder 4">
            <a:extLst>
              <a:ext uri="{FF2B5EF4-FFF2-40B4-BE49-F238E27FC236}">
                <a16:creationId xmlns:a16="http://schemas.microsoft.com/office/drawing/2014/main" id="{7CF3230C-FE52-B414-4F61-4E39FDFA4CEA}"/>
              </a:ext>
            </a:extLst>
          </p:cNvPr>
          <p:cNvSpPr>
            <a:spLocks noGrp="1"/>
          </p:cNvSpPr>
          <p:nvPr>
            <p:ph sz="half" idx="2"/>
          </p:nvPr>
        </p:nvSpPr>
        <p:spPr>
          <a:xfrm>
            <a:off x="547585" y="1088136"/>
            <a:ext cx="11071258" cy="4616925"/>
          </a:xfrm>
        </p:spPr>
        <p:txBody>
          <a:bodyPr/>
          <a:lstStyle/>
          <a:p>
            <a:r>
              <a:rPr lang="en-US" sz="2400" dirty="0"/>
              <a:t>64490 : diagnostic or therapeutic, cervical or thoracic; single level</a:t>
            </a:r>
          </a:p>
          <a:p>
            <a:r>
              <a:rPr lang="en-US" sz="2400" dirty="0"/>
              <a:t>64491: diagnostic or therapeutic, cervical or thoracic; second level</a:t>
            </a:r>
          </a:p>
          <a:p>
            <a:r>
              <a:rPr lang="en-US" sz="2400" dirty="0"/>
              <a:t>64492: diagnostic or therapeutic, cervical or thoracic; third or any additional levels</a:t>
            </a:r>
          </a:p>
          <a:p>
            <a:r>
              <a:rPr lang="en-US" sz="2400" dirty="0"/>
              <a:t>64493: diagnostic or therapeutic, lumbar or sacral; single level</a:t>
            </a:r>
          </a:p>
          <a:p>
            <a:r>
              <a:rPr lang="en-US" sz="2400" dirty="0"/>
              <a:t>64494: diagnostic or therapeutic, lumbar or sacral; second level</a:t>
            </a:r>
          </a:p>
          <a:p>
            <a:r>
              <a:rPr lang="en-US" sz="2400" dirty="0"/>
              <a:t>64495: diagnostic or therapeutic, lumbar or sacral; third or additional levels</a:t>
            </a:r>
          </a:p>
          <a:p>
            <a:r>
              <a:rPr lang="en-US" sz="2400" dirty="0"/>
              <a:t>64633: destruction by neurolytic agent, cervical or thoracic, single facet joint</a:t>
            </a:r>
          </a:p>
          <a:p>
            <a:r>
              <a:rPr lang="en-US" sz="2400" dirty="0"/>
              <a:t>64634: destruction by neurolytic agent, cervical or thoracic, each additional facet joint</a:t>
            </a:r>
          </a:p>
          <a:p>
            <a:r>
              <a:rPr lang="en-US" sz="2400" dirty="0"/>
              <a:t>64635: destruction by neurolytic agent, lumbar or sacral, single facet joint</a:t>
            </a:r>
          </a:p>
          <a:p>
            <a:r>
              <a:rPr lang="en-US" sz="2400" dirty="0"/>
              <a:t>64636: destruction by neurolytic agent, lumbar or sacral, each additional facet joint</a:t>
            </a:r>
          </a:p>
        </p:txBody>
      </p:sp>
    </p:spTree>
    <p:extLst>
      <p:ext uri="{BB962C8B-B14F-4D97-AF65-F5344CB8AC3E}">
        <p14:creationId xmlns:p14="http://schemas.microsoft.com/office/powerpoint/2010/main" val="2844964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2F92D41-2512-0ED6-AE4D-39ED5E53AC0F}"/>
              </a:ext>
            </a:extLst>
          </p:cNvPr>
          <p:cNvSpPr>
            <a:spLocks noGrp="1"/>
          </p:cNvSpPr>
          <p:nvPr>
            <p:ph type="title"/>
          </p:nvPr>
        </p:nvSpPr>
        <p:spPr/>
        <p:txBody>
          <a:bodyPr/>
          <a:lstStyle/>
          <a:p>
            <a:r>
              <a:rPr lang="en-US" dirty="0"/>
              <a:t>Facet Documentation Requirements</a:t>
            </a:r>
          </a:p>
        </p:txBody>
      </p:sp>
      <p:sp>
        <p:nvSpPr>
          <p:cNvPr id="3" name="Text Placeholder 2">
            <a:extLst>
              <a:ext uri="{FF2B5EF4-FFF2-40B4-BE49-F238E27FC236}">
                <a16:creationId xmlns:a16="http://schemas.microsoft.com/office/drawing/2014/main" id="{73C9F428-2EC7-97FD-7345-84E4282D4A21}"/>
              </a:ext>
            </a:extLst>
          </p:cNvPr>
          <p:cNvSpPr>
            <a:spLocks noGrp="1"/>
          </p:cNvSpPr>
          <p:nvPr>
            <p:ph type="body" idx="16"/>
          </p:nvPr>
        </p:nvSpPr>
        <p:spPr>
          <a:xfrm>
            <a:off x="547584" y="1328868"/>
            <a:ext cx="10199299" cy="584558"/>
          </a:xfrm>
        </p:spPr>
        <p:txBody>
          <a:bodyPr/>
          <a:lstStyle/>
          <a:p>
            <a:r>
              <a:rPr lang="en-US" sz="3200" dirty="0">
                <a:solidFill>
                  <a:schemeClr val="tx1"/>
                </a:solidFill>
              </a:rPr>
              <a:t>Include the following documentation with PA requests</a:t>
            </a:r>
          </a:p>
        </p:txBody>
      </p:sp>
      <p:sp>
        <p:nvSpPr>
          <p:cNvPr id="2" name="Content Placeholder 1">
            <a:extLst>
              <a:ext uri="{FF2B5EF4-FFF2-40B4-BE49-F238E27FC236}">
                <a16:creationId xmlns:a16="http://schemas.microsoft.com/office/drawing/2014/main" id="{8735A5E8-5A5A-282B-8ED7-CDD96897ABD9}"/>
              </a:ext>
            </a:extLst>
          </p:cNvPr>
          <p:cNvSpPr>
            <a:spLocks noGrp="1"/>
          </p:cNvSpPr>
          <p:nvPr>
            <p:ph sz="half" idx="13"/>
          </p:nvPr>
        </p:nvSpPr>
        <p:spPr>
          <a:xfrm>
            <a:off x="852244" y="2092409"/>
            <a:ext cx="4675719" cy="4400466"/>
          </a:xfrm>
        </p:spPr>
        <p:txBody>
          <a:bodyPr>
            <a:normAutofit/>
          </a:bodyPr>
          <a:lstStyle/>
          <a:p>
            <a:r>
              <a:rPr lang="en-US" sz="3000" dirty="0">
                <a:solidFill>
                  <a:schemeClr val="tx1"/>
                </a:solidFill>
                <a:latin typeface="+mn-lt"/>
              </a:rPr>
              <a:t>History and physical </a:t>
            </a:r>
          </a:p>
          <a:p>
            <a:r>
              <a:rPr lang="en-US" sz="3000" dirty="0">
                <a:solidFill>
                  <a:schemeClr val="tx1"/>
                </a:solidFill>
                <a:latin typeface="+mn-lt"/>
              </a:rPr>
              <a:t>Diagnostic test results</a:t>
            </a:r>
          </a:p>
          <a:p>
            <a:r>
              <a:rPr lang="en-US" sz="3000" dirty="0">
                <a:solidFill>
                  <a:schemeClr val="tx1"/>
                </a:solidFill>
                <a:latin typeface="+mn-lt"/>
              </a:rPr>
              <a:t>Pain history to include location, severity and duration</a:t>
            </a:r>
          </a:p>
          <a:p>
            <a:r>
              <a:rPr lang="en-US" sz="3000" dirty="0">
                <a:solidFill>
                  <a:schemeClr val="tx1"/>
                </a:solidFill>
                <a:latin typeface="+mn-lt"/>
              </a:rPr>
              <a:t>Disability scale rating for each new episode of pain</a:t>
            </a:r>
          </a:p>
          <a:p>
            <a:r>
              <a:rPr lang="en-US" sz="3000" dirty="0">
                <a:solidFill>
                  <a:schemeClr val="tx1"/>
                </a:solidFill>
                <a:latin typeface="+mn-lt"/>
              </a:rPr>
              <a:t>Medical history records</a:t>
            </a:r>
          </a:p>
        </p:txBody>
      </p:sp>
      <p:sp>
        <p:nvSpPr>
          <p:cNvPr id="4" name="Content Placeholder 3">
            <a:extLst>
              <a:ext uri="{FF2B5EF4-FFF2-40B4-BE49-F238E27FC236}">
                <a16:creationId xmlns:a16="http://schemas.microsoft.com/office/drawing/2014/main" id="{F20362B6-CDE6-6DD9-F22C-6A8B5C566111}"/>
              </a:ext>
            </a:extLst>
          </p:cNvPr>
          <p:cNvSpPr>
            <a:spLocks noGrp="1"/>
          </p:cNvSpPr>
          <p:nvPr>
            <p:ph sz="half" idx="17"/>
          </p:nvPr>
        </p:nvSpPr>
        <p:spPr>
          <a:xfrm>
            <a:off x="6095999" y="2092409"/>
            <a:ext cx="4980709" cy="4345144"/>
          </a:xfrm>
        </p:spPr>
        <p:txBody>
          <a:bodyPr>
            <a:normAutofit lnSpcReduction="10000"/>
          </a:bodyPr>
          <a:lstStyle/>
          <a:p>
            <a:r>
              <a:rPr lang="en-US" sz="3000" dirty="0">
                <a:solidFill>
                  <a:schemeClr val="tx1"/>
                </a:solidFill>
                <a:latin typeface="+mn-lt"/>
              </a:rPr>
              <a:t>Physician orders and progress notes</a:t>
            </a:r>
          </a:p>
          <a:p>
            <a:r>
              <a:rPr lang="en-US" sz="3000" dirty="0">
                <a:solidFill>
                  <a:schemeClr val="tx1"/>
                </a:solidFill>
                <a:latin typeface="+mn-lt"/>
              </a:rPr>
              <a:t>Procedure records</a:t>
            </a:r>
          </a:p>
          <a:p>
            <a:r>
              <a:rPr lang="en-US" sz="3000" dirty="0">
                <a:solidFill>
                  <a:schemeClr val="tx1"/>
                </a:solidFill>
                <a:latin typeface="+mn-lt"/>
              </a:rPr>
              <a:t>Evidence of failed conservative management</a:t>
            </a:r>
          </a:p>
          <a:p>
            <a:r>
              <a:rPr lang="en-US" sz="3000" dirty="0">
                <a:solidFill>
                  <a:schemeClr val="tx1"/>
                </a:solidFill>
                <a:latin typeface="+mn-lt"/>
              </a:rPr>
              <a:t>Patient response to prior facet joint interventions, if applicable</a:t>
            </a:r>
          </a:p>
          <a:p>
            <a:r>
              <a:rPr lang="en-US" sz="3000" dirty="0">
                <a:solidFill>
                  <a:schemeClr val="tx1"/>
                </a:solidFill>
                <a:latin typeface="+mn-lt"/>
              </a:rPr>
              <a:t>Signature attestation form, if applicable</a:t>
            </a:r>
          </a:p>
        </p:txBody>
      </p:sp>
    </p:spTree>
    <p:extLst>
      <p:ext uri="{BB962C8B-B14F-4D97-AF65-F5344CB8AC3E}">
        <p14:creationId xmlns:p14="http://schemas.microsoft.com/office/powerpoint/2010/main" val="3484607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bg1">
                <a:lumMod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Workflow_x0020_Status xmlns="9075a0da-3943-4891-8ded-493e6a170793">Ready</Workflow_x0020_Status>
    <Must_x0020_review_x0020_changes_x0020_with_x0020_staff xmlns="9075a0da-3943-4891-8ded-493e6a170793" xsi:nil="true"/>
    <Approve_x0020_Olli_x0020_Document xmlns="5637125f-61b7-4ab1-ae51-868c7983d343">
      <Url xsi:nil="true"/>
      <Description xsi:nil="true"/>
    </Approve_x0020_Olli_x0020_Document>
    <Latest_x0020_Changes xmlns="9075a0da-3943-4891-8ded-493e6a170793">New</Latest_x0020_Changes>
    <Review_x0020_Notification_x0020_Date xmlns="9075a0da-3943-4891-8ded-493e6a170793" xsi:nil="true"/>
    <New_x0020_Version_x0020_Email_x0020_Required xmlns="9075a0da-3943-4891-8ded-493e6a170793">No</New_x0020_Version_x0020_Email_x0020_Required>
    <CategoryDescription xmlns="http://schemas.microsoft.com/sharepoint.v3">PPT Presentation and slide deck</CategoryDescription>
    <Branch xmlns="9075a0da-3943-4891-8ded-493e6a170793">Provider Outreach &amp; Education</Branch>
    <Publish_x0020_Document xmlns="5637125f-61b7-4ab1-ae51-868c7983d343">
      <Url>https://knowledge.wpsic.com/lib/GHAEducationalDocuments/_layouts/15/wrkstat.aspx?List=5637125f-61b7-4ab1-ae51-868c7983d343&amp;WorkflowInstanceName=e3187c2a-a64c-4485-aff8-1e7fa890109a</Url>
      <Description>Publish</Description>
    </Publish_x0020_Document>
    <Document_x0020_Number xmlns="9075a0da-3943-4891-8ded-493e6a170793" xsi:nil="true"/>
    <Functional_x0020_Area xmlns="9075a0da-3943-4891-8ded-493e6a170793">Provider Services</Functional_x0020_Area>
    <Topic2 xmlns="9075a0da-3943-4891-8ded-493e6a170793">Education – Provider</Topic2>
    <Document_x0020_Type xmlns="9075a0da-3943-4891-8ded-493e6a170793">Presentation</Document_x0020_Type>
    <Division xmlns="9075a0da-3943-4891-8ded-493e6a170793">Government Health Administrators</Division>
    <Document_x0020_History xmlns="9075a0da-3943-4891-8ded-493e6a170793" xsi:nil="true"/>
    <Contract xmlns="9075a0da-3943-4891-8ded-493e6a170793">Shared</Contract>
    <_dlc_DocId xmlns="9075a0da-3943-4891-8ded-493e6a170793">76EDXFZAKY4C-811355772-3236</_dlc_DocId>
    <_dlc_DocIdUrl xmlns="9075a0da-3943-4891-8ded-493e6a170793">
      <Url>https://knowledge.wpsic.com/lib/GHAEducationalDocuments/_layouts/15/DocIdRedir.aspx?ID=76EDXFZAKY4C-811355772-3236</Url>
      <Description>76EDXFZAKY4C-811355772-3236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GHA Document" ma:contentTypeID="0x0101006E63F9F2094B854683EBE2F25BB346E5000506D6BA6D64EB4598816411DF463305" ma:contentTypeVersion="45" ma:contentTypeDescription="" ma:contentTypeScope="" ma:versionID="b04803c678ab9756e84def06c216c041">
  <xsd:schema xmlns:xsd="http://www.w3.org/2001/XMLSchema" xmlns:xs="http://www.w3.org/2001/XMLSchema" xmlns:p="http://schemas.microsoft.com/office/2006/metadata/properties" xmlns:ns2="http://schemas.microsoft.com/sharepoint.v3" xmlns:ns3="9075a0da-3943-4891-8ded-493e6a170793" xmlns:ns4="5637125f-61b7-4ab1-ae51-868c7983d343" targetNamespace="http://schemas.microsoft.com/office/2006/metadata/properties" ma:root="true" ma:fieldsID="44ea7b2e2c13816748bd23e1fb44f8b8" ns2:_="" ns3:_="" ns4:_="">
    <xsd:import namespace="http://schemas.microsoft.com/sharepoint.v3"/>
    <xsd:import namespace="9075a0da-3943-4891-8ded-493e6a170793"/>
    <xsd:import namespace="5637125f-61b7-4ab1-ae51-868c7983d343"/>
    <xsd:element name="properties">
      <xsd:complexType>
        <xsd:sequence>
          <xsd:element name="documentManagement">
            <xsd:complexType>
              <xsd:all>
                <xsd:element ref="ns2:CategoryDescription" minOccurs="0"/>
                <xsd:element ref="ns3:Document_x0020_Number" minOccurs="0"/>
                <xsd:element ref="ns3:Document_x0020_Type"/>
                <xsd:element ref="ns3:Latest_x0020_Changes" minOccurs="0"/>
                <xsd:element ref="ns3:Must_x0020_review_x0020_changes_x0020_with_x0020_staff" minOccurs="0"/>
                <xsd:element ref="ns3:New_x0020_Version_x0020_Email_x0020_Required" minOccurs="0"/>
                <xsd:element ref="ns3:Review_x0020_Notification_x0020_Date" minOccurs="0"/>
                <xsd:element ref="ns3:Functional_x0020_Area"/>
                <xsd:element ref="ns3:Branch"/>
                <xsd:element ref="ns3:Contract"/>
                <xsd:element ref="ns3:Topic2"/>
                <xsd:element ref="ns3:Workflow_x0020_Status"/>
                <xsd:element ref="ns4:Approve_x0020_Olli_x0020_Document" minOccurs="0"/>
                <xsd:element ref="ns3:Document_x0020_History" minOccurs="0"/>
                <xsd:element ref="ns4:Publish_x0020_Document" minOccurs="0"/>
                <xsd:element ref="ns3:_dlc_DocId" minOccurs="0"/>
                <xsd:element ref="ns3:_dlc_DocIdUrl" minOccurs="0"/>
                <xsd:element ref="ns3:_dlc_DocIdPersistId" minOccurs="0"/>
                <xsd:element ref="ns3:Division"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2" nillable="true" ma:displayName="Description" ma:internalName="CategoryDescrip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75a0da-3943-4891-8ded-493e6a170793" elementFormDefault="qualified">
    <xsd:import namespace="http://schemas.microsoft.com/office/2006/documentManagement/types"/>
    <xsd:import namespace="http://schemas.microsoft.com/office/infopath/2007/PartnerControls"/>
    <xsd:element name="Document_x0020_Number" ma:index="3" nillable="true" ma:displayName="Document Number" ma:internalName="Document_x0020_Number" ma:readOnly="false">
      <xsd:simpleType>
        <xsd:restriction base="dms:Text">
          <xsd:maxLength value="255"/>
        </xsd:restriction>
      </xsd:simpleType>
    </xsd:element>
    <xsd:element name="Document_x0020_Type" ma:index="4" ma:displayName="Document Type" ma:format="Dropdown" ma:internalName="Document_x0020_Type" ma:readOnly="false">
      <xsd:simpleType>
        <xsd:restriction base="dms:Choice">
          <xsd:enumeration value="Comparative Billing"/>
          <xsd:enumeration value="Course Material"/>
          <xsd:enumeration value="Decision Tree"/>
          <xsd:enumeration value="Face-to-Face"/>
          <xsd:enumeration value="FAQ"/>
          <xsd:enumeration value="IRRR"/>
          <xsd:enumeration value="LCD"/>
          <xsd:enumeration value="Management Presentation"/>
          <xsd:enumeration value="Plan"/>
          <xsd:enumeration value="Presentation"/>
          <xsd:enumeration value="Provider Education Handout"/>
          <xsd:enumeration value="Provider Instruction"/>
          <xsd:enumeration value="Script"/>
          <xsd:enumeration value="Strategy"/>
          <xsd:enumeration value="Teleconference"/>
          <xsd:enumeration value="Web Posting/EML"/>
        </xsd:restriction>
      </xsd:simpleType>
    </xsd:element>
    <xsd:element name="Latest_x0020_Changes" ma:index="5" nillable="true" ma:displayName="Latest Changes" ma:internalName="Latest_x0020_Changes" ma:readOnly="false">
      <xsd:simpleType>
        <xsd:restriction base="dms:Note"/>
      </xsd:simpleType>
    </xsd:element>
    <xsd:element name="Must_x0020_review_x0020_changes_x0020_with_x0020_staff" ma:index="6" nillable="true" ma:displayName="Must review changes with staff" ma:format="RadioButtons" ma:internalName="Must_x0020_review_x0020_changes_x0020_with_x0020_staff">
      <xsd:simpleType>
        <xsd:restriction base="dms:Choice">
          <xsd:enumeration value="Yes"/>
          <xsd:enumeration value="No"/>
        </xsd:restriction>
      </xsd:simpleType>
    </xsd:element>
    <xsd:element name="New_x0020_Version_x0020_Email_x0020_Required" ma:index="7" nillable="true" ma:displayName="New Version Email Required" ma:default="No" ma:format="RadioButtons" ma:internalName="New_x0020_Version_x0020_Email_x0020_Required">
      <xsd:simpleType>
        <xsd:restriction base="dms:Choice">
          <xsd:enumeration value="Yes"/>
          <xsd:enumeration value="No"/>
        </xsd:restriction>
      </xsd:simpleType>
    </xsd:element>
    <xsd:element name="Review_x0020_Notification_x0020_Date" ma:index="8" nillable="true" ma:displayName="Review Notification Date" ma:format="DateOnly" ma:internalName="Review_x0020_Notification_x0020_Date" ma:readOnly="false">
      <xsd:simpleType>
        <xsd:restriction base="dms:DateTime"/>
      </xsd:simpleType>
    </xsd:element>
    <xsd:element name="Functional_x0020_Area" ma:index="9" ma:displayName="Functional Area" ma:format="Dropdown" ma:internalName="Functional_x0020_Area" ma:readOnly="false">
      <xsd:simpleType>
        <xsd:restriction base="dms:Choice">
          <xsd:enumeration value="Audit"/>
          <xsd:enumeration value="Clinical Services"/>
          <xsd:enumeration value="Contract Administration"/>
          <xsd:enumeration value="Financial Services"/>
          <xsd:enumeration value="Administration &amp; Support"/>
          <xsd:enumeration value="Provider Services"/>
          <xsd:enumeration value="Systems &amp; Technology"/>
        </xsd:restriction>
      </xsd:simpleType>
    </xsd:element>
    <xsd:element name="Branch" ma:index="10" ma:displayName="Branch" ma:format="Dropdown" ma:internalName="Branch" ma:readOnly="false">
      <xsd:simpleType>
        <xsd:restriction base="dms:Choice">
          <xsd:enumeration value="Appeals/Redeterminations"/>
          <xsd:enumeration value="Audit"/>
          <xsd:enumeration value="Audit - Appeals"/>
          <xsd:enumeration value="Audit - Cost Report Reopenings"/>
          <xsd:enumeration value="Audit - Field Office"/>
          <xsd:enumeration value="Audit - Reimbursement"/>
          <xsd:enumeration value="Audit - Supervisors"/>
          <xsd:enumeration value="Business Systems Support"/>
          <xsd:enumeration value="CCU"/>
          <xsd:enumeration value="CERT"/>
          <xsd:enumeration value="Claims"/>
          <xsd:enumeration value="Compliance"/>
          <xsd:enumeration value="Complaint Screening"/>
          <xsd:enumeration value="Customer Service"/>
          <xsd:enumeration value="Document Services"/>
          <xsd:enumeration value="Financial Reporting"/>
          <xsd:enumeration value="FOIA"/>
          <xsd:enumeration value="INSIGHT"/>
          <xsd:enumeration value="MAC Administration"/>
          <xsd:enumeration value="Medical Review"/>
          <xsd:enumeration value="Medicare Guidance"/>
          <xsd:enumeration value="MedPub"/>
          <xsd:enumeration value="MIP"/>
          <xsd:enumeration value="Monitoring &amp; Complaint Screening"/>
          <xsd:enumeration value="Payment Recovery"/>
          <xsd:enumeration value="Policy"/>
          <xsd:enumeration value="Provider Enrollment"/>
          <xsd:enumeration value="Provider Outreach &amp; Education"/>
          <xsd:enumeration value="Quality Assurance"/>
          <xsd:enumeration value="Quality Management"/>
          <xsd:enumeration value="RA"/>
          <xsd:enumeration value="Reimbursement"/>
          <xsd:enumeration value="Secondary Payer"/>
          <xsd:enumeration value="STAR"/>
          <xsd:enumeration value="Systems Security"/>
          <xsd:enumeration value="Tech Support"/>
          <xsd:enumeration value="Training"/>
          <xsd:enumeration value="UPIC-JOA"/>
          <xsd:enumeration value="Web Development"/>
          <xsd:enumeration value="Ready to Archive"/>
        </xsd:restriction>
      </xsd:simpleType>
    </xsd:element>
    <xsd:element name="Contract" ma:index="11" ma:displayName="Contract" ma:format="Dropdown" ma:internalName="Contract" ma:readOnly="false">
      <xsd:simpleType>
        <xsd:restriction base="dms:Choice">
          <xsd:enumeration value="(None)"/>
          <xsd:enumeration value="Part A"/>
          <xsd:enumeration value="Part B"/>
          <xsd:enumeration value="Shared"/>
        </xsd:restriction>
      </xsd:simpleType>
    </xsd:element>
    <xsd:element name="Topic2" ma:index="12" ma:displayName="Topic" ma:format="Dropdown" ma:internalName="Topic2" ma:readOnly="false">
      <xsd:simpleType>
        <xsd:restriction base="dms:Choice">
          <xsd:enumeration value="(None)"/>
          <xsd:enumeration value="935"/>
          <xsd:enumeration value="1099"/>
          <xsd:enumeration value="Accounts Payable"/>
          <xsd:enumeration value="Accounts Receivable"/>
          <xsd:enumeration value="Advance Payments"/>
          <xsd:enumeration value="Approval"/>
          <xsd:enumeration value="Assignment"/>
          <xsd:enumeration value="Audit - Acceptability"/>
          <xsd:enumeration value="Audit - Audit Programs"/>
          <xsd:enumeration value="Audit - Claim Calculations"/>
          <xsd:enumeration value="Audit - DSH/LIP"/>
          <xsd:enumeration value="Audit - EHR Workpapers"/>
          <xsd:enumeration value="Audit - IME/GME/NAH"/>
          <xsd:enumeration value="Audit - IRF, LTCH, and Provider-Based Reviews"/>
          <xsd:enumeration value="Audit - Letters"/>
          <xsd:enumeration value="Audit - Rates"/>
          <xsd:enumeration value="Audit - SCH/MDH"/>
          <xsd:enumeration value="Audit - Settlement Worksheets"/>
          <xsd:enumeration value="Audit - Tentative Settlement"/>
          <xsd:enumeration value="Audit - UDR Workpapers"/>
          <xsd:enumeration value="Audit - UDRs"/>
          <xsd:enumeration value="Audit - Wage Index"/>
          <xsd:enumeration value="Banking"/>
          <xsd:enumeration value="Bankruptcy"/>
          <xsd:enumeration value="Beneficiary letter"/>
          <xsd:enumeration value="CA View"/>
          <xsd:enumeration value="Call Log"/>
          <xsd:enumeration value="CCU Reports"/>
          <xsd:enumeration value="CERT"/>
          <xsd:enumeration value="Checklist"/>
          <xsd:enumeration value="CMS"/>
          <xsd:enumeration value="COBC"/>
          <xsd:enumeration value="Communique"/>
          <xsd:enumeration value="Coordination of Benefits"/>
          <xsd:enumeration value="Corrective-Preventive Action"/>
          <xsd:enumeration value="Correspondence"/>
          <xsd:enumeration value="CRNA"/>
          <xsd:enumeration value="Cycle"/>
          <xsd:enumeration value="Data Analysis"/>
          <xsd:enumeration value="DCS/Treasury"/>
          <xsd:enumeration value="Development"/>
          <xsd:enumeration value="Divisional"/>
          <xsd:enumeration value="Document Control"/>
          <xsd:enumeration value="Draft CR"/>
          <xsd:enumeration value="Education – Internal"/>
          <xsd:enumeration value="Education – Provider"/>
          <xsd:enumeration value="EFT"/>
          <xsd:enumeration value="eNews"/>
          <xsd:enumeration value="ERS"/>
          <xsd:enumeration value="External Audit"/>
          <xsd:enumeration value="Fax"/>
          <xsd:enumeration value="First Level Appeal"/>
          <xsd:enumeration value="FISS"/>
          <xsd:enumeration value="HIGLAS"/>
          <xsd:enumeration value="ICR"/>
          <xsd:enumeration value="Inquiries"/>
          <xsd:enumeration value="Internal Audit"/>
          <xsd:enumeration value="Internal Controls"/>
          <xsd:enumeration value="IRR"/>
          <xsd:enumeration value="IVR"/>
          <xsd:enumeration value="J5"/>
          <xsd:enumeration value="J8"/>
          <xsd:enumeration value="Macro"/>
          <xsd:enumeration value="Maintenance"/>
          <xsd:enumeration value="Management Review"/>
          <xsd:enumeration value="Master List"/>
          <xsd:enumeration value="Meetings"/>
          <xsd:enumeration value="MR Letter"/>
          <xsd:enumeration value="NICE"/>
          <xsd:enumeration value="Nonconforming Service"/>
          <xsd:enumeration value="OCR"/>
          <xsd:enumeration value="OnBase"/>
          <xsd:enumeration value="Pecos"/>
          <xsd:enumeration value="Performance Metrics"/>
          <xsd:enumeration value="Portal Support"/>
          <xsd:enumeration value="Problem Prioritization"/>
          <xsd:enumeration value="Processing Applications"/>
          <xsd:enumeration value="Production"/>
          <xsd:enumeration value="Provider Letter"/>
          <xsd:enumeration value="Quality"/>
          <xsd:enumeration value="Receipt"/>
          <xsd:enumeration value="Referral"/>
          <xsd:enumeration value="Regulation and Informational Materials"/>
          <xsd:enumeration value="Release"/>
          <xsd:enumeration value="Reopening"/>
          <xsd:enumeration value="Reporting"/>
          <xsd:enumeration value="Review"/>
          <xsd:enumeration value="Sampling"/>
          <xsd:enumeration value="Second Level Appeal"/>
          <xsd:enumeration value="Service Requests-Referrals"/>
          <xsd:enumeration value="Systems Support"/>
          <xsd:enumeration value="Thank Yous"/>
          <xsd:enumeration value="Third Party"/>
          <xsd:enumeration value="Training"/>
          <xsd:enumeration value="Training Delivery"/>
          <xsd:enumeration value="Training Development"/>
          <xsd:enumeration value="Trending"/>
          <xsd:enumeration value="Validation"/>
          <xsd:enumeration value="Voluntary Refunds"/>
          <xsd:enumeration value="Website"/>
          <xsd:enumeration value="WFO"/>
          <xsd:enumeration value="Workload"/>
          <xsd:enumeration value="Worksheet"/>
          <xsd:enumeration value="Write Off"/>
          <xsd:enumeration value="ZPIC/UPIC"/>
        </xsd:restriction>
      </xsd:simpleType>
    </xsd:element>
    <xsd:element name="Workflow_x0020_Status" ma:index="13" ma:displayName="Workflow Status" ma:default="New" ma:format="Dropdown" ma:internalName="Workflow_x0020_Status" ma:readOnly="false">
      <xsd:simpleType>
        <xsd:restriction base="dms:Choice">
          <xsd:enumeration value="New"/>
          <xsd:enumeration value="Edit"/>
          <xsd:enumeration value="Review"/>
          <xsd:enumeration value="Approval"/>
          <xsd:enumeration value="Ready"/>
          <xsd:enumeration value="Active"/>
        </xsd:restriction>
      </xsd:simpleType>
    </xsd:element>
    <xsd:element name="Document_x0020_History" ma:index="16" nillable="true" ma:displayName="Document History" ma:internalName="Document_x0020_History" ma:readOnly="false">
      <xsd:simpleType>
        <xsd:restriction base="dms:Note">
          <xsd:maxLength value="255"/>
        </xsd:restriction>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Division" ma:index="24" nillable="true" ma:displayName="Division" ma:default="Government Health Administrators" ma:hidden="true" ma:internalName="Division" ma:readOnly="false">
      <xsd:simpleType>
        <xsd:restriction base="dms:Text">
          <xsd:maxLength value="255"/>
        </xsd:restriction>
      </xsd:simple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37125f-61b7-4ab1-ae51-868c7983d343" elementFormDefault="qualified">
    <xsd:import namespace="http://schemas.microsoft.com/office/2006/documentManagement/types"/>
    <xsd:import namespace="http://schemas.microsoft.com/office/infopath/2007/PartnerControls"/>
    <xsd:element name="Approve_x0020_Olli_x0020_Document" ma:index="15" nillable="true" ma:displayName="Approve Document" ma:format="Hyperlink" ma:internalName="Approve_x0020_Olli_x0020_Document"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Publish_x0020_Document" ma:index="17" nillable="true" ma:displayName="Publish Document" ma:internalName="Publish_x0020_Document">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368D92-2AA7-420D-9C4D-8E4F727F2797}">
  <ds:schemaRefs>
    <ds:schemaRef ds:uri="http://schemas.microsoft.com/sharepoint/v3/contenttype/forms"/>
  </ds:schemaRefs>
</ds:datastoreItem>
</file>

<file path=customXml/itemProps2.xml><?xml version="1.0" encoding="utf-8"?>
<ds:datastoreItem xmlns:ds="http://schemas.openxmlformats.org/officeDocument/2006/customXml" ds:itemID="{DFE78E05-C9A0-494C-B566-A68E35457175}">
  <ds:schemaRefs>
    <ds:schemaRef ds:uri="http://schemas.microsoft.com/sharepoint/events"/>
  </ds:schemaRefs>
</ds:datastoreItem>
</file>

<file path=customXml/itemProps3.xml><?xml version="1.0" encoding="utf-8"?>
<ds:datastoreItem xmlns:ds="http://schemas.openxmlformats.org/officeDocument/2006/customXml" ds:itemID="{388691E0-8E50-42A0-B80F-5ED66890C16B}">
  <ds:schemaRefs>
    <ds:schemaRef ds:uri="http://schemas.microsoft.com/office/2006/metadata/properties"/>
    <ds:schemaRef ds:uri="http://schemas.microsoft.com/office/infopath/2007/PartnerControls"/>
    <ds:schemaRef ds:uri="9075a0da-3943-4891-8ded-493e6a170793"/>
    <ds:schemaRef ds:uri="5637125f-61b7-4ab1-ae51-868c7983d343"/>
    <ds:schemaRef ds:uri="http://schemas.microsoft.com/sharepoint.v3"/>
  </ds:schemaRefs>
</ds:datastoreItem>
</file>

<file path=customXml/itemProps4.xml><?xml version="1.0" encoding="utf-8"?>
<ds:datastoreItem xmlns:ds="http://schemas.openxmlformats.org/officeDocument/2006/customXml" ds:itemID="{C4B0CE23-ACEF-4FB9-BFD0-98933A8679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075a0da-3943-4891-8ded-493e6a170793"/>
    <ds:schemaRef ds:uri="5637125f-61b7-4ab1-ae51-868c7983d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4106</TotalTime>
  <Words>789</Words>
  <Application>Microsoft Office PowerPoint</Application>
  <PresentationFormat>Widescreen</PresentationFormat>
  <Paragraphs>118</Paragraphs>
  <Slides>21</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Arial</vt:lpstr>
      <vt:lpstr>Calibri</vt:lpstr>
      <vt:lpstr>Calibri Light</vt:lpstr>
      <vt:lpstr>Trebuchet MS</vt:lpstr>
      <vt:lpstr>Office Theme</vt:lpstr>
      <vt:lpstr>Custom Design</vt:lpstr>
      <vt:lpstr>1_Custom Design</vt:lpstr>
      <vt:lpstr>Common Review Errors: Prior Authorization of Facet Interventions in the Hospital Outpatient Department</vt:lpstr>
      <vt:lpstr>Disclaimer</vt:lpstr>
      <vt:lpstr>Acronyms</vt:lpstr>
      <vt:lpstr>Objective</vt:lpstr>
      <vt:lpstr>Prior Authorization: The Basics </vt:lpstr>
      <vt:lpstr>Who It Applies To</vt:lpstr>
      <vt:lpstr>Facet Joint Interventions</vt:lpstr>
      <vt:lpstr>The Codes </vt:lpstr>
      <vt:lpstr>Facet Documentation Requirements</vt:lpstr>
      <vt:lpstr>Review Timelines</vt:lpstr>
      <vt:lpstr>The Request</vt:lpstr>
      <vt:lpstr>Top Reasons for Non-Affirmed PAR</vt:lpstr>
      <vt:lpstr>Axial Pain </vt:lpstr>
      <vt:lpstr>Disability Scale </vt:lpstr>
      <vt:lpstr>Description of Injection: Missing Information</vt:lpstr>
      <vt:lpstr>Description of Injection: Example 1  </vt:lpstr>
      <vt:lpstr>Description of Injection: Example 2</vt:lpstr>
      <vt:lpstr>Description of Injection: Example 3</vt:lpstr>
      <vt:lpstr>Reasons for Rejection of Prior Authorization Requests</vt:lpstr>
      <vt:lpstr>Resources </vt:lpstr>
      <vt:lpstr>Survey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05 25 Facet Joint in HOPD Services Webinar</dc:title>
  <dc:creator>Rasmussen, Benjamin - Corp Comm</dc:creator>
  <cp:lastModifiedBy>Diaz, Maria</cp:lastModifiedBy>
  <cp:revision>130</cp:revision>
  <dcterms:created xsi:type="dcterms:W3CDTF">2020-11-15T21:40:28Z</dcterms:created>
  <dcterms:modified xsi:type="dcterms:W3CDTF">2023-08-24T17:21:11Z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0x0101006E63F9F2094B854683EBE2F25BB346E5000506D6BA6D64EB4598816411DF463305</vt:lpwstr>
  </property>
  <property fmtid="{D5CDD505-2E9C-101B-9397-08002B2CF9AE}" pid="3" name="_dlc_DocIdItemGuid">
    <vt:lpwstr>5a12c881-24cb-4d27-ae2d-2df0083bc047</vt:lpwstr>
  </property>
</Properties>
</file>