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5"/>
    <p:sldMasterId id="2147483672" r:id="rId6"/>
    <p:sldMasterId id="2147483681" r:id="rId7"/>
  </p:sldMasterIdLst>
  <p:notesMasterIdLst>
    <p:notesMasterId r:id="rId29"/>
  </p:notesMasterIdLst>
  <p:handoutMasterIdLst>
    <p:handoutMasterId r:id="rId30"/>
  </p:handoutMasterIdLst>
  <p:sldIdLst>
    <p:sldId id="280" r:id="rId8"/>
    <p:sldId id="270" r:id="rId9"/>
    <p:sldId id="345" r:id="rId10"/>
    <p:sldId id="431" r:id="rId11"/>
    <p:sldId id="433" r:id="rId12"/>
    <p:sldId id="432" r:id="rId13"/>
    <p:sldId id="434" r:id="rId14"/>
    <p:sldId id="435" r:id="rId15"/>
    <p:sldId id="436" r:id="rId16"/>
    <p:sldId id="437" r:id="rId17"/>
    <p:sldId id="438" r:id="rId18"/>
    <p:sldId id="440" r:id="rId19"/>
    <p:sldId id="441" r:id="rId20"/>
    <p:sldId id="439" r:id="rId21"/>
    <p:sldId id="264" r:id="rId22"/>
    <p:sldId id="424" r:id="rId23"/>
    <p:sldId id="425" r:id="rId24"/>
    <p:sldId id="426" r:id="rId25"/>
    <p:sldId id="444" r:id="rId26"/>
    <p:sldId id="374" r:id="rId27"/>
    <p:sldId id="3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9F"/>
    <a:srgbClr val="0066FF"/>
    <a:srgbClr val="0023B6"/>
    <a:srgbClr val="250FA7"/>
    <a:srgbClr val="017DB4"/>
    <a:srgbClr val="4303E3"/>
    <a:srgbClr val="003A5D"/>
    <a:srgbClr val="F89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1" autoAdjust="0"/>
    <p:restoredTop sz="86385" autoAdjust="0"/>
  </p:normalViewPr>
  <p:slideViewPr>
    <p:cSldViewPr snapToGrid="0" snapToObjects="1">
      <p:cViewPr varScale="1">
        <p:scale>
          <a:sx n="47" d="100"/>
          <a:sy n="47" d="100"/>
        </p:scale>
        <p:origin x="60" y="168"/>
      </p:cViewPr>
      <p:guideLst/>
    </p:cSldViewPr>
  </p:slideViewPr>
  <p:outlineViewPr>
    <p:cViewPr>
      <p:scale>
        <a:sx n="33" d="100"/>
        <a:sy n="33" d="100"/>
      </p:scale>
      <p:origin x="0" y="-74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5B812-B55C-F963-0424-D66790B34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4C994-23A5-6DC3-722C-4FE3E5EE2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41E7-6599-410D-ACEB-6E45887D8C6A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7FEED-A9E0-77DB-08F1-2E9042512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3B5FD-EB69-CE14-53AF-6F1814E6C8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2DBBE-78A7-4229-8B03-BD4C2BA33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1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38B04-4D7D-6148-8C3F-37CE9408ACEF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EBA1-951B-0F4A-95D0-9F1CC3ADD4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547688"/>
            <a:ext cx="4348163" cy="2446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2538" y="3139806"/>
            <a:ext cx="6125379" cy="5827923"/>
          </a:xfrm>
        </p:spPr>
        <p:txBody>
          <a:bodyPr/>
          <a:lstStyle/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7F830-97C6-41AF-9B45-128293B635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5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3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B58E32-7EC3-4C49-B802-6217EC0122B0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117B41-E422-774B-A4E0-9DE9EBDF4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6CC8B-1FC5-4365-BC36-037B408F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51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2CC0-3E64-84E0-A8A2-43950855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-16922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8EDBFB4-456D-B779-C7E2-03B4C50065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7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B58E32-7EC3-4C49-B802-6217EC0122B0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117B41-E422-774B-A4E0-9DE9EBDF4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6CC8B-1FC5-4365-BC36-037B408F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35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256AD4-C2F4-D040-A9A3-9CB8D0EE0FAA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82FE47-5023-BE9C-DC0C-2132CFD2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1CB09F8-023D-DCAB-CED1-55F2499F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2729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aption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</a:extLst>
          </p:cNvPr>
          <p:cNvSpPr/>
          <p:nvPr userDrawn="1"/>
        </p:nvSpPr>
        <p:spPr>
          <a:xfrm>
            <a:off x="8901214" y="0"/>
            <a:ext cx="2477985" cy="140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073" y="0"/>
            <a:ext cx="1911927" cy="3408218"/>
          </a:xfrm>
          <a:prstGeom prst="rect">
            <a:avLst/>
          </a:prstGeom>
          <a:solidFill>
            <a:srgbClr val="017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901215" y="508000"/>
            <a:ext cx="2743200" cy="50479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633E8B-B27E-9777-C911-951974A3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40457"/>
            <a:ext cx="7416840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1A9533D-017E-BC60-E5FC-04D2B4DF5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7416839" cy="5076190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2876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Pictur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73458"/>
            <a:ext cx="3750590" cy="4184542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6BBFB6E-EA6C-5CE1-7495-E893768C01B8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307394" y="1783879"/>
            <a:ext cx="3135801" cy="4184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52E51-9882-7933-0B7C-2BC75517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270109"/>
            <a:ext cx="9538525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4751A4D-B120-2A8D-91AB-E561FED7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004" y="1280160"/>
            <a:ext cx="7416839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809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Column Pic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</a:extLst>
          </p:cNvPr>
          <p:cNvSpPr/>
          <p:nvPr userDrawn="1"/>
        </p:nvSpPr>
        <p:spPr>
          <a:xfrm>
            <a:off x="8679053" y="0"/>
            <a:ext cx="352852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679052" y="0"/>
            <a:ext cx="3528524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89955-EA06-A439-4ED6-50B5345B5BCF}"/>
              </a:ext>
            </a:extLst>
          </p:cNvPr>
          <p:cNvSpPr/>
          <p:nvPr userDrawn="1"/>
        </p:nvSpPr>
        <p:spPr>
          <a:xfrm>
            <a:off x="8077926" y="6003235"/>
            <a:ext cx="588600" cy="6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296E4-8554-9DD1-67FF-F9156E81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2" y="234197"/>
            <a:ext cx="7635835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48637C-2E8E-6AD1-F5EF-0B8BF1C6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3" y="1375495"/>
            <a:ext cx="7635835" cy="4980855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683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CDAD6A-1654-3246-83A7-878675A35BF5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A89BF-7CAD-E749-A249-A8820CF5CA56}"/>
              </a:ext>
            </a:extLst>
          </p:cNvPr>
          <p:cNvSpPr/>
          <p:nvPr userDrawn="1"/>
        </p:nvSpPr>
        <p:spPr>
          <a:xfrm>
            <a:off x="0" y="1378891"/>
            <a:ext cx="9992299" cy="26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553387A-DC65-F34E-BAA5-3CC586A2829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547585" y="1378891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9F91E-B22C-72F2-B991-2BB327C4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3999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4060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79FB-E96D-68F6-A87E-DCAD4EDF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84" y="4945438"/>
            <a:ext cx="10515600" cy="906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9C146-4176-EED3-6D58-289E92DD3F55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81084" y="364738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8741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96596" y="5724583"/>
            <a:ext cx="3833674" cy="942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445117" y="2092409"/>
            <a:ext cx="4266370" cy="4400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F8911B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F8911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7B9459-7DD5-694F-BAED-2EC8063211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445117" y="1328868"/>
            <a:ext cx="4281473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rgbClr val="017DB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80514" y="2154158"/>
            <a:ext cx="4266370" cy="43451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F8911B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F8911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5C183-F939-3749-8CBA-E98362CF52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465411" y="1328868"/>
            <a:ext cx="4281473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rgbClr val="017DB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2060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5375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, Subhead, 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50CE01-9624-9ABA-B519-84D32703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625017"/>
            <a:ext cx="9500616" cy="8006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DADA2D-BB08-86BF-F372-70E73FD5314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139696" y="4563266"/>
            <a:ext cx="9144000" cy="6213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F7139D6-B18D-E36D-DDD4-107506171A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8" y="0"/>
            <a:ext cx="1218409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09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256AD4-C2F4-D040-A9A3-9CB8D0EE0FAA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82FE47-5023-BE9C-DC0C-2132CFD2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1CB09F8-023D-DCAB-CED1-55F2499F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3521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2CC0-3E64-84E0-A8A2-43950855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-16922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8EDBFB4-456D-B779-C7E2-03B4C50065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5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aption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</a:extLst>
          </p:cNvPr>
          <p:cNvSpPr/>
          <p:nvPr userDrawn="1"/>
        </p:nvSpPr>
        <p:spPr>
          <a:xfrm>
            <a:off x="8901214" y="0"/>
            <a:ext cx="2477985" cy="140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073" y="0"/>
            <a:ext cx="1911927" cy="3408218"/>
          </a:xfrm>
          <a:prstGeom prst="rect">
            <a:avLst/>
          </a:prstGeom>
          <a:solidFill>
            <a:srgbClr val="017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901215" y="508000"/>
            <a:ext cx="2743200" cy="50479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633E8B-B27E-9777-C911-951974A3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40457"/>
            <a:ext cx="7416840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1A9533D-017E-BC60-E5FC-04D2B4DF5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7416839" cy="5076190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4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Pictur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73458"/>
            <a:ext cx="3750590" cy="4184542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6BBFB6E-EA6C-5CE1-7495-E893768C01B8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307394" y="1783879"/>
            <a:ext cx="3135801" cy="4184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52E51-9882-7933-0B7C-2BC75517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270109"/>
            <a:ext cx="9538525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4751A4D-B120-2A8D-91AB-E561FED7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004" y="1280160"/>
            <a:ext cx="7416839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543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Column Pic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</a:extLst>
          </p:cNvPr>
          <p:cNvSpPr/>
          <p:nvPr userDrawn="1"/>
        </p:nvSpPr>
        <p:spPr>
          <a:xfrm>
            <a:off x="8679053" y="0"/>
            <a:ext cx="352852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679052" y="0"/>
            <a:ext cx="3528524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89955-EA06-A439-4ED6-50B5345B5BCF}"/>
              </a:ext>
            </a:extLst>
          </p:cNvPr>
          <p:cNvSpPr/>
          <p:nvPr userDrawn="1"/>
        </p:nvSpPr>
        <p:spPr>
          <a:xfrm>
            <a:off x="8077926" y="6003235"/>
            <a:ext cx="588600" cy="6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296E4-8554-9DD1-67FF-F9156E81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2" y="234197"/>
            <a:ext cx="7635835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48637C-2E8E-6AD1-F5EF-0B8BF1C6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3" y="1375495"/>
            <a:ext cx="7635835" cy="4980855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248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CDAD6A-1654-3246-83A7-878675A35BF5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A89BF-7CAD-E749-A249-A8820CF5CA56}"/>
              </a:ext>
            </a:extLst>
          </p:cNvPr>
          <p:cNvSpPr/>
          <p:nvPr userDrawn="1"/>
        </p:nvSpPr>
        <p:spPr>
          <a:xfrm>
            <a:off x="0" y="1378891"/>
            <a:ext cx="9992299" cy="26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553387A-DC65-F34E-BAA5-3CC586A2829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547585" y="1378891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9F91E-B22C-72F2-B991-2BB327C4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3999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661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79FB-E96D-68F6-A87E-DCAD4EDF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84" y="4945438"/>
            <a:ext cx="10515600" cy="906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9C146-4176-EED3-6D58-289E92DD3F55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81084" y="364738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437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96596" y="5724583"/>
            <a:ext cx="3833674" cy="942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445117" y="2092409"/>
            <a:ext cx="4266370" cy="4400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F8911B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F8911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7B9459-7DD5-694F-BAED-2EC8063211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445117" y="1328868"/>
            <a:ext cx="4281473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rgbClr val="017DB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80514" y="2154158"/>
            <a:ext cx="4266370" cy="43451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F8911B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F8911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5C183-F939-3749-8CBA-E98362CF52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465411" y="1328868"/>
            <a:ext cx="4281473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rgbClr val="017DB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2060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4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, Subhead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DC90C48-F3D4-526A-CADA-C68070E9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625017"/>
            <a:ext cx="9500616" cy="8006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5BD5A5-A76A-06C6-8CF6-36B4B08E5BB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139696" y="4563266"/>
            <a:ext cx="9144000" cy="6213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3B907B9-C9BB-34FC-DF6C-06198528C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2B7804B2-9FF8-CCC9-6DA7-9871FA9885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24A2F4B-4C75-19AC-3B5E-2306719882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3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FF47DA04-179C-4548-803A-773E6AED00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5" r:id="rId4"/>
    <p:sldLayoutId id="2147483676" r:id="rId5"/>
    <p:sldLayoutId id="2147483670" r:id="rId6"/>
    <p:sldLayoutId id="2147483680" r:id="rId7"/>
    <p:sldLayoutId id="2147483671" r:id="rId8"/>
    <p:sldLayoutId id="214748369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55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FF47DA04-179C-4548-803A-773E6AED00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wps.gha.education@wpsic.com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msmacfedramp.gov1.qualtrics.com/jfe/form/SV_8qQ1Igmkc0UPfMN?Title=Encore%3A%20Excluded%20Services%20Modifiers%3A%20GY%20and%20GX&amp;Presenter=Thom%20Ry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re.gov/" TargetMode="External"/><Relationship Id="rId2" Type="http://schemas.openxmlformats.org/officeDocument/2006/relationships/hyperlink" Target="https://www.medicare.gov/Pubs/pdf/10050-medicare-and-you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ms.gov/regulations-and-guidance/guidance/manuals/downloads/bp102c16.pd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psgha.com/wps/portal/mac/site/claims/guides-and-resources/excluded-services-and-providers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6E5685-0972-E2A9-6530-6AAE34F9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3625017"/>
            <a:ext cx="10967212" cy="800680"/>
          </a:xfrm>
        </p:spPr>
        <p:txBody>
          <a:bodyPr/>
          <a:lstStyle/>
          <a:p>
            <a:r>
              <a:rPr lang="en-US" sz="5000" dirty="0"/>
              <a:t>Excluded Services Modifiers: GY and GX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049CAB-E261-10DA-8B9B-DB571E5C3BA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73100" y="4563266"/>
            <a:ext cx="10610596" cy="621382"/>
          </a:xfrm>
        </p:spPr>
        <p:txBody>
          <a:bodyPr/>
          <a:lstStyle/>
          <a:p>
            <a:r>
              <a:rPr lang="en-US" dirty="0"/>
              <a:t>Presented by Thom Ryan, Provider Outreach and Education</a:t>
            </a:r>
          </a:p>
        </p:txBody>
      </p:sp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AD0EC753-F6FA-6CB0-43C2-9C44D741C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99"/>
            <a:ext cx="4092929" cy="2926080"/>
          </a:xfrm>
          <a:prstGeom prst="rect">
            <a:avLst/>
          </a:prstGeom>
        </p:spPr>
      </p:pic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10E906F2-4228-E0CB-D6CC-B31114B2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5244" y="0"/>
            <a:ext cx="4092929" cy="2925381"/>
          </a:xfrm>
          <a:prstGeom prst="rect">
            <a:avLst/>
          </a:prstGeom>
        </p:spPr>
      </p:pic>
      <p:pic>
        <p:nvPicPr>
          <p:cNvPr id="5" name="Picture Placeholder 11">
            <a:extLst>
              <a:ext uri="{FF2B5EF4-FFF2-40B4-BE49-F238E27FC236}">
                <a16:creationId xmlns:a16="http://schemas.microsoft.com/office/drawing/2014/main" id="{86F141A2-4ED4-A673-551A-B63C6023A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0489" y="699"/>
            <a:ext cx="3921511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8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F545C0-B9AC-0BA6-C740-AE5E9095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Modifier GY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51B550-F193-EE4D-6535-B43A247AF5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Append to noncovered service line-item</a:t>
            </a:r>
          </a:p>
          <a:p>
            <a:r>
              <a:rPr lang="en-US" dirty="0"/>
              <a:t>No Advance Beneficiary Notice of Noncoverage</a:t>
            </a:r>
          </a:p>
          <a:p>
            <a:r>
              <a:rPr lang="en-US" dirty="0"/>
              <a:t>Can be on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235770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2AB0-08D9-7C80-7BE1-B8C8FE48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Modifier GX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5EBF3-2359-D5DA-C8FB-645CB2D06F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Append to noncovered service line-item</a:t>
            </a:r>
          </a:p>
          <a:p>
            <a:r>
              <a:rPr lang="en-US" dirty="0"/>
              <a:t>Advance Beneficiary Notice of Noncoverage</a:t>
            </a:r>
          </a:p>
          <a:p>
            <a:r>
              <a:rPr lang="en-US" dirty="0"/>
              <a:t>Can be on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57837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AA22EA-3BA1-13C6-2B14-890A036A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Code 21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4D487C-36F3-BAD0-FD2E-5AC4F6D33A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Provider deems all services on a claim as non-covered or excluded</a:t>
            </a:r>
          </a:p>
          <a:p>
            <a:r>
              <a:rPr lang="en-US" dirty="0"/>
              <a:t>The provider needs a denial to bill a Medicare supplemental insurer</a:t>
            </a:r>
          </a:p>
          <a:p>
            <a:r>
              <a:rPr lang="en-US" dirty="0"/>
              <a:t>Patient request</a:t>
            </a:r>
          </a:p>
          <a:p>
            <a:r>
              <a:rPr lang="en-US" dirty="0"/>
              <a:t>No line-item modifier</a:t>
            </a:r>
          </a:p>
        </p:txBody>
      </p:sp>
    </p:spTree>
    <p:extLst>
      <p:ext uri="{BB962C8B-B14F-4D97-AF65-F5344CB8AC3E}">
        <p14:creationId xmlns:p14="http://schemas.microsoft.com/office/powerpoint/2010/main" val="300843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AA22EA-3BA1-13C6-2B14-890A036A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Code 20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4D487C-36F3-BAD0-FD2E-5AC4F6D33A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Provider deems the Skilled Nursing Facility (SNF) inpatient stay is not medically necessary</a:t>
            </a:r>
          </a:p>
          <a:p>
            <a:r>
              <a:rPr lang="en-US" dirty="0"/>
              <a:t>Patient requests billing of a non-covered inpatient SNF stay</a:t>
            </a:r>
          </a:p>
          <a:p>
            <a:r>
              <a:rPr lang="en-US" dirty="0"/>
              <a:t>Medicare reviews the documentation and determines if the stay meets medical necessity</a:t>
            </a:r>
          </a:p>
          <a:p>
            <a:r>
              <a:rPr lang="en-US" dirty="0"/>
              <a:t>No line-item modifier</a:t>
            </a:r>
          </a:p>
        </p:txBody>
      </p:sp>
    </p:spTree>
    <p:extLst>
      <p:ext uri="{BB962C8B-B14F-4D97-AF65-F5344CB8AC3E}">
        <p14:creationId xmlns:p14="http://schemas.microsoft.com/office/powerpoint/2010/main" val="803095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0B4E-9668-D34C-24F1-F488E2E3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 Beneficiary Notice of Noncoverage (ABN)</a:t>
            </a:r>
          </a:p>
        </p:txBody>
      </p:sp>
      <p:pic>
        <p:nvPicPr>
          <p:cNvPr id="5" name="Picture 4" descr="Form CMS-R-131 ">
            <a:extLst>
              <a:ext uri="{FF2B5EF4-FFF2-40B4-BE49-F238E27FC236}">
                <a16:creationId xmlns:a16="http://schemas.microsoft.com/office/drawing/2014/main" id="{95CC2FF9-82ED-63E8-59E4-AE16EBF113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670" y="349071"/>
            <a:ext cx="3579813" cy="4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9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B0F7-4BD1-0B52-CFF3-018AA6C5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Date</a:t>
            </a:r>
          </a:p>
        </p:txBody>
      </p:sp>
      <p:pic>
        <p:nvPicPr>
          <p:cNvPr id="4" name="Picture 3" descr="Picture of the ABN with a callout pointing to the date 01/31/2026  in lower left corner. This  highlights the date on the current form. ">
            <a:extLst>
              <a:ext uri="{FF2B5EF4-FFF2-40B4-BE49-F238E27FC236}">
                <a16:creationId xmlns:a16="http://schemas.microsoft.com/office/drawing/2014/main" id="{F104A0C6-C1FE-9986-A0C5-134F0A3D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585" y="1088135"/>
            <a:ext cx="11202963" cy="47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1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6EF7C7-E707-5B20-7203-4EDA5399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A through C</a:t>
            </a:r>
          </a:p>
        </p:txBody>
      </p:sp>
      <p:pic>
        <p:nvPicPr>
          <p:cNvPr id="8" name="Picture 7" descr="A picture of items A through C on the top of the ABN with callouts explaining what needs to be in each item. Item A needs the provider's information name, address, and phone number. It can contain the name of more than one provider. Item B needs the patient's name. Item C contains the patient's identifier in the provider's office.">
            <a:extLst>
              <a:ext uri="{FF2B5EF4-FFF2-40B4-BE49-F238E27FC236}">
                <a16:creationId xmlns:a16="http://schemas.microsoft.com/office/drawing/2014/main" id="{93CB93B6-751E-5F3E-4666-B51E2851F6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210" y="1280616"/>
            <a:ext cx="11071066" cy="54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69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6EF7C7-E707-5B20-7203-4EDA5399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D</a:t>
            </a:r>
          </a:p>
        </p:txBody>
      </p:sp>
      <p:pic>
        <p:nvPicPr>
          <p:cNvPr id="4" name="Picture 3" descr="Picture of the chart on the ABN containing the Line D and the box D. There are two callout boxes. First, line D with a list of words to replace the line with. These include item, service, laboratory test, test, procedure, care, and equipment. The second callout points to the Box D and contains the words &quot;Describe the service.&quot;">
            <a:extLst>
              <a:ext uri="{FF2B5EF4-FFF2-40B4-BE49-F238E27FC236}">
                <a16:creationId xmlns:a16="http://schemas.microsoft.com/office/drawing/2014/main" id="{048A03EB-721C-65C1-0F75-923B1E5F27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144" y="0"/>
            <a:ext cx="12213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52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6EF7C7-E707-5B20-7203-4EDA5399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E and F </a:t>
            </a:r>
          </a:p>
        </p:txBody>
      </p:sp>
      <p:pic>
        <p:nvPicPr>
          <p:cNvPr id="4" name="Picture 3" descr="Picture of the chart on the ABN. There are two callouts pointing at items E and F. First callout states &quot;E: Reason for denial and Details needed&quot;. Second callout states, &quot;F: cost of item or service.&quot;">
            <a:extLst>
              <a:ext uri="{FF2B5EF4-FFF2-40B4-BE49-F238E27FC236}">
                <a16:creationId xmlns:a16="http://schemas.microsoft.com/office/drawing/2014/main" id="{DB9C1EF1-7511-DD11-3268-6D9CE0AB0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7762"/>
            <a:ext cx="96012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95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67CF6E-CC95-28C6-B0D2-79FBA77F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It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5ED0B-C3ED-7738-6961-9D8B89826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5548415" cy="44249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 need to complete the rest of the form</a:t>
            </a:r>
          </a:p>
          <a:p>
            <a:r>
              <a:rPr lang="en-US" dirty="0"/>
              <a:t>Can add information in item H</a:t>
            </a:r>
          </a:p>
        </p:txBody>
      </p:sp>
      <p:pic>
        <p:nvPicPr>
          <p:cNvPr id="13" name="Picture 12" descr="Picture of the ABN with an X over the lower portion of the form. This represents only items A through F need to be completed for noncovered services. ">
            <a:extLst>
              <a:ext uri="{FF2B5EF4-FFF2-40B4-BE49-F238E27FC236}">
                <a16:creationId xmlns:a16="http://schemas.microsoft.com/office/drawing/2014/main" id="{1EAB56AE-CCB3-C5D4-D55E-64263CEBD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678" y="1190625"/>
            <a:ext cx="35814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9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A24A76-36F6-EA6A-705A-0B9361A2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7A49A-C83D-D64C-9687-E70ABE7990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prepared this education as a tool to assist the provider community.  Medicare rules change often. They are in the relevant laws, regulations and rulings on the Centers for Medicare &amp; Medicaid Services (CMS) website. 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provide responses to questions based on the facts given, but the Medicare rules will determine final coverage.  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CMS prohibits recording of the presentation for profit-making purposes.</a:t>
            </a:r>
          </a:p>
        </p:txBody>
      </p:sp>
    </p:spTree>
    <p:extLst>
      <p:ext uri="{BB962C8B-B14F-4D97-AF65-F5344CB8AC3E}">
        <p14:creationId xmlns:p14="http://schemas.microsoft.com/office/powerpoint/2010/main" val="400520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B3F7D0-8D94-7940-612E-72E5C9B5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01C443-80F3-ED1C-F6FF-B2D0A911F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4" y="1280160"/>
            <a:ext cx="10013233" cy="4424901"/>
          </a:xfrm>
        </p:spPr>
        <p:txBody>
          <a:bodyPr/>
          <a:lstStyle/>
          <a:p>
            <a:r>
              <a:rPr lang="en-US" dirty="0"/>
              <a:t>Follow-up Questions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+mn-lt"/>
              </a:rPr>
              <a:t>Email </a:t>
            </a:r>
            <a:r>
              <a:rPr lang="en-US" sz="3200" dirty="0">
                <a:solidFill>
                  <a:schemeClr val="tx1"/>
                </a:solidFill>
                <a:latin typeface="+mn-lt"/>
                <a:hlinkClick r:id="rId2"/>
              </a:rPr>
              <a:t>wps.gha.education@wpsic.com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dirty="0"/>
              <a:t>Subject line: “Encore Excluded Services Modifiers” 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r>
              <a:rPr lang="en-US" dirty="0"/>
              <a:t>Send claim specific questions to Customer Service </a:t>
            </a:r>
          </a:p>
        </p:txBody>
      </p:sp>
    </p:spTree>
    <p:extLst>
      <p:ext uri="{BB962C8B-B14F-4D97-AF65-F5344CB8AC3E}">
        <p14:creationId xmlns:p14="http://schemas.microsoft.com/office/powerpoint/2010/main" val="789466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11BC42-EE9A-24AE-680B-4E7CE8ED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E619BB-D7D7-C1EB-1322-65316FA5F8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Let us know what you think!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Take time to complete the </a:t>
            </a:r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hlinkClick r:id="rId3"/>
              </a:rPr>
              <a:t>survey</a:t>
            </a:r>
            <a:r>
              <a:rPr lang="en-US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now. </a:t>
            </a:r>
          </a:p>
        </p:txBody>
      </p:sp>
      <p:pic>
        <p:nvPicPr>
          <p:cNvPr id="3" name="Picture 2" descr="Quick Response (QR) code for the survey at https://cmsmacfedramp.gov1.qualtrics.com/jfe/form/SV_8qQ1Igmkc0UPfMN?Title=Encore%3A%20Excluded%20Services%20Modifiers%3A%20GY%20and%20GX&amp;Presenter=Thom%20Ryan">
            <a:extLst>
              <a:ext uri="{FF2B5EF4-FFF2-40B4-BE49-F238E27FC236}">
                <a16:creationId xmlns:a16="http://schemas.microsoft.com/office/drawing/2014/main" id="{E3BD691A-4388-9050-016A-75859BD11D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291" y="2969455"/>
            <a:ext cx="2608385" cy="26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0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8221-91DB-9C0E-ED85-1F1D8DEA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0B2A5-0C33-DE27-ADF8-BD221D2572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will:</a:t>
            </a:r>
          </a:p>
          <a:p>
            <a:r>
              <a:rPr lang="en-US" dirty="0"/>
              <a:t>Locate the form</a:t>
            </a:r>
          </a:p>
          <a:p>
            <a:r>
              <a:rPr lang="en-US" dirty="0"/>
              <a:t>Provide instructions on completing the form</a:t>
            </a:r>
          </a:p>
          <a:p>
            <a:r>
              <a:rPr lang="en-US" dirty="0"/>
              <a:t>Tips and tricks to help you</a:t>
            </a:r>
          </a:p>
        </p:txBody>
      </p:sp>
    </p:spTree>
    <p:extLst>
      <p:ext uri="{BB962C8B-B14F-4D97-AF65-F5344CB8AC3E}">
        <p14:creationId xmlns:p14="http://schemas.microsoft.com/office/powerpoint/2010/main" val="250077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79EA-B487-F8EB-09FE-92C73530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EB054-7B46-63FF-7D1C-C3C97E104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1003" y="704507"/>
            <a:ext cx="6248401" cy="38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7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9A971A-B694-1094-D2EA-85DF4D9D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Excluded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4BE63-5513-240B-E74A-D8A8A9F84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6787712" cy="44249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 included in Medicare coverage</a:t>
            </a:r>
          </a:p>
          <a:p>
            <a:r>
              <a:rPr lang="en-US" dirty="0"/>
              <a:t>Law excludes coverage</a:t>
            </a:r>
          </a:p>
          <a:p>
            <a:r>
              <a:rPr lang="en-US" dirty="0"/>
              <a:t>Never covered</a:t>
            </a:r>
          </a:p>
          <a:p>
            <a:r>
              <a:rPr lang="en-US" dirty="0"/>
              <a:t>Not based on medical necessity</a:t>
            </a:r>
          </a:p>
        </p:txBody>
      </p:sp>
      <p:pic>
        <p:nvPicPr>
          <p:cNvPr id="6" name="Picture 5" descr="Picture with the word &quot;No&quot; written on paper representing never covered">
            <a:extLst>
              <a:ext uri="{FF2B5EF4-FFF2-40B4-BE49-F238E27FC236}">
                <a16:creationId xmlns:a16="http://schemas.microsoft.com/office/drawing/2014/main" id="{646E7AE4-B565-AC68-C645-401B9C8E7B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140" y="2159946"/>
            <a:ext cx="4353030" cy="29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7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F854E-E6D5-BFF0-8EDC-B6723EAA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8108B7-858B-3CF0-56CC-194D654CCF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Medicare &amp; You Handbook</a:t>
            </a:r>
            <a:endParaRPr lang="en-US" dirty="0"/>
          </a:p>
          <a:p>
            <a:r>
              <a:rPr lang="en-US" dirty="0"/>
              <a:t>Benefits list</a:t>
            </a:r>
          </a:p>
          <a:p>
            <a:r>
              <a:rPr lang="en-US" dirty="0"/>
              <a:t>Excluded services</a:t>
            </a:r>
          </a:p>
          <a:p>
            <a:r>
              <a:rPr lang="en-US" dirty="0"/>
              <a:t>Sent yearly to all households</a:t>
            </a:r>
          </a:p>
          <a:p>
            <a:pPr marL="0" indent="0">
              <a:buNone/>
            </a:pPr>
            <a:r>
              <a:rPr lang="en-US" dirty="0"/>
              <a:t>Website</a:t>
            </a:r>
          </a:p>
          <a:p>
            <a:r>
              <a:rPr lang="en-US" dirty="0">
                <a:hlinkClick r:id="rId3"/>
              </a:rPr>
              <a:t>https://www.medicare.gov</a:t>
            </a:r>
            <a:endParaRPr lang="en-US" dirty="0"/>
          </a:p>
        </p:txBody>
      </p:sp>
      <p:pic>
        <p:nvPicPr>
          <p:cNvPr id="7" name="Picture 6" descr="Picture of the Medicare &amp; You 2023 Handbook">
            <a:extLst>
              <a:ext uri="{FF2B5EF4-FFF2-40B4-BE49-F238E27FC236}">
                <a16:creationId xmlns:a16="http://schemas.microsoft.com/office/drawing/2014/main" id="{0230FD9A-4873-2675-2042-3F3695543C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348" y="1088136"/>
            <a:ext cx="3224767" cy="417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3FE0C0-2FDD-4856-CBEC-B8C77FBA7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6672D0-2F45-5663-784F-38F79216D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7249936" cy="44249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CMS Internet-Only Manuals (IOMs) Publication 100-02 </a:t>
            </a:r>
            <a:r>
              <a:rPr lang="en-US" b="0" i="0" dirty="0">
                <a:solidFill>
                  <a:srgbClr val="000000"/>
                </a:solidFill>
                <a:effectLst/>
                <a:latin typeface="public_sans"/>
              </a:rPr>
              <a:t>Medicare Benefit Policy Manual, </a:t>
            </a:r>
            <a:r>
              <a:rPr lang="en-US" dirty="0">
                <a:hlinkClick r:id="rId2"/>
              </a:rPr>
              <a:t>Chapter 16 - General Exclusions From Coverage</a:t>
            </a:r>
            <a:endParaRPr lang="en-US" dirty="0"/>
          </a:p>
        </p:txBody>
      </p:sp>
      <p:pic>
        <p:nvPicPr>
          <p:cNvPr id="5" name="Picture 4" descr="Page 1 of the Medicare Benefit Policy Manual, Chapter 16 - General Exclusions From Coverage listing excluded Medicare services">
            <a:extLst>
              <a:ext uri="{FF2B5EF4-FFF2-40B4-BE49-F238E27FC236}">
                <a16:creationId xmlns:a16="http://schemas.microsoft.com/office/drawing/2014/main" id="{1DD34CB8-5923-EE5E-4D89-4F6E9BAD77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586" y="1527200"/>
            <a:ext cx="3074796" cy="39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3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3CB4A-6CF7-EB25-4DE1-312DC21E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WPS Article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C319D0-873F-661A-75E5-7454A53751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Excluded Services and Providers</a:t>
            </a:r>
            <a:endParaRPr lang="en-US" dirty="0"/>
          </a:p>
        </p:txBody>
      </p:sp>
      <p:pic>
        <p:nvPicPr>
          <p:cNvPr id="5" name="Picture 4" descr="Picture of the WPS GHA article Excluded Services and Providers">
            <a:extLst>
              <a:ext uri="{FF2B5EF4-FFF2-40B4-BE49-F238E27FC236}">
                <a16:creationId xmlns:a16="http://schemas.microsoft.com/office/drawing/2014/main" id="{B42ADF27-D99E-E556-06A3-F4AE9552FD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042" y="2110153"/>
            <a:ext cx="4719915" cy="36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9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D44F-70C3-8011-D0B8-1EA9618F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09E767F-517F-BA0E-8A55-B3A8B91C4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165" y="706382"/>
            <a:ext cx="7452746" cy="3604361"/>
          </a:xfrm>
        </p:spPr>
      </p:pic>
    </p:spTree>
    <p:extLst>
      <p:ext uri="{BB962C8B-B14F-4D97-AF65-F5344CB8AC3E}">
        <p14:creationId xmlns:p14="http://schemas.microsoft.com/office/powerpoint/2010/main" val="11786106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flow_x0020_Status xmlns="9075a0da-3943-4891-8ded-493e6a170793">Ready</Workflow_x0020_Status>
    <Must_x0020_review_x0020_changes_x0020_with_x0020_staff xmlns="9075a0da-3943-4891-8ded-493e6a170793">No</Must_x0020_review_x0020_changes_x0020_with_x0020_staff>
    <Approve_x0020_Olli_x0020_Document xmlns="5637125f-61b7-4ab1-ae51-868c7983d343">
      <Url xsi:nil="true"/>
      <Description xsi:nil="true"/>
    </Approve_x0020_Olli_x0020_Document>
    <Latest_x0020_Changes xmlns="9075a0da-3943-4891-8ded-493e6a170793">New Document</Latest_x0020_Changes>
    <Review_x0020_Notification_x0020_Date xmlns="9075a0da-3943-4891-8ded-493e6a170793" xsi:nil="true"/>
    <New_x0020_Version_x0020_Email_x0020_Required xmlns="9075a0da-3943-4891-8ded-493e6a170793">No</New_x0020_Version_x0020_Email_x0020_Required>
    <CategoryDescription xmlns="http://schemas.microsoft.com/sharepoint.v3" xsi:nil="true"/>
    <Branch xmlns="9075a0da-3943-4891-8ded-493e6a170793">Provider Outreach &amp; Education</Branch>
    <Publish_x0020_Document xmlns="5637125f-61b7-4ab1-ae51-868c7983d343">
      <Url xsi:nil="true"/>
      <Description xsi:nil="true"/>
    </Publish_x0020_Document>
    <Document_x0020_Number xmlns="9075a0da-3943-4891-8ded-493e6a170793" xsi:nil="true"/>
    <Functional_x0020_Area xmlns="9075a0da-3943-4891-8ded-493e6a170793">Provider Services</Functional_x0020_Area>
    <Topic2 xmlns="9075a0da-3943-4891-8ded-493e6a170793">Education – Provider</Topic2>
    <Document_x0020_Type xmlns="9075a0da-3943-4891-8ded-493e6a170793">Presentation</Document_x0020_Type>
    <Division xmlns="9075a0da-3943-4891-8ded-493e6a170793">Government Health Administrators</Division>
    <Document_x0020_History xmlns="9075a0da-3943-4891-8ded-493e6a170793" xsi:nil="true"/>
    <Contract xmlns="9075a0da-3943-4891-8ded-493e6a170793">Shared</Contract>
    <_dlc_DocId xmlns="9075a0da-3943-4891-8ded-493e6a170793">76EDXFZAKY4C-811355772-3269</_dlc_DocId>
    <_dlc_DocIdUrl xmlns="9075a0da-3943-4891-8ded-493e6a170793">
      <Url>https://knowledge.wpsic.com/lib/GHAEducationalDocuments/_layouts/15/DocIdRedir.aspx?ID=76EDXFZAKY4C-811355772-3269</Url>
      <Description>76EDXFZAKY4C-811355772-3269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HA Document" ma:contentTypeID="0x0101006E63F9F2094B854683EBE2F25BB346E5000506D6BA6D64EB4598816411DF463305" ma:contentTypeVersion="45" ma:contentTypeDescription="" ma:contentTypeScope="" ma:versionID="b04803c678ab9756e84def06c216c041">
  <xsd:schema xmlns:xsd="http://www.w3.org/2001/XMLSchema" xmlns:xs="http://www.w3.org/2001/XMLSchema" xmlns:p="http://schemas.microsoft.com/office/2006/metadata/properties" xmlns:ns2="http://schemas.microsoft.com/sharepoint.v3" xmlns:ns3="9075a0da-3943-4891-8ded-493e6a170793" xmlns:ns4="5637125f-61b7-4ab1-ae51-868c7983d343" targetNamespace="http://schemas.microsoft.com/office/2006/metadata/properties" ma:root="true" ma:fieldsID="44ea7b2e2c13816748bd23e1fb44f8b8" ns2:_="" ns3:_="" ns4:_="">
    <xsd:import namespace="http://schemas.microsoft.com/sharepoint.v3"/>
    <xsd:import namespace="9075a0da-3943-4891-8ded-493e6a170793"/>
    <xsd:import namespace="5637125f-61b7-4ab1-ae51-868c7983d343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Document_x0020_Number" minOccurs="0"/>
                <xsd:element ref="ns3:Document_x0020_Type"/>
                <xsd:element ref="ns3:Latest_x0020_Changes" minOccurs="0"/>
                <xsd:element ref="ns3:Must_x0020_review_x0020_changes_x0020_with_x0020_staff" minOccurs="0"/>
                <xsd:element ref="ns3:New_x0020_Version_x0020_Email_x0020_Required" minOccurs="0"/>
                <xsd:element ref="ns3:Review_x0020_Notification_x0020_Date" minOccurs="0"/>
                <xsd:element ref="ns3:Functional_x0020_Area"/>
                <xsd:element ref="ns3:Branch"/>
                <xsd:element ref="ns3:Contract"/>
                <xsd:element ref="ns3:Topic2"/>
                <xsd:element ref="ns3:Workflow_x0020_Status"/>
                <xsd:element ref="ns4:Approve_x0020_Olli_x0020_Document" minOccurs="0"/>
                <xsd:element ref="ns3:Document_x0020_History" minOccurs="0"/>
                <xsd:element ref="ns4:Publish_x0020_Document" minOccurs="0"/>
                <xsd:element ref="ns3:_dlc_DocId" minOccurs="0"/>
                <xsd:element ref="ns3:_dlc_DocIdUrl" minOccurs="0"/>
                <xsd:element ref="ns3:_dlc_DocIdPersistId" minOccurs="0"/>
                <xsd:element ref="ns3:Division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" nillable="true" ma:displayName="Description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5a0da-3943-4891-8ded-493e6a170793" elementFormDefault="qualified">
    <xsd:import namespace="http://schemas.microsoft.com/office/2006/documentManagement/types"/>
    <xsd:import namespace="http://schemas.microsoft.com/office/infopath/2007/PartnerControls"/>
    <xsd:element name="Document_x0020_Number" ma:index="3" nillable="true" ma:displayName="Document Number" ma:internalName="Document_x0020_Number" ma:readOnly="false">
      <xsd:simpleType>
        <xsd:restriction base="dms:Text">
          <xsd:maxLength value="255"/>
        </xsd:restriction>
      </xsd:simpleType>
    </xsd:element>
    <xsd:element name="Document_x0020_Type" ma:index="4" ma:displayName="Document Type" ma:format="Dropdown" ma:internalName="Document_x0020_Type" ma:readOnly="false">
      <xsd:simpleType>
        <xsd:restriction base="dms:Choice">
          <xsd:enumeration value="Comparative Billing"/>
          <xsd:enumeration value="Course Material"/>
          <xsd:enumeration value="Decision Tree"/>
          <xsd:enumeration value="Face-to-Face"/>
          <xsd:enumeration value="FAQ"/>
          <xsd:enumeration value="IRRR"/>
          <xsd:enumeration value="LCD"/>
          <xsd:enumeration value="Management Presentation"/>
          <xsd:enumeration value="Plan"/>
          <xsd:enumeration value="Presentation"/>
          <xsd:enumeration value="Provider Education Handout"/>
          <xsd:enumeration value="Provider Instruction"/>
          <xsd:enumeration value="Script"/>
          <xsd:enumeration value="Strategy"/>
          <xsd:enumeration value="Teleconference"/>
          <xsd:enumeration value="Web Posting/EML"/>
        </xsd:restriction>
      </xsd:simpleType>
    </xsd:element>
    <xsd:element name="Latest_x0020_Changes" ma:index="5" nillable="true" ma:displayName="Latest Changes" ma:internalName="Latest_x0020_Changes" ma:readOnly="false">
      <xsd:simpleType>
        <xsd:restriction base="dms:Note"/>
      </xsd:simpleType>
    </xsd:element>
    <xsd:element name="Must_x0020_review_x0020_changes_x0020_with_x0020_staff" ma:index="6" nillable="true" ma:displayName="Must review changes with staff" ma:format="RadioButtons" ma:internalName="Must_x0020_review_x0020_changes_x0020_with_x0020_staff">
      <xsd:simpleType>
        <xsd:restriction base="dms:Choice">
          <xsd:enumeration value="Yes"/>
          <xsd:enumeration value="No"/>
        </xsd:restriction>
      </xsd:simpleType>
    </xsd:element>
    <xsd:element name="New_x0020_Version_x0020_Email_x0020_Required" ma:index="7" nillable="true" ma:displayName="New Version Email Required" ma:default="No" ma:format="RadioButtons" ma:internalName="New_x0020_Version_x0020_Email_x0020_Required">
      <xsd:simpleType>
        <xsd:restriction base="dms:Choice">
          <xsd:enumeration value="Yes"/>
          <xsd:enumeration value="No"/>
        </xsd:restriction>
      </xsd:simpleType>
    </xsd:element>
    <xsd:element name="Review_x0020_Notification_x0020_Date" ma:index="8" nillable="true" ma:displayName="Review Notification Date" ma:format="DateOnly" ma:internalName="Review_x0020_Notification_x0020_Date" ma:readOnly="false">
      <xsd:simpleType>
        <xsd:restriction base="dms:DateTime"/>
      </xsd:simpleType>
    </xsd:element>
    <xsd:element name="Functional_x0020_Area" ma:index="9" ma:displayName="Functional Area" ma:format="Dropdown" ma:internalName="Functional_x0020_Area" ma:readOnly="false">
      <xsd:simpleType>
        <xsd:restriction base="dms:Choice">
          <xsd:enumeration value="Audit"/>
          <xsd:enumeration value="Clinical Services"/>
          <xsd:enumeration value="Contract Administration"/>
          <xsd:enumeration value="Financial Services"/>
          <xsd:enumeration value="Administration &amp; Support"/>
          <xsd:enumeration value="Provider Services"/>
          <xsd:enumeration value="Systems &amp; Technology"/>
        </xsd:restriction>
      </xsd:simpleType>
    </xsd:element>
    <xsd:element name="Branch" ma:index="10" ma:displayName="Branch" ma:format="Dropdown" ma:internalName="Branch" ma:readOnly="false">
      <xsd:simpleType>
        <xsd:restriction base="dms:Choice">
          <xsd:enumeration value="Appeals/Redeterminations"/>
          <xsd:enumeration value="Audit"/>
          <xsd:enumeration value="Audit - Appeals"/>
          <xsd:enumeration value="Audit - Cost Report Reopenings"/>
          <xsd:enumeration value="Audit - Field Office"/>
          <xsd:enumeration value="Audit - Reimbursement"/>
          <xsd:enumeration value="Audit - Supervisors"/>
          <xsd:enumeration value="Business Systems Support"/>
          <xsd:enumeration value="CCU"/>
          <xsd:enumeration value="CERT"/>
          <xsd:enumeration value="Claims"/>
          <xsd:enumeration value="Compliance"/>
          <xsd:enumeration value="Complaint Screening"/>
          <xsd:enumeration value="Customer Service"/>
          <xsd:enumeration value="Document Services"/>
          <xsd:enumeration value="Financial Reporting"/>
          <xsd:enumeration value="FOIA"/>
          <xsd:enumeration value="INSIGHT"/>
          <xsd:enumeration value="MAC Administration"/>
          <xsd:enumeration value="Medical Review"/>
          <xsd:enumeration value="Medicare Guidance"/>
          <xsd:enumeration value="MedPub"/>
          <xsd:enumeration value="MIP"/>
          <xsd:enumeration value="Monitoring &amp; Complaint Screening"/>
          <xsd:enumeration value="Payment Recovery"/>
          <xsd:enumeration value="Policy"/>
          <xsd:enumeration value="Provider Enrollment"/>
          <xsd:enumeration value="Provider Outreach &amp; Education"/>
          <xsd:enumeration value="Quality Assurance"/>
          <xsd:enumeration value="Quality Management"/>
          <xsd:enumeration value="RA"/>
          <xsd:enumeration value="Reimbursement"/>
          <xsd:enumeration value="Secondary Payer"/>
          <xsd:enumeration value="STAR"/>
          <xsd:enumeration value="Systems Security"/>
          <xsd:enumeration value="Tech Support"/>
          <xsd:enumeration value="Training"/>
          <xsd:enumeration value="UPIC-JOA"/>
          <xsd:enumeration value="Web Development"/>
          <xsd:enumeration value="Ready to Archive"/>
        </xsd:restriction>
      </xsd:simpleType>
    </xsd:element>
    <xsd:element name="Contract" ma:index="11" ma:displayName="Contract" ma:format="Dropdown" ma:internalName="Contract" ma:readOnly="false">
      <xsd:simpleType>
        <xsd:restriction base="dms:Choice">
          <xsd:enumeration value="(None)"/>
          <xsd:enumeration value="Part A"/>
          <xsd:enumeration value="Part B"/>
          <xsd:enumeration value="Shared"/>
        </xsd:restriction>
      </xsd:simpleType>
    </xsd:element>
    <xsd:element name="Topic2" ma:index="12" ma:displayName="Topic" ma:format="Dropdown" ma:internalName="Topic2" ma:readOnly="false">
      <xsd:simpleType>
        <xsd:restriction base="dms:Choice">
          <xsd:enumeration value="(None)"/>
          <xsd:enumeration value="935"/>
          <xsd:enumeration value="1099"/>
          <xsd:enumeration value="Accounts Payable"/>
          <xsd:enumeration value="Accounts Receivable"/>
          <xsd:enumeration value="Advance Payments"/>
          <xsd:enumeration value="Approval"/>
          <xsd:enumeration value="Assignment"/>
          <xsd:enumeration value="Audit - Acceptability"/>
          <xsd:enumeration value="Audit - Audit Programs"/>
          <xsd:enumeration value="Audit - Claim Calculations"/>
          <xsd:enumeration value="Audit - DSH/LIP"/>
          <xsd:enumeration value="Audit - EHR Workpapers"/>
          <xsd:enumeration value="Audit - IME/GME/NAH"/>
          <xsd:enumeration value="Audit - IRF, LTCH, and Provider-Based Reviews"/>
          <xsd:enumeration value="Audit - Letters"/>
          <xsd:enumeration value="Audit - Rates"/>
          <xsd:enumeration value="Audit - SCH/MDH"/>
          <xsd:enumeration value="Audit - Settlement Worksheets"/>
          <xsd:enumeration value="Audit - Tentative Settlement"/>
          <xsd:enumeration value="Audit - UDR Workpapers"/>
          <xsd:enumeration value="Audit - UDRs"/>
          <xsd:enumeration value="Audit - Wage Index"/>
          <xsd:enumeration value="Banking"/>
          <xsd:enumeration value="Bankruptcy"/>
          <xsd:enumeration value="Beneficiary letter"/>
          <xsd:enumeration value="CA View"/>
          <xsd:enumeration value="Call Log"/>
          <xsd:enumeration value="CCU Reports"/>
          <xsd:enumeration value="CERT"/>
          <xsd:enumeration value="Checklist"/>
          <xsd:enumeration value="CMS"/>
          <xsd:enumeration value="COBC"/>
          <xsd:enumeration value="Communique"/>
          <xsd:enumeration value="Coordination of Benefits"/>
          <xsd:enumeration value="Corrective-Preventive Action"/>
          <xsd:enumeration value="Correspondence"/>
          <xsd:enumeration value="CRNA"/>
          <xsd:enumeration value="Cycle"/>
          <xsd:enumeration value="Data Analysis"/>
          <xsd:enumeration value="DCS/Treasury"/>
          <xsd:enumeration value="Development"/>
          <xsd:enumeration value="Divisional"/>
          <xsd:enumeration value="Document Control"/>
          <xsd:enumeration value="Draft CR"/>
          <xsd:enumeration value="Education – Internal"/>
          <xsd:enumeration value="Education – Provider"/>
          <xsd:enumeration value="EFT"/>
          <xsd:enumeration value="eNews"/>
          <xsd:enumeration value="ERS"/>
          <xsd:enumeration value="External Audit"/>
          <xsd:enumeration value="Fax"/>
          <xsd:enumeration value="First Level Appeal"/>
          <xsd:enumeration value="FISS"/>
          <xsd:enumeration value="HIGLAS"/>
          <xsd:enumeration value="ICR"/>
          <xsd:enumeration value="Inquiries"/>
          <xsd:enumeration value="Internal Audit"/>
          <xsd:enumeration value="Internal Controls"/>
          <xsd:enumeration value="IRR"/>
          <xsd:enumeration value="IVR"/>
          <xsd:enumeration value="J5"/>
          <xsd:enumeration value="J8"/>
          <xsd:enumeration value="Macro"/>
          <xsd:enumeration value="Maintenance"/>
          <xsd:enumeration value="Management Review"/>
          <xsd:enumeration value="Master List"/>
          <xsd:enumeration value="Meetings"/>
          <xsd:enumeration value="MR Letter"/>
          <xsd:enumeration value="NICE"/>
          <xsd:enumeration value="Nonconforming Service"/>
          <xsd:enumeration value="OCR"/>
          <xsd:enumeration value="OnBase"/>
          <xsd:enumeration value="Pecos"/>
          <xsd:enumeration value="Performance Metrics"/>
          <xsd:enumeration value="Portal Support"/>
          <xsd:enumeration value="Problem Prioritization"/>
          <xsd:enumeration value="Processing Applications"/>
          <xsd:enumeration value="Production"/>
          <xsd:enumeration value="Provider Letter"/>
          <xsd:enumeration value="Quality"/>
          <xsd:enumeration value="Receipt"/>
          <xsd:enumeration value="Referral"/>
          <xsd:enumeration value="Regulation and Informational Materials"/>
          <xsd:enumeration value="Release"/>
          <xsd:enumeration value="Reopening"/>
          <xsd:enumeration value="Reporting"/>
          <xsd:enumeration value="Review"/>
          <xsd:enumeration value="Sampling"/>
          <xsd:enumeration value="Second Level Appeal"/>
          <xsd:enumeration value="Service Requests-Referrals"/>
          <xsd:enumeration value="Systems Support"/>
          <xsd:enumeration value="Thank Yous"/>
          <xsd:enumeration value="Third Party"/>
          <xsd:enumeration value="Training"/>
          <xsd:enumeration value="Training Delivery"/>
          <xsd:enumeration value="Training Development"/>
          <xsd:enumeration value="Trending"/>
          <xsd:enumeration value="Validation"/>
          <xsd:enumeration value="Voluntary Refunds"/>
          <xsd:enumeration value="Website"/>
          <xsd:enumeration value="WFO"/>
          <xsd:enumeration value="Workload"/>
          <xsd:enumeration value="Worksheet"/>
          <xsd:enumeration value="Write Off"/>
          <xsd:enumeration value="ZPIC/UPIC"/>
        </xsd:restriction>
      </xsd:simpleType>
    </xsd:element>
    <xsd:element name="Workflow_x0020_Status" ma:index="13" ma:displayName="Workflow Status" ma:default="New" ma:format="Dropdown" ma:internalName="Workflow_x0020_Status" ma:readOnly="false">
      <xsd:simpleType>
        <xsd:restriction base="dms:Choice">
          <xsd:enumeration value="New"/>
          <xsd:enumeration value="Edit"/>
          <xsd:enumeration value="Review"/>
          <xsd:enumeration value="Approval"/>
          <xsd:enumeration value="Ready"/>
          <xsd:enumeration value="Active"/>
        </xsd:restriction>
      </xsd:simpleType>
    </xsd:element>
    <xsd:element name="Document_x0020_History" ma:index="16" nillable="true" ma:displayName="Document History" ma:internalName="Document_x0020_History" ma:readOnly="false">
      <xsd:simpleType>
        <xsd:restriction base="dms:Note">
          <xsd:maxLength value="255"/>
        </xsd:restriction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ivision" ma:index="24" nillable="true" ma:displayName="Division" ma:default="Government Health Administrators" ma:hidden="true" ma:internalName="Division" ma:readOnly="false">
      <xsd:simpleType>
        <xsd:restriction base="dms:Text">
          <xsd:maxLength value="255"/>
        </xsd:restriction>
      </xsd:simple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7125f-61b7-4ab1-ae51-868c7983d343" elementFormDefault="qualified">
    <xsd:import namespace="http://schemas.microsoft.com/office/2006/documentManagement/types"/>
    <xsd:import namespace="http://schemas.microsoft.com/office/infopath/2007/PartnerControls"/>
    <xsd:element name="Approve_x0020_Olli_x0020_Document" ma:index="15" nillable="true" ma:displayName="Approve Document" ma:format="Hyperlink" ma:internalName="Approve_x0020_Olli_x0020_Document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_x0020_Document" ma:index="17" nillable="true" ma:displayName="Publish Document" ma:internalName="Publish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D0A93D-2651-4016-948A-597D180400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379473-97FD-4E78-8DF4-43F5DF93A28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643176F-FCD5-4CC6-B65E-79577A16D57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5637125f-61b7-4ab1-ae51-868c7983d34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075a0da-3943-4891-8ded-493e6a170793"/>
    <ds:schemaRef ds:uri="http://schemas.microsoft.com/sharepoint.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10D1184-14EF-4F68-B5DB-446EEA3039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.v3"/>
    <ds:schemaRef ds:uri="9075a0da-3943-4891-8ded-493e6a170793"/>
    <ds:schemaRef ds:uri="5637125f-61b7-4ab1-ae51-868c7983d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4841</TotalTime>
  <Words>369</Words>
  <Application>Microsoft Office PowerPoint</Application>
  <PresentationFormat>Widescreen</PresentationFormat>
  <Paragraphs>65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public_sans</vt:lpstr>
      <vt:lpstr>Trebuchet MS</vt:lpstr>
      <vt:lpstr>Custom Design</vt:lpstr>
      <vt:lpstr>1_Custom Design</vt:lpstr>
      <vt:lpstr>2_Custom Design</vt:lpstr>
      <vt:lpstr>Excluded Services Modifiers: GY and GX</vt:lpstr>
      <vt:lpstr>Disclaimer</vt:lpstr>
      <vt:lpstr>Agenda</vt:lpstr>
      <vt:lpstr>Define</vt:lpstr>
      <vt:lpstr>Excluded Services</vt:lpstr>
      <vt:lpstr>Patient Information</vt:lpstr>
      <vt:lpstr>Provider Information</vt:lpstr>
      <vt:lpstr>WPS Article </vt:lpstr>
      <vt:lpstr>Billing</vt:lpstr>
      <vt:lpstr>Modifier GY</vt:lpstr>
      <vt:lpstr>Modifier GX</vt:lpstr>
      <vt:lpstr>Condition Code 21</vt:lpstr>
      <vt:lpstr>Condition Code 20</vt:lpstr>
      <vt:lpstr>Advance Beneficiary Notice of Noncoverage (ABN)</vt:lpstr>
      <vt:lpstr>Form Date</vt:lpstr>
      <vt:lpstr>Items A through C</vt:lpstr>
      <vt:lpstr>Item D</vt:lpstr>
      <vt:lpstr>Items E and F </vt:lpstr>
      <vt:lpstr>That’s It</vt:lpstr>
      <vt:lpstr>Follow-up</vt:lpstr>
      <vt:lpstr>Survey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2023-08-01-Excluded-Survices-Modifier</dc:title>
  <dc:creator>Rasmussen, Benjamin - Corp Comm</dc:creator>
  <cp:lastModifiedBy>Diaz, Maria</cp:lastModifiedBy>
  <cp:revision>159</cp:revision>
  <dcterms:created xsi:type="dcterms:W3CDTF">2020-11-15T21:40:28Z</dcterms:created>
  <dcterms:modified xsi:type="dcterms:W3CDTF">2023-08-08T14:32:34Z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0x0101006E63F9F2094B854683EBE2F25BB346E5000506D6BA6D64EB4598816411DF463305</vt:lpwstr>
  </property>
  <property fmtid="{D5CDD505-2E9C-101B-9397-08002B2CF9AE}" pid="3" name="_dlc_DocIdItemGuid">
    <vt:lpwstr>31c2df36-ff3c-49f7-b255-0c2db5575192</vt:lpwstr>
  </property>
</Properties>
</file>