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  <p:sldMasterId id="2147483666" r:id="rId6"/>
    <p:sldMasterId id="2147483672" r:id="rId7"/>
    <p:sldMasterId id="2147483681" r:id="rId8"/>
  </p:sldMasterIdLst>
  <p:notesMasterIdLst>
    <p:notesMasterId r:id="rId35"/>
  </p:notesMasterIdLst>
  <p:handoutMasterIdLst>
    <p:handoutMasterId r:id="rId36"/>
  </p:handoutMasterIdLst>
  <p:sldIdLst>
    <p:sldId id="284" r:id="rId9"/>
    <p:sldId id="286" r:id="rId10"/>
    <p:sldId id="280" r:id="rId11"/>
    <p:sldId id="419" r:id="rId12"/>
    <p:sldId id="416" r:id="rId13"/>
    <p:sldId id="417" r:id="rId14"/>
    <p:sldId id="418" r:id="rId15"/>
    <p:sldId id="420" r:id="rId16"/>
    <p:sldId id="422" r:id="rId17"/>
    <p:sldId id="423" r:id="rId18"/>
    <p:sldId id="424" r:id="rId19"/>
    <p:sldId id="425" r:id="rId20"/>
    <p:sldId id="426" r:id="rId21"/>
    <p:sldId id="427" r:id="rId22"/>
    <p:sldId id="421" r:id="rId23"/>
    <p:sldId id="429" r:id="rId24"/>
    <p:sldId id="430" r:id="rId25"/>
    <p:sldId id="431" r:id="rId26"/>
    <p:sldId id="428" r:id="rId27"/>
    <p:sldId id="432" r:id="rId28"/>
    <p:sldId id="433" r:id="rId29"/>
    <p:sldId id="291" r:id="rId30"/>
    <p:sldId id="411" r:id="rId31"/>
    <p:sldId id="412" r:id="rId32"/>
    <p:sldId id="385" r:id="rId33"/>
    <p:sldId id="374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379F"/>
    <a:srgbClr val="0066FF"/>
    <a:srgbClr val="0023B6"/>
    <a:srgbClr val="250FA7"/>
    <a:srgbClr val="017DB4"/>
    <a:srgbClr val="4303E3"/>
    <a:srgbClr val="003A5D"/>
    <a:srgbClr val="F891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28" autoAdjust="0"/>
    <p:restoredTop sz="94595" autoAdjust="0"/>
  </p:normalViewPr>
  <p:slideViewPr>
    <p:cSldViewPr snapToGrid="0" snapToObjects="1">
      <p:cViewPr varScale="1">
        <p:scale>
          <a:sx n="65" d="100"/>
          <a:sy n="65" d="100"/>
        </p:scale>
        <p:origin x="90" y="906"/>
      </p:cViewPr>
      <p:guideLst/>
    </p:cSldViewPr>
  </p:slideViewPr>
  <p:outlineViewPr>
    <p:cViewPr>
      <p:scale>
        <a:sx n="33" d="100"/>
        <a:sy n="33" d="100"/>
      </p:scale>
      <p:origin x="0" y="-1379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42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175B812-B55C-F963-0424-D66790B345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54C994-23A5-6DC3-722C-4FE3E5EE21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741E7-6599-410D-ACEB-6E45887D8C6A}" type="datetimeFigureOut">
              <a:rPr lang="en-US" smtClean="0"/>
              <a:t>8/8/2023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27FEED-A9E0-77DB-08F1-2E9042512C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13B5FD-EB69-CE14-53AF-6F1814E6C83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2DBBE-78A7-4229-8B03-BD4C2BA333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514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38B04-4D7D-6148-8C3F-37CE9408ACEF}" type="datetimeFigureOut">
              <a:rPr lang="en-US" smtClean="0"/>
              <a:t>8/8/2023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BEBA1-951B-0F4A-95D0-9F1CC3ADD4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772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AM session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864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AM session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934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AM session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07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, Subhead, Full Wid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050CE01-9624-9ABA-B519-84D327039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9696" y="3625017"/>
            <a:ext cx="9500616" cy="800680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0DADA2D-BB08-86BF-F372-70E73FD5314D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2139696" y="4563266"/>
            <a:ext cx="9144000" cy="62138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F7139D6-B18D-E36D-DDD4-107506171A1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8" y="0"/>
            <a:ext cx="12184091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7429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ontent, Column Picu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29756D4-AA60-C008-6AE9-2F30BF9D3BC9}"/>
              </a:ext>
            </a:extLst>
          </p:cNvPr>
          <p:cNvSpPr/>
          <p:nvPr userDrawn="1"/>
        </p:nvSpPr>
        <p:spPr>
          <a:xfrm>
            <a:off x="8679053" y="0"/>
            <a:ext cx="3528524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679052" y="0"/>
            <a:ext cx="3528524" cy="6858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F89955-EA06-A439-4ED6-50B5345B5BCF}"/>
              </a:ext>
            </a:extLst>
          </p:cNvPr>
          <p:cNvSpPr/>
          <p:nvPr userDrawn="1"/>
        </p:nvSpPr>
        <p:spPr>
          <a:xfrm>
            <a:off x="8077926" y="6003235"/>
            <a:ext cx="588600" cy="6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96296E4-8554-9DD1-67FF-F9156E811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2" y="234197"/>
            <a:ext cx="7635835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248637C-2E8E-6AD1-F5EF-0B8BF1C69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3" y="1375495"/>
            <a:ext cx="7635835" cy="4980855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2248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3CDAD6A-1654-3246-83A7-878675A35BF5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6A89BF-7CAD-E749-A249-A8820CF5CA56}"/>
              </a:ext>
            </a:extLst>
          </p:cNvPr>
          <p:cNvSpPr/>
          <p:nvPr userDrawn="1"/>
        </p:nvSpPr>
        <p:spPr>
          <a:xfrm>
            <a:off x="0" y="1378891"/>
            <a:ext cx="9992299" cy="2644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553387A-DC65-F34E-BAA5-3CC586A28290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547585" y="1378891"/>
            <a:ext cx="9143999" cy="442229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D9F91E-B22C-72F2-B991-2BB327C43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143999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6619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979FB-E96D-68F6-A87E-DCAD4EDF3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84" y="4945438"/>
            <a:ext cx="10515600" cy="9067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89C146-4176-EED3-6D58-289E92DD3F55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481084" y="364738"/>
            <a:ext cx="9143999" cy="442229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234374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C472D9-9C3B-B046-894F-84EB5A708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8096596" y="5724583"/>
            <a:ext cx="3833674" cy="94222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445117" y="2092409"/>
            <a:ext cx="4266370" cy="44004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1pPr>
            <a:lvl2pPr>
              <a:buClr>
                <a:srgbClr val="F8911B"/>
              </a:buCl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2pPr>
            <a:lvl3pPr>
              <a:buClr>
                <a:srgbClr val="F8911B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87B9459-7DD5-694F-BAED-2EC80632115F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1445117" y="1328868"/>
            <a:ext cx="4281473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000" b="1">
                <a:solidFill>
                  <a:srgbClr val="017DB4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480514" y="2154158"/>
            <a:ext cx="4266370" cy="4345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1pPr>
            <a:lvl2pPr>
              <a:buClr>
                <a:srgbClr val="F8911B"/>
              </a:buCl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2pPr>
            <a:lvl3pPr>
              <a:buClr>
                <a:srgbClr val="F8911B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F45C183-F939-3749-8CBA-E98362CF528A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465411" y="1328868"/>
            <a:ext cx="4281473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000" b="1">
                <a:solidFill>
                  <a:srgbClr val="017DB4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142060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7340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42CC0-3E64-84E0-A8A2-439508555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-169227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A8EDBFB4-456D-B779-C7E2-03B4C500651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9710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CB58E32-7EC3-4C49-B802-6217EC0122B0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0117B41-E422-774B-A4E0-9DE9EBDF4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6B6CC8B-1FC5-4365-BC36-037B408F0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3354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256AD4-C2F4-D040-A9A3-9CB8D0EE0FAA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A82FE47-5023-BE9C-DC0C-2132CFD26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1CB09F8-023D-DCAB-CED1-55F2499F4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92729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aption,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29756D4-AA60-C008-6AE9-2F30BF9D3BC9}"/>
              </a:ext>
            </a:extLst>
          </p:cNvPr>
          <p:cNvSpPr/>
          <p:nvPr userDrawn="1"/>
        </p:nvSpPr>
        <p:spPr>
          <a:xfrm>
            <a:off x="8901214" y="0"/>
            <a:ext cx="2477985" cy="1403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80073" y="0"/>
            <a:ext cx="1911927" cy="3408218"/>
          </a:xfrm>
          <a:prstGeom prst="rect">
            <a:avLst/>
          </a:prstGeom>
          <a:solidFill>
            <a:srgbClr val="017D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901215" y="508000"/>
            <a:ext cx="2743200" cy="504797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9633E8B-B27E-9777-C911-951974A35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340457"/>
            <a:ext cx="7416840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1A9533D-017E-BC60-E5FC-04D2B4DF5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7416839" cy="5076190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828762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Pictur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673458"/>
            <a:ext cx="3750590" cy="4184542"/>
          </a:xfrm>
          <a:prstGeom prst="rect">
            <a:avLst/>
          </a:prstGeom>
          <a:solidFill>
            <a:srgbClr val="003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86BBFB6E-EA6C-5CE1-7495-E893768C01B8}"/>
              </a:ext>
            </a:extLst>
          </p:cNvPr>
          <p:cNvSpPr>
            <a:spLocks noGrp="1"/>
          </p:cNvSpPr>
          <p:nvPr>
            <p:ph type="pic" idx="18"/>
          </p:nvPr>
        </p:nvSpPr>
        <p:spPr>
          <a:xfrm>
            <a:off x="307394" y="1783879"/>
            <a:ext cx="3135801" cy="418454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4E52E51-9882-7933-0B7C-2BC755177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270109"/>
            <a:ext cx="9538525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24751A4D-B120-2A8D-91AB-E561FED70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56004" y="1280160"/>
            <a:ext cx="7416839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3180904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ontent, Column Picu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29756D4-AA60-C008-6AE9-2F30BF9D3BC9}"/>
              </a:ext>
            </a:extLst>
          </p:cNvPr>
          <p:cNvSpPr/>
          <p:nvPr userDrawn="1"/>
        </p:nvSpPr>
        <p:spPr>
          <a:xfrm>
            <a:off x="8679053" y="0"/>
            <a:ext cx="3528524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679052" y="0"/>
            <a:ext cx="3528524" cy="6858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F89955-EA06-A439-4ED6-50B5345B5BCF}"/>
              </a:ext>
            </a:extLst>
          </p:cNvPr>
          <p:cNvSpPr/>
          <p:nvPr userDrawn="1"/>
        </p:nvSpPr>
        <p:spPr>
          <a:xfrm>
            <a:off x="8077926" y="6003235"/>
            <a:ext cx="588600" cy="6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96296E4-8554-9DD1-67FF-F9156E811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2" y="234197"/>
            <a:ext cx="7635835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248637C-2E8E-6AD1-F5EF-0B8BF1C69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3" y="1375495"/>
            <a:ext cx="7635835" cy="4980855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86831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, Full Wid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5210E393-07D0-AD9B-4693-5C58245AA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9696" y="3831336"/>
            <a:ext cx="9500616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7E4D7546-BD7C-D58C-859B-FC18E2ECE82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8" y="0"/>
            <a:ext cx="12184091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8147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3CDAD6A-1654-3246-83A7-878675A35BF5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6A89BF-7CAD-E749-A249-A8820CF5CA56}"/>
              </a:ext>
            </a:extLst>
          </p:cNvPr>
          <p:cNvSpPr/>
          <p:nvPr userDrawn="1"/>
        </p:nvSpPr>
        <p:spPr>
          <a:xfrm>
            <a:off x="0" y="1378891"/>
            <a:ext cx="9992299" cy="2644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553387A-DC65-F34E-BAA5-3CC586A28290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547585" y="1378891"/>
            <a:ext cx="9143999" cy="442229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D9F91E-B22C-72F2-B991-2BB327C43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143999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240600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979FB-E96D-68F6-A87E-DCAD4EDF3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84" y="4945438"/>
            <a:ext cx="10515600" cy="9067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89C146-4176-EED3-6D58-289E92DD3F55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481084" y="364738"/>
            <a:ext cx="9143999" cy="442229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7087410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C472D9-9C3B-B046-894F-84EB5A708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8096596" y="5724583"/>
            <a:ext cx="3833674" cy="94222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445117" y="2092409"/>
            <a:ext cx="4266370" cy="44004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1pPr>
            <a:lvl2pPr>
              <a:buClr>
                <a:srgbClr val="F8911B"/>
              </a:buCl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2pPr>
            <a:lvl3pPr>
              <a:buClr>
                <a:srgbClr val="F8911B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87B9459-7DD5-694F-BAED-2EC80632115F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1445117" y="1328868"/>
            <a:ext cx="4281473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000" b="1">
                <a:solidFill>
                  <a:srgbClr val="017DB4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480514" y="2154158"/>
            <a:ext cx="4266370" cy="4345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1pPr>
            <a:lvl2pPr>
              <a:buClr>
                <a:srgbClr val="F8911B"/>
              </a:buCl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2pPr>
            <a:lvl3pPr>
              <a:buClr>
                <a:srgbClr val="F8911B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F45C183-F939-3749-8CBA-E98362CF528A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465411" y="1328868"/>
            <a:ext cx="4281473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000" b="1">
                <a:solidFill>
                  <a:srgbClr val="017DB4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142060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053759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, Subhead, Full Wid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050CE01-9624-9ABA-B519-84D327039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9696" y="3625017"/>
            <a:ext cx="9500616" cy="800680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0DADA2D-BB08-86BF-F372-70E73FD5314D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2139696" y="4563266"/>
            <a:ext cx="9144000" cy="62138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F7139D6-B18D-E36D-DDD4-107506171A1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8" y="0"/>
            <a:ext cx="12184091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9090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42CC0-3E64-84E0-A8A2-439508555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-169227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A8EDBFB4-456D-B779-C7E2-03B4C500651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454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, Subhead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FDC90C48-F3D4-526A-CADA-C68070E99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9696" y="3625017"/>
            <a:ext cx="9500616" cy="800680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75BD5A5-A76A-06C6-8CF6-36B4B08E5BBD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2139696" y="4563266"/>
            <a:ext cx="9144000" cy="62138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A3B907B9-C9BB-34FC-DF6C-06198528CA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9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2B7804B2-9FF8-CCC9-6DA7-9871FA9885D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84320" y="-699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B24A2F4B-4C75-19AC-3B5E-23067198823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60731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23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9696" y="3831336"/>
            <a:ext cx="9500616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48FA765-4F8C-0ADE-FFAC-4EDADCB274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9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620E638-A921-0446-EBBF-38BC344F884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84320" y="-699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53B945E-F4FB-17FF-0498-D2D951A57AE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60731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94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Slide -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0F48B-FA81-CBA2-FE03-3C578A5D9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240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405DBC-3841-0688-924E-7A595357856A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1758696" y="3644231"/>
            <a:ext cx="9595104" cy="62138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7324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CB58E32-7EC3-4C49-B802-6217EC0122B0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0117B41-E422-774B-A4E0-9DE9EBDF4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6B6CC8B-1FC5-4365-BC36-037B408F0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6514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256AD4-C2F4-D040-A9A3-9CB8D0EE0FAA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A82FE47-5023-BE9C-DC0C-2132CFD26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1CB09F8-023D-DCAB-CED1-55F2499F4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973521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aption,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29756D4-AA60-C008-6AE9-2F30BF9D3BC9}"/>
              </a:ext>
            </a:extLst>
          </p:cNvPr>
          <p:cNvSpPr/>
          <p:nvPr userDrawn="1"/>
        </p:nvSpPr>
        <p:spPr>
          <a:xfrm>
            <a:off x="8901214" y="0"/>
            <a:ext cx="2477985" cy="1403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80073" y="0"/>
            <a:ext cx="1911927" cy="3408218"/>
          </a:xfrm>
          <a:prstGeom prst="rect">
            <a:avLst/>
          </a:prstGeom>
          <a:solidFill>
            <a:srgbClr val="017D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901215" y="508000"/>
            <a:ext cx="2743200" cy="504797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9633E8B-B27E-9777-C911-951974A35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340457"/>
            <a:ext cx="7416840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1A9533D-017E-BC60-E5FC-04D2B4DF5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7416839" cy="5076190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704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Pictur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673458"/>
            <a:ext cx="3750590" cy="4184542"/>
          </a:xfrm>
          <a:prstGeom prst="rect">
            <a:avLst/>
          </a:prstGeom>
          <a:solidFill>
            <a:srgbClr val="003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86BBFB6E-EA6C-5CE1-7495-E893768C01B8}"/>
              </a:ext>
            </a:extLst>
          </p:cNvPr>
          <p:cNvSpPr>
            <a:spLocks noGrp="1"/>
          </p:cNvSpPr>
          <p:nvPr>
            <p:ph type="pic" idx="18"/>
          </p:nvPr>
        </p:nvSpPr>
        <p:spPr>
          <a:xfrm>
            <a:off x="307394" y="1783879"/>
            <a:ext cx="3135801" cy="418454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4E52E51-9882-7933-0B7C-2BC755177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270109"/>
            <a:ext cx="9538525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24751A4D-B120-2A8D-91AB-E561FED70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56004" y="1280160"/>
            <a:ext cx="7416839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6543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9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 ground image with WPS logo in the lower right corner and CMS logo to the left of the WPS logo.">
            <a:extLst>
              <a:ext uri="{FF2B5EF4-FFF2-40B4-BE49-F238E27FC236}">
                <a16:creationId xmlns:a16="http://schemas.microsoft.com/office/drawing/2014/main" id="{DE2358F0-A308-A8CF-97AA-08B7A83BD00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56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77" r:id="rId3"/>
    <p:sldLayoutId id="2147483678" r:id="rId4"/>
    <p:sldLayoutId id="214748367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 ground image with WPS logo in the lower right corner and CMS logo to the left of the WPS logo.">
            <a:extLst>
              <a:ext uri="{FF2B5EF4-FFF2-40B4-BE49-F238E27FC236}">
                <a16:creationId xmlns:a16="http://schemas.microsoft.com/office/drawing/2014/main" id="{FF47DA04-179C-4548-803A-773E6AED009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10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5" r:id="rId4"/>
    <p:sldLayoutId id="2147483676" r:id="rId5"/>
    <p:sldLayoutId id="2147483670" r:id="rId6"/>
    <p:sldLayoutId id="2147483680" r:id="rId7"/>
    <p:sldLayoutId id="2147483671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6558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 ground image with WPS logo in the lower right corner and CMS logo to the left of the WPS logo.">
            <a:extLst>
              <a:ext uri="{FF2B5EF4-FFF2-40B4-BE49-F238E27FC236}">
                <a16:creationId xmlns:a16="http://schemas.microsoft.com/office/drawing/2014/main" id="{FF47DA04-179C-4548-803A-773E6AED009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083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ms.gov/" TargetMode="Externa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Outreach-and-Education/Medicare-Learning-Network-MLN/MLNProducts/Downloads/Items-and-Services-Not-Covered-Under-Medicare-Booklet-ICN906765.pdf" TargetMode="External"/><Relationship Id="rId2" Type="http://schemas.openxmlformats.org/officeDocument/2006/relationships/hyperlink" Target="https://www.cms.gov/medicare/medicare-general-information/medicaregeninfo" TargetMode="Externa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icare.gov/basics/get-started-with-medicare" TargetMode="External"/><Relationship Id="rId2" Type="http://schemas.openxmlformats.org/officeDocument/2006/relationships/hyperlink" Target="https://www.wpsgha.com/wps/portal/mac/site/training/guides-and-resources/new-to-medicare-training" TargetMode="Externa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messenger@webex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wps.gha.education@wpsic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829FA24-26D4-F68A-5BF3-9E3369B95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557" y="3625017"/>
            <a:ext cx="10138787" cy="800680"/>
          </a:xfrm>
        </p:spPr>
        <p:txBody>
          <a:bodyPr/>
          <a:lstStyle/>
          <a:p>
            <a:r>
              <a:rPr lang="en-US" sz="4800" dirty="0"/>
              <a:t>Piecing Together the Parts of Medicare</a:t>
            </a:r>
          </a:p>
        </p:txBody>
      </p:sp>
      <p:pic>
        <p:nvPicPr>
          <p:cNvPr id="4" name="Picture Placeholder 5">
            <a:extLst>
              <a:ext uri="{FF2B5EF4-FFF2-40B4-BE49-F238E27FC236}">
                <a16:creationId xmlns:a16="http://schemas.microsoft.com/office/drawing/2014/main" id="{13DBC43A-9066-546D-7B91-4DE5BAB03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040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1DE6C-F7EB-A6E2-F12B-FEF7B5DC3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AF7A6-CBDB-7A18-96C1-8D8207E9C46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Coverage for:</a:t>
            </a:r>
          </a:p>
          <a:p>
            <a:pPr lvl="1"/>
            <a:r>
              <a:rPr lang="en-US" dirty="0"/>
              <a:t>Outpatient hospital care</a:t>
            </a:r>
          </a:p>
          <a:p>
            <a:pPr lvl="1"/>
            <a:r>
              <a:rPr lang="en-US" dirty="0"/>
              <a:t>Non-hospital medical expenses (not an all-inclusive list):</a:t>
            </a:r>
          </a:p>
          <a:p>
            <a:pPr lvl="2">
              <a:buClr>
                <a:schemeClr val="accent2"/>
              </a:buClr>
            </a:pPr>
            <a:r>
              <a:rPr lang="en-US" sz="2800" dirty="0">
                <a:latin typeface="+mn-lt"/>
              </a:rPr>
              <a:t>Doctor’s office visits</a:t>
            </a:r>
          </a:p>
          <a:p>
            <a:pPr lvl="2">
              <a:buClr>
                <a:schemeClr val="accent2"/>
              </a:buClr>
            </a:pPr>
            <a:r>
              <a:rPr lang="en-US" sz="2800" dirty="0">
                <a:latin typeface="+mn-lt"/>
              </a:rPr>
              <a:t>Lab and diagnostic tests</a:t>
            </a:r>
          </a:p>
          <a:p>
            <a:pPr lvl="2">
              <a:buClr>
                <a:schemeClr val="accent2"/>
              </a:buClr>
            </a:pPr>
            <a:r>
              <a:rPr lang="en-US" sz="2800" dirty="0">
                <a:latin typeface="+mn-lt"/>
              </a:rPr>
              <a:t>Preventive and screening services</a:t>
            </a:r>
          </a:p>
          <a:p>
            <a:pPr lvl="2">
              <a:buClr>
                <a:schemeClr val="accent2"/>
              </a:buClr>
            </a:pPr>
            <a:r>
              <a:rPr lang="en-US" sz="2800" dirty="0">
                <a:latin typeface="+mn-lt"/>
              </a:rPr>
              <a:t>Outpatient rehabilitation therapy</a:t>
            </a:r>
          </a:p>
          <a:p>
            <a:r>
              <a:rPr lang="en-US" dirty="0"/>
              <a:t>Funded primarily by monthly premiums</a:t>
            </a:r>
          </a:p>
          <a:p>
            <a:r>
              <a:rPr lang="en-US" dirty="0"/>
              <a:t>Beneficiary pays deductible and coinsurance</a:t>
            </a:r>
          </a:p>
        </p:txBody>
      </p:sp>
    </p:spTree>
    <p:extLst>
      <p:ext uri="{BB962C8B-B14F-4D97-AF65-F5344CB8AC3E}">
        <p14:creationId xmlns:p14="http://schemas.microsoft.com/office/powerpoint/2010/main" val="2536691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CB8A7-A31D-55B4-9269-52464E6B3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4D50D-4AA8-9038-9F7B-8D8BDD00F51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Also called Medicare Advantage (MA)</a:t>
            </a:r>
          </a:p>
          <a:p>
            <a:r>
              <a:rPr lang="en-US" dirty="0"/>
              <a:t>Private companies contracted with CMS</a:t>
            </a:r>
          </a:p>
          <a:p>
            <a:r>
              <a:rPr lang="en-US" dirty="0"/>
              <a:t>Common types:</a:t>
            </a:r>
          </a:p>
          <a:p>
            <a:pPr lvl="1"/>
            <a:r>
              <a:rPr lang="en-US" dirty="0"/>
              <a:t>Health Maintenance Organization (HMO)</a:t>
            </a:r>
          </a:p>
          <a:p>
            <a:pPr lvl="1"/>
            <a:r>
              <a:rPr lang="en-US" dirty="0"/>
              <a:t>Preferred Provider Organization (PPO)</a:t>
            </a:r>
          </a:p>
          <a:p>
            <a:pPr lvl="1"/>
            <a:r>
              <a:rPr lang="en-US" dirty="0"/>
              <a:t>Private Fee-for-Service (PFFS)</a:t>
            </a:r>
          </a:p>
          <a:p>
            <a:pPr lvl="1"/>
            <a:r>
              <a:rPr lang="en-US" dirty="0"/>
              <a:t>Special Needs Plan (SNP)</a:t>
            </a:r>
          </a:p>
          <a:p>
            <a:r>
              <a:rPr lang="en-US" dirty="0"/>
              <a:t>Beneficiary enrollment replaces Original Medicare</a:t>
            </a:r>
          </a:p>
        </p:txBody>
      </p:sp>
    </p:spTree>
    <p:extLst>
      <p:ext uri="{BB962C8B-B14F-4D97-AF65-F5344CB8AC3E}">
        <p14:creationId xmlns:p14="http://schemas.microsoft.com/office/powerpoint/2010/main" val="3277877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832C7-1EAB-AD02-8CE5-9C87D40F1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Part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91BC0-7804-D269-A9DF-18CFEFFCA8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MA plans combine Part A and Part B coverage</a:t>
            </a:r>
          </a:p>
          <a:p>
            <a:pPr lvl="1"/>
            <a:r>
              <a:rPr lang="en-US" dirty="0"/>
              <a:t>May include Part D</a:t>
            </a:r>
          </a:p>
          <a:p>
            <a:pPr lvl="1"/>
            <a:r>
              <a:rPr lang="en-US" dirty="0"/>
              <a:t>Some offer additional benefits</a:t>
            </a:r>
          </a:p>
          <a:p>
            <a:r>
              <a:rPr lang="en-US" dirty="0"/>
              <a:t>Premiums, deductibles and co-pays vary by plan</a:t>
            </a:r>
          </a:p>
          <a:p>
            <a:r>
              <a:rPr lang="en-US" dirty="0"/>
              <a:t>Coverage limited to providers in plan’s network</a:t>
            </a:r>
          </a:p>
          <a:p>
            <a:r>
              <a:rPr lang="en-US" dirty="0"/>
              <a:t>Unique identification card and policy number</a:t>
            </a:r>
          </a:p>
        </p:txBody>
      </p:sp>
    </p:spTree>
    <p:extLst>
      <p:ext uri="{BB962C8B-B14F-4D97-AF65-F5344CB8AC3E}">
        <p14:creationId xmlns:p14="http://schemas.microsoft.com/office/powerpoint/2010/main" val="900300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80DBC-0B06-22A6-DDCE-5F2126C82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73B64-7204-63F0-D57F-4482BC1BAE2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Prescription drug coverage</a:t>
            </a:r>
          </a:p>
          <a:p>
            <a:r>
              <a:rPr lang="en-US" dirty="0"/>
              <a:t>Administered by private insurance companies</a:t>
            </a:r>
          </a:p>
          <a:p>
            <a:r>
              <a:rPr lang="en-US" dirty="0"/>
              <a:t>May be bundled with Part C or MA plan</a:t>
            </a:r>
          </a:p>
          <a:p>
            <a:r>
              <a:rPr lang="en-US" dirty="0"/>
              <a:t>Premiums, deductibles and co-pays vary by plan</a:t>
            </a:r>
          </a:p>
          <a:p>
            <a:r>
              <a:rPr lang="en-US" dirty="0"/>
              <a:t>Unique identification card and policy number</a:t>
            </a:r>
          </a:p>
        </p:txBody>
      </p:sp>
    </p:spTree>
    <p:extLst>
      <p:ext uri="{BB962C8B-B14F-4D97-AF65-F5344CB8AC3E}">
        <p14:creationId xmlns:p14="http://schemas.microsoft.com/office/powerpoint/2010/main" val="438435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D768C-86D5-89BF-19B8-A62C986A8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Medigap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E5C60-1DFE-8459-EDDE-9AA9050C4A5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Medicare supplemental insurance</a:t>
            </a:r>
          </a:p>
          <a:p>
            <a:r>
              <a:rPr lang="en-US" dirty="0"/>
              <a:t>Pays after Original Medicare pays its share</a:t>
            </a:r>
          </a:p>
          <a:p>
            <a:r>
              <a:rPr lang="en-US" dirty="0"/>
              <a:t>Sold by private insurance companies</a:t>
            </a:r>
          </a:p>
          <a:p>
            <a:pPr lvl="1"/>
            <a:r>
              <a:rPr lang="en-US" dirty="0"/>
              <a:t>Must follow Federal and State laws</a:t>
            </a:r>
          </a:p>
          <a:p>
            <a:r>
              <a:rPr lang="en-US" dirty="0"/>
              <a:t>Standardized policy types </a:t>
            </a:r>
          </a:p>
          <a:p>
            <a:pPr lvl="1"/>
            <a:r>
              <a:rPr lang="en-US" dirty="0"/>
              <a:t>Identified by letters A-D, F, G, K-N</a:t>
            </a:r>
          </a:p>
          <a:p>
            <a:r>
              <a:rPr lang="en-US" dirty="0"/>
              <a:t>Premiums vary</a:t>
            </a:r>
          </a:p>
          <a:p>
            <a:r>
              <a:rPr lang="en-US" dirty="0"/>
              <a:t>Unique identification card and policy number</a:t>
            </a:r>
          </a:p>
        </p:txBody>
      </p:sp>
    </p:spTree>
    <p:extLst>
      <p:ext uri="{BB962C8B-B14F-4D97-AF65-F5344CB8AC3E}">
        <p14:creationId xmlns:p14="http://schemas.microsoft.com/office/powerpoint/2010/main" val="2543494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81037-7212-7E85-6F0B-7E6C57E59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+mn-lt"/>
              </a:rPr>
              <a:t>Medicare Eligibility</a:t>
            </a:r>
          </a:p>
        </p:txBody>
      </p:sp>
    </p:spTree>
    <p:extLst>
      <p:ext uri="{BB962C8B-B14F-4D97-AF65-F5344CB8AC3E}">
        <p14:creationId xmlns:p14="http://schemas.microsoft.com/office/powerpoint/2010/main" val="1742192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1C8CC51-2F3E-8C9D-86F7-67F338C1E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Eligible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2775EC4-88BC-EF37-5688-D08884CAF9D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Medicare is a Federal entitlement program</a:t>
            </a:r>
          </a:p>
          <a:p>
            <a:pPr lvl="1"/>
            <a:r>
              <a:rPr lang="en-US" dirty="0"/>
              <a:t>Guarantee certain level of benefits</a:t>
            </a:r>
          </a:p>
          <a:p>
            <a:pPr lvl="2">
              <a:buClr>
                <a:schemeClr val="accent2"/>
              </a:buClr>
            </a:pPr>
            <a:r>
              <a:rPr lang="en-US" sz="2800" dirty="0">
                <a:latin typeface="+mn-lt"/>
              </a:rPr>
              <a:t>To those who meet requirements established by law</a:t>
            </a:r>
          </a:p>
          <a:p>
            <a:pPr>
              <a:buClr>
                <a:schemeClr val="accent2"/>
              </a:buClr>
            </a:pPr>
            <a:r>
              <a:rPr lang="en-US" dirty="0"/>
              <a:t>Earn the right to enroll by working and paying taxes</a:t>
            </a:r>
          </a:p>
          <a:p>
            <a:pPr lvl="1">
              <a:buClr>
                <a:schemeClr val="accent2"/>
              </a:buClr>
            </a:pPr>
            <a:r>
              <a:rPr lang="en-US" dirty="0"/>
              <a:t>Minimum required period</a:t>
            </a:r>
          </a:p>
          <a:p>
            <a:pPr lvl="2">
              <a:buClr>
                <a:schemeClr val="accent2"/>
              </a:buClr>
            </a:pPr>
            <a:r>
              <a:rPr lang="en-US" sz="2800" dirty="0">
                <a:latin typeface="+mn-lt"/>
              </a:rPr>
              <a:t>40 quarters = 10 years</a:t>
            </a:r>
          </a:p>
        </p:txBody>
      </p:sp>
    </p:spTree>
    <p:extLst>
      <p:ext uri="{BB962C8B-B14F-4D97-AF65-F5344CB8AC3E}">
        <p14:creationId xmlns:p14="http://schemas.microsoft.com/office/powerpoint/2010/main" val="2324501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5E884-E3D8-BB12-F52C-DEC4E6AE9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is a Person Eligible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92E6E-8010-7F73-3EAB-BB88DE897A0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Attain age 65</a:t>
            </a:r>
          </a:p>
          <a:p>
            <a:pPr lvl="1"/>
            <a:r>
              <a:rPr lang="en-US" dirty="0"/>
              <a:t>U.S. citizen or permanent legal resident f</a:t>
            </a:r>
            <a:r>
              <a:rPr lang="en-US" sz="2800" dirty="0"/>
              <a:t>or at least five years</a:t>
            </a:r>
          </a:p>
          <a:p>
            <a:pPr>
              <a:buClr>
                <a:schemeClr val="accent2"/>
              </a:buClr>
            </a:pPr>
            <a:r>
              <a:rPr lang="en-US" dirty="0"/>
              <a:t>Younger than 65 if certain medical conditions</a:t>
            </a:r>
          </a:p>
          <a:p>
            <a:pPr lvl="1">
              <a:buClr>
                <a:schemeClr val="accent2"/>
              </a:buClr>
            </a:pPr>
            <a:r>
              <a:rPr lang="en-US" dirty="0"/>
              <a:t>Permanent disability</a:t>
            </a:r>
          </a:p>
          <a:p>
            <a:pPr lvl="2">
              <a:buClr>
                <a:schemeClr val="accent2"/>
              </a:buClr>
            </a:pPr>
            <a:r>
              <a:rPr lang="en-US" sz="2800" dirty="0">
                <a:latin typeface="+mn-lt"/>
              </a:rPr>
              <a:t>After 24 months of entitlement to Social Security</a:t>
            </a:r>
          </a:p>
          <a:p>
            <a:pPr lvl="1">
              <a:buClr>
                <a:schemeClr val="accent2"/>
              </a:buClr>
            </a:pPr>
            <a:r>
              <a:rPr lang="en-US" dirty="0"/>
              <a:t>End-stage renal disease (ESRD)</a:t>
            </a:r>
          </a:p>
          <a:p>
            <a:pPr lvl="2">
              <a:buClr>
                <a:schemeClr val="accent2"/>
              </a:buClr>
            </a:pPr>
            <a:r>
              <a:rPr lang="en-US" sz="2800" dirty="0"/>
              <a:t>After three months of dialysis at a facility</a:t>
            </a:r>
          </a:p>
          <a:p>
            <a:pPr lvl="2">
              <a:buClr>
                <a:schemeClr val="accent2"/>
              </a:buClr>
            </a:pPr>
            <a:r>
              <a:rPr lang="en-US" sz="2800" dirty="0"/>
              <a:t>Sooner if doing home dialysis</a:t>
            </a:r>
          </a:p>
          <a:p>
            <a:pPr lvl="1">
              <a:buClr>
                <a:schemeClr val="accent2"/>
              </a:buClr>
            </a:pPr>
            <a:r>
              <a:rPr lang="en-US" dirty="0"/>
              <a:t>ALS (Lou Gehrig’s disease)</a:t>
            </a:r>
          </a:p>
        </p:txBody>
      </p:sp>
    </p:spTree>
    <p:extLst>
      <p:ext uri="{BB962C8B-B14F-4D97-AF65-F5344CB8AC3E}">
        <p14:creationId xmlns:p14="http://schemas.microsoft.com/office/powerpoint/2010/main" val="19547376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F4FA2-24E2-73FC-80F1-9B5E6B5F1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Medicare Enrollment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359B5-B26B-56B9-C519-B6EF8BCAEB5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Facilitated by the Social Security Administration (SSA) or Railroad Retirement Board (RRB)</a:t>
            </a:r>
          </a:p>
          <a:p>
            <a:pPr lvl="1"/>
            <a:r>
              <a:rPr lang="en-US" dirty="0"/>
              <a:t>Some are automatically enrolled</a:t>
            </a:r>
          </a:p>
          <a:p>
            <a:pPr lvl="1"/>
            <a:r>
              <a:rPr lang="en-US" dirty="0"/>
              <a:t>Other ways to enroll:</a:t>
            </a:r>
          </a:p>
          <a:p>
            <a:pPr lvl="2">
              <a:buClr>
                <a:schemeClr val="accent2"/>
              </a:buClr>
            </a:pPr>
            <a:r>
              <a:rPr lang="en-US" sz="2800" dirty="0">
                <a:latin typeface="+mn-lt"/>
              </a:rPr>
              <a:t>Online at socialsecurity.gov</a:t>
            </a:r>
          </a:p>
          <a:p>
            <a:pPr lvl="2">
              <a:buClr>
                <a:schemeClr val="accent2"/>
              </a:buClr>
            </a:pPr>
            <a:r>
              <a:rPr lang="en-US" sz="2800" dirty="0">
                <a:latin typeface="+mn-lt"/>
              </a:rPr>
              <a:t>Visit or call a local Social Security office</a:t>
            </a:r>
          </a:p>
          <a:p>
            <a:pPr lvl="2">
              <a:buClr>
                <a:schemeClr val="accent2"/>
              </a:buClr>
            </a:pPr>
            <a:r>
              <a:rPr lang="en-US" sz="2800" dirty="0">
                <a:latin typeface="+mn-lt"/>
              </a:rPr>
              <a:t>Visit or call local RRB office</a:t>
            </a:r>
          </a:p>
        </p:txBody>
      </p:sp>
    </p:spTree>
    <p:extLst>
      <p:ext uri="{BB962C8B-B14F-4D97-AF65-F5344CB8AC3E}">
        <p14:creationId xmlns:p14="http://schemas.microsoft.com/office/powerpoint/2010/main" val="25766021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FBD9C-9834-A423-71CD-7C537A287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+mn-lt"/>
              </a:rPr>
              <a:t>Covered Services</a:t>
            </a:r>
          </a:p>
        </p:txBody>
      </p:sp>
    </p:spTree>
    <p:extLst>
      <p:ext uri="{BB962C8B-B14F-4D97-AF65-F5344CB8AC3E}">
        <p14:creationId xmlns:p14="http://schemas.microsoft.com/office/powerpoint/2010/main" val="2379515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1418A4-0A7D-C175-653C-17F110E9A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Disclaimer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D04EBE6-E420-CB39-CBC0-5298B99F288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education is a tool to help the provider community. Medicare rules change often. They are in the relevant laws, regulations, and rulings on 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CMS’ website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provide responses to questions based on the facts given, but Medicare rules determine final coverage.  </a:t>
            </a:r>
          </a:p>
          <a:p>
            <a:pPr marL="0" indent="0">
              <a:buNone/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CMS prohibits recording of the presentation for profit-making purposes.</a:t>
            </a:r>
          </a:p>
        </p:txBody>
      </p:sp>
    </p:spTree>
    <p:extLst>
      <p:ext uri="{BB962C8B-B14F-4D97-AF65-F5344CB8AC3E}">
        <p14:creationId xmlns:p14="http://schemas.microsoft.com/office/powerpoint/2010/main" val="923287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63DD5AC-31AA-060F-7D6A-17889B639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Services are Covered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50FA47-F13E-9A10-B0C6-5A9D16ACFF6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Considered when medical necessary</a:t>
            </a:r>
          </a:p>
          <a:p>
            <a:pPr lvl="1"/>
            <a:r>
              <a:rPr lang="en-US" dirty="0"/>
              <a:t>Appropriate for the care of an:</a:t>
            </a:r>
          </a:p>
          <a:p>
            <a:pPr lvl="2">
              <a:buClr>
                <a:schemeClr val="accent2"/>
              </a:buClr>
            </a:pPr>
            <a:r>
              <a:rPr lang="en-US" sz="2800" dirty="0">
                <a:latin typeface="+mn-lt"/>
              </a:rPr>
              <a:t>Illness</a:t>
            </a:r>
          </a:p>
          <a:p>
            <a:pPr lvl="2">
              <a:buClr>
                <a:schemeClr val="accent2"/>
              </a:buClr>
            </a:pPr>
            <a:r>
              <a:rPr lang="en-US" sz="2800" dirty="0">
                <a:latin typeface="+mn-lt"/>
              </a:rPr>
              <a:t>Injury</a:t>
            </a:r>
          </a:p>
          <a:p>
            <a:pPr lvl="2">
              <a:buClr>
                <a:schemeClr val="accent2"/>
              </a:buClr>
            </a:pPr>
            <a:r>
              <a:rPr lang="en-US" sz="2800" dirty="0">
                <a:latin typeface="+mn-lt"/>
              </a:rPr>
              <a:t>Malformed body member</a:t>
            </a:r>
          </a:p>
          <a:p>
            <a:pPr>
              <a:buClr>
                <a:schemeClr val="accent2"/>
              </a:buClr>
            </a:pPr>
            <a:r>
              <a:rPr lang="en-US" dirty="0"/>
              <a:t>For the early detection of disease or illness</a:t>
            </a:r>
          </a:p>
        </p:txBody>
      </p:sp>
    </p:spTree>
    <p:extLst>
      <p:ext uri="{BB962C8B-B14F-4D97-AF65-F5344CB8AC3E}">
        <p14:creationId xmlns:p14="http://schemas.microsoft.com/office/powerpoint/2010/main" val="39988776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3F154-159B-EC66-EDFF-18E038F07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XVIII of the Social Security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69993-8F77-B3F8-6A0E-024B6E5EFD0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Section 1861</a:t>
            </a:r>
          </a:p>
          <a:p>
            <a:pPr lvl="1"/>
            <a:r>
              <a:rPr lang="en-US" dirty="0"/>
              <a:t>Definition of covered services</a:t>
            </a:r>
          </a:p>
          <a:p>
            <a:pPr lvl="2">
              <a:buClr>
                <a:schemeClr val="accent2"/>
              </a:buClr>
            </a:pPr>
            <a:r>
              <a:rPr lang="en-US" sz="2800" dirty="0">
                <a:latin typeface="+mn-lt"/>
              </a:rPr>
              <a:t>Restrictions on coverage</a:t>
            </a:r>
          </a:p>
          <a:p>
            <a:pPr>
              <a:buClr>
                <a:schemeClr val="accent2"/>
              </a:buClr>
            </a:pPr>
            <a:r>
              <a:rPr lang="en-US" dirty="0"/>
              <a:t>Section 1862</a:t>
            </a:r>
          </a:p>
          <a:p>
            <a:pPr lvl="1">
              <a:buClr>
                <a:schemeClr val="accent2"/>
              </a:buClr>
            </a:pPr>
            <a:r>
              <a:rPr lang="en-US" dirty="0"/>
              <a:t>Definition of medical necessity</a:t>
            </a:r>
          </a:p>
          <a:p>
            <a:pPr lvl="1">
              <a:buClr>
                <a:schemeClr val="accent2"/>
              </a:buClr>
            </a:pPr>
            <a:r>
              <a:rPr lang="en-US" dirty="0"/>
              <a:t>Excluded services</a:t>
            </a:r>
          </a:p>
          <a:p>
            <a:pPr lvl="2">
              <a:buClr>
                <a:schemeClr val="accent2"/>
              </a:buClr>
            </a:pPr>
            <a:r>
              <a:rPr lang="en-US" sz="2800" dirty="0">
                <a:latin typeface="+mn-lt"/>
              </a:rPr>
              <a:t>Not considered under any provision of the law</a:t>
            </a:r>
          </a:p>
        </p:txBody>
      </p:sp>
    </p:spTree>
    <p:extLst>
      <p:ext uri="{BB962C8B-B14F-4D97-AF65-F5344CB8AC3E}">
        <p14:creationId xmlns:p14="http://schemas.microsoft.com/office/powerpoint/2010/main" val="17534363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8905BBE-C024-8BDB-E29E-8DD516386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7DCA1A-8B21-8DFF-97E9-F1778EBA779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CMS</a:t>
            </a:r>
          </a:p>
          <a:p>
            <a:r>
              <a:rPr lang="it-IT" sz="3200" dirty="0"/>
              <a:t>Medicare Program – General Information: </a:t>
            </a:r>
            <a:r>
              <a:rPr lang="it-IT" sz="3200" dirty="0">
                <a:hlinkClick r:id="rId2"/>
              </a:rPr>
              <a:t>https://www.cms.gov/medicare/medicare-general-information/medicaregeninfo</a:t>
            </a:r>
            <a:r>
              <a:rPr lang="it-IT" sz="3200" dirty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8911B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Medicare Learning Network (MLN)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8911B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MLN906765 Items &amp; Services Not Covered by Medicare: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https://www.cms.gov/Outreach-and-Education/Medicare-Learning-Network-MLN/MLNProducts/Downloads/Items-and-Services-Not-Covered-Under-Medicare-Booklet-ICN906765.pdf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7239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8905BBE-C024-8BDB-E29E-8DD516386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Resources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7DCA1A-8B21-8DFF-97E9-F1778EBA779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WPS</a:t>
            </a:r>
          </a:p>
          <a:p>
            <a:r>
              <a:rPr lang="en-US" sz="3200" dirty="0">
                <a:solidFill>
                  <a:srgbClr val="333333"/>
                </a:solidFill>
              </a:rPr>
              <a:t>New to Medicare: </a:t>
            </a:r>
            <a:r>
              <a:rPr lang="en-US" sz="3200" dirty="0">
                <a:solidFill>
                  <a:srgbClr val="333333"/>
                </a:solidFill>
                <a:hlinkClick r:id="rId2"/>
              </a:rPr>
              <a:t>https://www.wpsgha.com/wps/portal/mac/site/training/guides-and-resources/new-to-medicare-training</a:t>
            </a:r>
            <a:endParaRPr lang="en-US" sz="3200" dirty="0">
              <a:solidFill>
                <a:srgbClr val="333333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8911B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Medicare.gov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8911B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Get Started with Medicare: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https://www.medicare.gov/basics/get-started-with-medicare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17591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411BC42-EE9A-24AE-680B-4E7CE8ED3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AE619BB-D7D7-C1EB-1322-65316FA5F878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147" y="1251284"/>
            <a:ext cx="4893340" cy="5241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Let us know what you think!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Take time to complete the survey now. </a:t>
            </a:r>
          </a:p>
          <a:p>
            <a:r>
              <a:rPr lang="en-US" sz="28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QR code</a:t>
            </a:r>
          </a:p>
          <a:p>
            <a:r>
              <a:rPr lang="en-US" sz="28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Survey link in chat</a:t>
            </a:r>
          </a:p>
          <a:p>
            <a:r>
              <a:rPr lang="en-US" sz="28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Redirect after closing webinar</a:t>
            </a:r>
          </a:p>
        </p:txBody>
      </p:sp>
      <p:pic>
        <p:nvPicPr>
          <p:cNvPr id="9" name="Picture 8" descr="QR code to survey for encore.&#10;">
            <a:extLst>
              <a:ext uri="{FF2B5EF4-FFF2-40B4-BE49-F238E27FC236}">
                <a16:creationId xmlns:a16="http://schemas.microsoft.com/office/drawing/2014/main" id="{C24E7ED6-247C-596D-F5F8-A54F9ABD94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0394" y="571500"/>
            <a:ext cx="2857500" cy="2857500"/>
          </a:xfrm>
          <a:prstGeom prst="rect">
            <a:avLst/>
          </a:prstGeom>
        </p:spPr>
      </p:pic>
      <p:pic>
        <p:nvPicPr>
          <p:cNvPr id="5" name="Picture Placeholder 4" descr="Picture of what users will see when webinar stops and what is displayed saying it will take them to external site for survey">
            <a:extLst>
              <a:ext uri="{FF2B5EF4-FFF2-40B4-BE49-F238E27FC236}">
                <a16:creationId xmlns:a16="http://schemas.microsoft.com/office/drawing/2014/main" id="{C1301CD7-AB74-64DB-71F3-1D562C175A4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66636" y="3685926"/>
            <a:ext cx="2821022" cy="2907432"/>
          </a:xfrm>
          <a:prstGeom prst="rect">
            <a:avLst/>
          </a:prstGeom>
          <a:ln>
            <a:solidFill>
              <a:schemeClr val="bg2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</p:pic>
    </p:spTree>
    <p:extLst>
      <p:ext uri="{BB962C8B-B14F-4D97-AF65-F5344CB8AC3E}">
        <p14:creationId xmlns:p14="http://schemas.microsoft.com/office/powerpoint/2010/main" val="11823968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67948-E5DD-6143-0835-FE640446E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Attendance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D47E2-8819-8A57-87B8-568FDDAA931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Complete survey</a:t>
            </a:r>
          </a:p>
          <a:p>
            <a:r>
              <a:rPr lang="en-US" dirty="0"/>
              <a:t>Email contains contact hours</a:t>
            </a:r>
          </a:p>
          <a:p>
            <a:pPr lvl="1"/>
            <a:r>
              <a:rPr lang="en-US" dirty="0"/>
              <a:t>From </a:t>
            </a:r>
            <a:r>
              <a:rPr lang="en-US" dirty="0">
                <a:hlinkClick r:id="rId3"/>
              </a:rPr>
              <a:t>messenger@webex.com</a:t>
            </a:r>
            <a:endParaRPr lang="en-US" dirty="0"/>
          </a:p>
          <a:p>
            <a:pPr lvl="1"/>
            <a:r>
              <a:rPr lang="en-US" dirty="0"/>
              <a:t>Check Junk or Spam folders</a:t>
            </a:r>
          </a:p>
          <a:p>
            <a:pPr lvl="1"/>
            <a:r>
              <a:rPr lang="en-US" dirty="0"/>
              <a:t>Add to safe sender list </a:t>
            </a:r>
          </a:p>
          <a:p>
            <a:endParaRPr lang="en-US" dirty="0"/>
          </a:p>
        </p:txBody>
      </p:sp>
      <p:pic>
        <p:nvPicPr>
          <p:cNvPr id="5" name="Picture 4" descr="QR code to survey for encore.">
            <a:extLst>
              <a:ext uri="{FF2B5EF4-FFF2-40B4-BE49-F238E27FC236}">
                <a16:creationId xmlns:a16="http://schemas.microsoft.com/office/drawing/2014/main" id="{4E10BFF7-AC3F-FFE4-4685-EE473E0C30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7832" y="4000500"/>
            <a:ext cx="2857500" cy="2857500"/>
          </a:xfrm>
          <a:prstGeom prst="rect">
            <a:avLst/>
          </a:prstGeom>
        </p:spPr>
      </p:pic>
      <p:pic>
        <p:nvPicPr>
          <p:cNvPr id="10" name="Picture 9" descr="Picture of what the post event email will look like. There is an arrow pointing to the word Certificate and an oval around the Certificate of Achievement Information. ">
            <a:extLst>
              <a:ext uri="{FF2B5EF4-FFF2-40B4-BE49-F238E27FC236}">
                <a16:creationId xmlns:a16="http://schemas.microsoft.com/office/drawing/2014/main" id="{944F9932-7F9B-0844-8C6B-86CDED8DCD2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51042" y="-10048"/>
            <a:ext cx="5742715" cy="651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4612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DB3F7D0-8D94-7940-612E-72E5C9B50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601C443-80F3-ED1C-F6FF-B2D0A911F5C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Follow-up Questions</a:t>
            </a:r>
          </a:p>
          <a:p>
            <a:pPr lvl="1"/>
            <a:r>
              <a:rPr lang="en-US" sz="3200" dirty="0">
                <a:solidFill>
                  <a:schemeClr val="tx1"/>
                </a:solidFill>
                <a:latin typeface="+mn-lt"/>
              </a:rPr>
              <a:t>Email </a:t>
            </a:r>
            <a:r>
              <a:rPr lang="en-US" sz="3200" dirty="0">
                <a:solidFill>
                  <a:schemeClr val="tx1"/>
                </a:solidFill>
                <a:latin typeface="+mn-lt"/>
                <a:hlinkClick r:id="rId3"/>
              </a:rPr>
              <a:t>wps.gha.education@wpsic.com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en-US" dirty="0"/>
              <a:t>Topic: 8/2/23 Parts of Medicare</a:t>
            </a:r>
          </a:p>
          <a:p>
            <a:pPr lvl="1"/>
            <a:r>
              <a:rPr lang="en-US" dirty="0"/>
              <a:t>Submit by 8/12/2023 at 12:00 P.M. CT</a:t>
            </a:r>
          </a:p>
          <a:p>
            <a:r>
              <a:rPr lang="en-US" dirty="0"/>
              <a:t>Send claim specific questions to Customer Service </a:t>
            </a:r>
          </a:p>
        </p:txBody>
      </p:sp>
      <p:pic>
        <p:nvPicPr>
          <p:cNvPr id="5" name="Picture 4" descr="QR code to survey for encore. ">
            <a:extLst>
              <a:ext uri="{FF2B5EF4-FFF2-40B4-BE49-F238E27FC236}">
                <a16:creationId xmlns:a16="http://schemas.microsoft.com/office/drawing/2014/main" id="{90C156B2-317B-50F8-0A9F-51603D3C85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6520" y="4000500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466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30AD3-B802-0326-BD41-94A91FC17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and Objective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2C20F00-691F-BDA5-140D-D4C8B7F04AF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At the conclusion of this session, you’ll be able to:</a:t>
            </a:r>
          </a:p>
          <a:p>
            <a:r>
              <a:rPr lang="en-US" dirty="0"/>
              <a:t>Understand the definition of Original Medicare</a:t>
            </a:r>
          </a:p>
          <a:p>
            <a:r>
              <a:rPr lang="en-US" dirty="0"/>
              <a:t>Recognize the different parts of Medicare</a:t>
            </a:r>
          </a:p>
          <a:p>
            <a:r>
              <a:rPr lang="en-US" dirty="0"/>
              <a:t>Identify items and services covered by Medicare</a:t>
            </a:r>
          </a:p>
        </p:txBody>
      </p:sp>
    </p:spTree>
    <p:extLst>
      <p:ext uri="{BB962C8B-B14F-4D97-AF65-F5344CB8AC3E}">
        <p14:creationId xmlns:p14="http://schemas.microsoft.com/office/powerpoint/2010/main" val="457981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3E7A-87DB-238A-DB63-4785A3E9E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+mn-lt"/>
              </a:rPr>
              <a:t>Original Medicare</a:t>
            </a:r>
          </a:p>
        </p:txBody>
      </p:sp>
    </p:spTree>
    <p:extLst>
      <p:ext uri="{BB962C8B-B14F-4D97-AF65-F5344CB8AC3E}">
        <p14:creationId xmlns:p14="http://schemas.microsoft.com/office/powerpoint/2010/main" val="1732119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6CF9D-EDB1-A7FD-8E79-F925EF8A4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75A94-2EC3-5DCD-41C0-BB2D883D44A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Federal health insurance program enacted in 1965</a:t>
            </a:r>
          </a:p>
          <a:p>
            <a:pPr lvl="1"/>
            <a:r>
              <a:rPr lang="en-US" dirty="0"/>
              <a:t>Americans aged 65 and older</a:t>
            </a:r>
          </a:p>
          <a:p>
            <a:r>
              <a:rPr lang="en-US" dirty="0"/>
              <a:t>Title XVIII of the Social Security Act</a:t>
            </a:r>
          </a:p>
          <a:p>
            <a:r>
              <a:rPr lang="en-US" dirty="0"/>
              <a:t>Administered by the Centers for Medicare &amp; Medicaid Services (CMS)</a:t>
            </a:r>
          </a:p>
          <a:p>
            <a:pPr lvl="1"/>
            <a:r>
              <a:rPr lang="en-US" dirty="0"/>
              <a:t>Division of the Department of Health &amp; Human Services (HHS)</a:t>
            </a:r>
          </a:p>
        </p:txBody>
      </p:sp>
    </p:spTree>
    <p:extLst>
      <p:ext uri="{BB962C8B-B14F-4D97-AF65-F5344CB8AC3E}">
        <p14:creationId xmlns:p14="http://schemas.microsoft.com/office/powerpoint/2010/main" val="2978007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F2D08-1116-EAF6-7C58-60BEB18DA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Expanded 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AFC62-5098-9B8E-CD89-7C04DEE06CD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1972 – coverage added to include those &lt;65 with certain medical conditions:</a:t>
            </a:r>
          </a:p>
          <a:p>
            <a:pPr lvl="1"/>
            <a:r>
              <a:rPr lang="en-US" dirty="0"/>
              <a:t>Permanent disability</a:t>
            </a:r>
          </a:p>
          <a:p>
            <a:pPr lvl="1"/>
            <a:r>
              <a:rPr lang="en-US" dirty="0"/>
              <a:t>End-stage renal disease (ESRD)</a:t>
            </a:r>
          </a:p>
          <a:p>
            <a:pPr lvl="2">
              <a:buClr>
                <a:schemeClr val="accent2"/>
              </a:buClr>
            </a:pPr>
            <a:r>
              <a:rPr lang="en-US" sz="2800" dirty="0">
                <a:latin typeface="+mn-lt"/>
              </a:rPr>
              <a:t>Stage 5 kidney failure requiring dialysis or transplant</a:t>
            </a:r>
          </a:p>
          <a:p>
            <a:pPr>
              <a:buClr>
                <a:schemeClr val="accent2"/>
              </a:buClr>
            </a:pPr>
            <a:r>
              <a:rPr lang="en-US" dirty="0"/>
              <a:t>2001 – amyotrophic lateral sclerosis (ALS) added as an eligible diagnosis</a:t>
            </a:r>
          </a:p>
        </p:txBody>
      </p:sp>
    </p:spTree>
    <p:extLst>
      <p:ext uri="{BB962C8B-B14F-4D97-AF65-F5344CB8AC3E}">
        <p14:creationId xmlns:p14="http://schemas.microsoft.com/office/powerpoint/2010/main" val="1471350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89BBB-B022-3840-6B9B-40333E94F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722F2-8D29-78B8-29D4-9D80F5F7547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Original Medicare is a “fee-for-service” plan</a:t>
            </a:r>
          </a:p>
          <a:p>
            <a:pPr lvl="1"/>
            <a:r>
              <a:rPr lang="en-US" dirty="0"/>
              <a:t>Medicare pays a share of an approved amount</a:t>
            </a:r>
          </a:p>
          <a:p>
            <a:pPr lvl="2">
              <a:buClr>
                <a:schemeClr val="accent2"/>
              </a:buClr>
            </a:pPr>
            <a:r>
              <a:rPr lang="en-US" sz="2800" dirty="0">
                <a:latin typeface="+mn-lt"/>
              </a:rPr>
              <a:t>Up to certain limits</a:t>
            </a:r>
          </a:p>
          <a:p>
            <a:pPr lvl="1"/>
            <a:r>
              <a:rPr lang="en-US" dirty="0"/>
              <a:t>Beneficiary pays the remaining amount (fee) for the service they receive</a:t>
            </a:r>
          </a:p>
          <a:p>
            <a:r>
              <a:rPr lang="en-US" dirty="0"/>
              <a:t>Original Medicare also known as Traditional Medicare</a:t>
            </a:r>
          </a:p>
          <a:p>
            <a:pPr lvl="1"/>
            <a:r>
              <a:rPr lang="en-US" dirty="0"/>
              <a:t>Consists of Part A and Part B</a:t>
            </a:r>
          </a:p>
        </p:txBody>
      </p:sp>
    </p:spTree>
    <p:extLst>
      <p:ext uri="{BB962C8B-B14F-4D97-AF65-F5344CB8AC3E}">
        <p14:creationId xmlns:p14="http://schemas.microsoft.com/office/powerpoint/2010/main" val="4026008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03E7A-87DB-238A-DB63-4785A3E9E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+mn-lt"/>
              </a:rPr>
              <a:t>Parts of Medicare</a:t>
            </a:r>
          </a:p>
        </p:txBody>
      </p:sp>
    </p:spTree>
    <p:extLst>
      <p:ext uri="{BB962C8B-B14F-4D97-AF65-F5344CB8AC3E}">
        <p14:creationId xmlns:p14="http://schemas.microsoft.com/office/powerpoint/2010/main" val="3196725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F3213AA-3254-03C0-495B-E9C32F075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A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61A4526-2BFE-3791-EDFF-55F2AAB72CE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Coverage for:</a:t>
            </a:r>
          </a:p>
          <a:p>
            <a:pPr lvl="1"/>
            <a:r>
              <a:rPr lang="en-US" dirty="0"/>
              <a:t>Inpatient care in a hospital or skilled nursing facility (SNF)</a:t>
            </a:r>
          </a:p>
          <a:p>
            <a:pPr lvl="1"/>
            <a:r>
              <a:rPr lang="en-US" dirty="0"/>
              <a:t>Home Health</a:t>
            </a:r>
          </a:p>
          <a:p>
            <a:pPr lvl="1"/>
            <a:r>
              <a:rPr lang="en-US" dirty="0"/>
              <a:t>Hospice</a:t>
            </a:r>
          </a:p>
          <a:p>
            <a:r>
              <a:rPr lang="en-US" dirty="0"/>
              <a:t>Primarily funded by payroll taxes</a:t>
            </a:r>
          </a:p>
          <a:p>
            <a:r>
              <a:rPr lang="en-US" dirty="0"/>
              <a:t>Premium free if paid taxes for at least 40 quarters</a:t>
            </a:r>
          </a:p>
          <a:p>
            <a:r>
              <a:rPr lang="en-US" dirty="0"/>
              <a:t>Beneficiary pays deductible and coinsurance</a:t>
            </a:r>
          </a:p>
        </p:txBody>
      </p:sp>
    </p:spTree>
    <p:extLst>
      <p:ext uri="{BB962C8B-B14F-4D97-AF65-F5344CB8AC3E}">
        <p14:creationId xmlns:p14="http://schemas.microsoft.com/office/powerpoint/2010/main" val="3809413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 smtClean="0">
            <a:solidFill>
              <a:schemeClr val="bg1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orkflow_x0020_Status xmlns="9075a0da-3943-4891-8ded-493e6a170793">Ready</Workflow_x0020_Status>
    <Must_x0020_review_x0020_changes_x0020_with_x0020_staff xmlns="9075a0da-3943-4891-8ded-493e6a170793">No</Must_x0020_review_x0020_changes_x0020_with_x0020_staff>
    <Approve_x0020_Olli_x0020_Document xmlns="5637125f-61b7-4ab1-ae51-868c7983d343">
      <Url xsi:nil="true"/>
      <Description xsi:nil="true"/>
    </Approve_x0020_Olli_x0020_Document>
    <Latest_x0020_Changes xmlns="9075a0da-3943-4891-8ded-493e6a170793">New Document</Latest_x0020_Changes>
    <Review_x0020_Notification_x0020_Date xmlns="9075a0da-3943-4891-8ded-493e6a170793" xsi:nil="true"/>
    <New_x0020_Version_x0020_Email_x0020_Required xmlns="9075a0da-3943-4891-8ded-493e6a170793">No</New_x0020_Version_x0020_Email_x0020_Required>
    <CategoryDescription xmlns="http://schemas.microsoft.com/sharepoint.v3" xsi:nil="true"/>
    <Branch xmlns="9075a0da-3943-4891-8ded-493e6a170793">Provider Outreach &amp; Education</Branch>
    <Publish_x0020_Document xmlns="5637125f-61b7-4ab1-ae51-868c7983d343">
      <Url xsi:nil="true"/>
      <Description xsi:nil="true"/>
    </Publish_x0020_Document>
    <Document_x0020_Number xmlns="9075a0da-3943-4891-8ded-493e6a170793" xsi:nil="true"/>
    <Functional_x0020_Area xmlns="9075a0da-3943-4891-8ded-493e6a170793">Provider Services</Functional_x0020_Area>
    <Topic2 xmlns="9075a0da-3943-4891-8ded-493e6a170793">Education – Provider</Topic2>
    <Document_x0020_Type xmlns="9075a0da-3943-4891-8ded-493e6a170793">Presentation</Document_x0020_Type>
    <Division xmlns="9075a0da-3943-4891-8ded-493e6a170793">Government Health Administrators</Division>
    <Document_x0020_History xmlns="9075a0da-3943-4891-8ded-493e6a170793" xsi:nil="true"/>
    <Contract xmlns="9075a0da-3943-4891-8ded-493e6a170793">Part B</Contract>
    <_dlc_DocId xmlns="9075a0da-3943-4891-8ded-493e6a170793">76EDXFZAKY4C-811355772-3201</_dlc_DocId>
    <_dlc_DocIdUrl xmlns="9075a0da-3943-4891-8ded-493e6a170793">
      <Url>https://knowledge.wpsic.com/lib/GHAEducationalDocuments/_layouts/15/DocIdRedir.aspx?ID=76EDXFZAKY4C-811355772-3201</Url>
      <Description>76EDXFZAKY4C-811355772-3201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GHA Document" ma:contentTypeID="0x0101006E63F9F2094B854683EBE2F25BB346E5000506D6BA6D64EB4598816411DF463305" ma:contentTypeVersion="45" ma:contentTypeDescription="" ma:contentTypeScope="" ma:versionID="b04803c678ab9756e84def06c216c041">
  <xsd:schema xmlns:xsd="http://www.w3.org/2001/XMLSchema" xmlns:xs="http://www.w3.org/2001/XMLSchema" xmlns:p="http://schemas.microsoft.com/office/2006/metadata/properties" xmlns:ns2="http://schemas.microsoft.com/sharepoint.v3" xmlns:ns3="9075a0da-3943-4891-8ded-493e6a170793" xmlns:ns4="5637125f-61b7-4ab1-ae51-868c7983d343" targetNamespace="http://schemas.microsoft.com/office/2006/metadata/properties" ma:root="true" ma:fieldsID="44ea7b2e2c13816748bd23e1fb44f8b8" ns2:_="" ns3:_="" ns4:_="">
    <xsd:import namespace="http://schemas.microsoft.com/sharepoint.v3"/>
    <xsd:import namespace="9075a0da-3943-4891-8ded-493e6a170793"/>
    <xsd:import namespace="5637125f-61b7-4ab1-ae51-868c7983d343"/>
    <xsd:element name="properties">
      <xsd:complexType>
        <xsd:sequence>
          <xsd:element name="documentManagement">
            <xsd:complexType>
              <xsd:all>
                <xsd:element ref="ns2:CategoryDescription" minOccurs="0"/>
                <xsd:element ref="ns3:Document_x0020_Number" minOccurs="0"/>
                <xsd:element ref="ns3:Document_x0020_Type"/>
                <xsd:element ref="ns3:Latest_x0020_Changes" minOccurs="0"/>
                <xsd:element ref="ns3:Must_x0020_review_x0020_changes_x0020_with_x0020_staff" minOccurs="0"/>
                <xsd:element ref="ns3:New_x0020_Version_x0020_Email_x0020_Required" minOccurs="0"/>
                <xsd:element ref="ns3:Review_x0020_Notification_x0020_Date" minOccurs="0"/>
                <xsd:element ref="ns3:Functional_x0020_Area"/>
                <xsd:element ref="ns3:Branch"/>
                <xsd:element ref="ns3:Contract"/>
                <xsd:element ref="ns3:Topic2"/>
                <xsd:element ref="ns3:Workflow_x0020_Status"/>
                <xsd:element ref="ns4:Approve_x0020_Olli_x0020_Document" minOccurs="0"/>
                <xsd:element ref="ns3:Document_x0020_History" minOccurs="0"/>
                <xsd:element ref="ns4:Publish_x0020_Document" minOccurs="0"/>
                <xsd:element ref="ns3:_dlc_DocId" minOccurs="0"/>
                <xsd:element ref="ns3:_dlc_DocIdUrl" minOccurs="0"/>
                <xsd:element ref="ns3:_dlc_DocIdPersistId" minOccurs="0"/>
                <xsd:element ref="ns3:Division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2" nillable="true" ma:displayName="Description" ma:internalName="CategoryDescrip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75a0da-3943-4891-8ded-493e6a170793" elementFormDefault="qualified">
    <xsd:import namespace="http://schemas.microsoft.com/office/2006/documentManagement/types"/>
    <xsd:import namespace="http://schemas.microsoft.com/office/infopath/2007/PartnerControls"/>
    <xsd:element name="Document_x0020_Number" ma:index="3" nillable="true" ma:displayName="Document Number" ma:internalName="Document_x0020_Number" ma:readOnly="false">
      <xsd:simpleType>
        <xsd:restriction base="dms:Text">
          <xsd:maxLength value="255"/>
        </xsd:restriction>
      </xsd:simpleType>
    </xsd:element>
    <xsd:element name="Document_x0020_Type" ma:index="4" ma:displayName="Document Type" ma:format="Dropdown" ma:internalName="Document_x0020_Type" ma:readOnly="false">
      <xsd:simpleType>
        <xsd:restriction base="dms:Choice">
          <xsd:enumeration value="Comparative Billing"/>
          <xsd:enumeration value="Course Material"/>
          <xsd:enumeration value="Decision Tree"/>
          <xsd:enumeration value="Face-to-Face"/>
          <xsd:enumeration value="FAQ"/>
          <xsd:enumeration value="IRRR"/>
          <xsd:enumeration value="LCD"/>
          <xsd:enumeration value="Management Presentation"/>
          <xsd:enumeration value="Plan"/>
          <xsd:enumeration value="Presentation"/>
          <xsd:enumeration value="Provider Education Handout"/>
          <xsd:enumeration value="Provider Instruction"/>
          <xsd:enumeration value="Script"/>
          <xsd:enumeration value="Strategy"/>
          <xsd:enumeration value="Teleconference"/>
          <xsd:enumeration value="Web Posting/EML"/>
        </xsd:restriction>
      </xsd:simpleType>
    </xsd:element>
    <xsd:element name="Latest_x0020_Changes" ma:index="5" nillable="true" ma:displayName="Latest Changes" ma:internalName="Latest_x0020_Changes" ma:readOnly="false">
      <xsd:simpleType>
        <xsd:restriction base="dms:Note"/>
      </xsd:simpleType>
    </xsd:element>
    <xsd:element name="Must_x0020_review_x0020_changes_x0020_with_x0020_staff" ma:index="6" nillable="true" ma:displayName="Must review changes with staff" ma:format="RadioButtons" ma:internalName="Must_x0020_review_x0020_changes_x0020_with_x0020_staff">
      <xsd:simpleType>
        <xsd:restriction base="dms:Choice">
          <xsd:enumeration value="Yes"/>
          <xsd:enumeration value="No"/>
        </xsd:restriction>
      </xsd:simpleType>
    </xsd:element>
    <xsd:element name="New_x0020_Version_x0020_Email_x0020_Required" ma:index="7" nillable="true" ma:displayName="New Version Email Required" ma:default="No" ma:format="RadioButtons" ma:internalName="New_x0020_Version_x0020_Email_x0020_Required">
      <xsd:simpleType>
        <xsd:restriction base="dms:Choice">
          <xsd:enumeration value="Yes"/>
          <xsd:enumeration value="No"/>
        </xsd:restriction>
      </xsd:simpleType>
    </xsd:element>
    <xsd:element name="Review_x0020_Notification_x0020_Date" ma:index="8" nillable="true" ma:displayName="Review Notification Date" ma:format="DateOnly" ma:internalName="Review_x0020_Notification_x0020_Date" ma:readOnly="false">
      <xsd:simpleType>
        <xsd:restriction base="dms:DateTime"/>
      </xsd:simpleType>
    </xsd:element>
    <xsd:element name="Functional_x0020_Area" ma:index="9" ma:displayName="Functional Area" ma:format="Dropdown" ma:internalName="Functional_x0020_Area" ma:readOnly="false">
      <xsd:simpleType>
        <xsd:restriction base="dms:Choice">
          <xsd:enumeration value="Audit"/>
          <xsd:enumeration value="Clinical Services"/>
          <xsd:enumeration value="Contract Administration"/>
          <xsd:enumeration value="Financial Services"/>
          <xsd:enumeration value="Administration &amp; Support"/>
          <xsd:enumeration value="Provider Services"/>
          <xsd:enumeration value="Systems &amp; Technology"/>
        </xsd:restriction>
      </xsd:simpleType>
    </xsd:element>
    <xsd:element name="Branch" ma:index="10" ma:displayName="Branch" ma:format="Dropdown" ma:internalName="Branch" ma:readOnly="false">
      <xsd:simpleType>
        <xsd:restriction base="dms:Choice">
          <xsd:enumeration value="Appeals/Redeterminations"/>
          <xsd:enumeration value="Audit"/>
          <xsd:enumeration value="Audit - Appeals"/>
          <xsd:enumeration value="Audit - Cost Report Reopenings"/>
          <xsd:enumeration value="Audit - Field Office"/>
          <xsd:enumeration value="Audit - Reimbursement"/>
          <xsd:enumeration value="Audit - Supervisors"/>
          <xsd:enumeration value="Business Systems Support"/>
          <xsd:enumeration value="CCU"/>
          <xsd:enumeration value="CERT"/>
          <xsd:enumeration value="Claims"/>
          <xsd:enumeration value="Compliance"/>
          <xsd:enumeration value="Complaint Screening"/>
          <xsd:enumeration value="Customer Service"/>
          <xsd:enumeration value="Document Services"/>
          <xsd:enumeration value="Financial Reporting"/>
          <xsd:enumeration value="FOIA"/>
          <xsd:enumeration value="INSIGHT"/>
          <xsd:enumeration value="MAC Administration"/>
          <xsd:enumeration value="Medical Review"/>
          <xsd:enumeration value="Medicare Guidance"/>
          <xsd:enumeration value="MedPub"/>
          <xsd:enumeration value="MIP"/>
          <xsd:enumeration value="Monitoring &amp; Complaint Screening"/>
          <xsd:enumeration value="Payment Recovery"/>
          <xsd:enumeration value="Policy"/>
          <xsd:enumeration value="Provider Enrollment"/>
          <xsd:enumeration value="Provider Outreach &amp; Education"/>
          <xsd:enumeration value="Quality Assurance"/>
          <xsd:enumeration value="Quality Management"/>
          <xsd:enumeration value="RA"/>
          <xsd:enumeration value="Reimbursement"/>
          <xsd:enumeration value="Secondary Payer"/>
          <xsd:enumeration value="STAR"/>
          <xsd:enumeration value="Systems Security"/>
          <xsd:enumeration value="Tech Support"/>
          <xsd:enumeration value="Training"/>
          <xsd:enumeration value="UPIC-JOA"/>
          <xsd:enumeration value="Web Development"/>
          <xsd:enumeration value="Ready to Archive"/>
        </xsd:restriction>
      </xsd:simpleType>
    </xsd:element>
    <xsd:element name="Contract" ma:index="11" ma:displayName="Contract" ma:format="Dropdown" ma:internalName="Contract" ma:readOnly="false">
      <xsd:simpleType>
        <xsd:restriction base="dms:Choice">
          <xsd:enumeration value="(None)"/>
          <xsd:enumeration value="Part A"/>
          <xsd:enumeration value="Part B"/>
          <xsd:enumeration value="Shared"/>
        </xsd:restriction>
      </xsd:simpleType>
    </xsd:element>
    <xsd:element name="Topic2" ma:index="12" ma:displayName="Topic" ma:format="Dropdown" ma:internalName="Topic2" ma:readOnly="false">
      <xsd:simpleType>
        <xsd:restriction base="dms:Choice">
          <xsd:enumeration value="(None)"/>
          <xsd:enumeration value="935"/>
          <xsd:enumeration value="1099"/>
          <xsd:enumeration value="Accounts Payable"/>
          <xsd:enumeration value="Accounts Receivable"/>
          <xsd:enumeration value="Advance Payments"/>
          <xsd:enumeration value="Approval"/>
          <xsd:enumeration value="Assignment"/>
          <xsd:enumeration value="Audit - Acceptability"/>
          <xsd:enumeration value="Audit - Audit Programs"/>
          <xsd:enumeration value="Audit - Claim Calculations"/>
          <xsd:enumeration value="Audit - DSH/LIP"/>
          <xsd:enumeration value="Audit - EHR Workpapers"/>
          <xsd:enumeration value="Audit - IME/GME/NAH"/>
          <xsd:enumeration value="Audit - IRF, LTCH, and Provider-Based Reviews"/>
          <xsd:enumeration value="Audit - Letters"/>
          <xsd:enumeration value="Audit - Rates"/>
          <xsd:enumeration value="Audit - SCH/MDH"/>
          <xsd:enumeration value="Audit - Settlement Worksheets"/>
          <xsd:enumeration value="Audit - Tentative Settlement"/>
          <xsd:enumeration value="Audit - UDR Workpapers"/>
          <xsd:enumeration value="Audit - UDRs"/>
          <xsd:enumeration value="Audit - Wage Index"/>
          <xsd:enumeration value="Banking"/>
          <xsd:enumeration value="Bankruptcy"/>
          <xsd:enumeration value="Beneficiary letter"/>
          <xsd:enumeration value="CA View"/>
          <xsd:enumeration value="Call Log"/>
          <xsd:enumeration value="CCU Reports"/>
          <xsd:enumeration value="CERT"/>
          <xsd:enumeration value="Checklist"/>
          <xsd:enumeration value="CMS"/>
          <xsd:enumeration value="COBC"/>
          <xsd:enumeration value="Communique"/>
          <xsd:enumeration value="Coordination of Benefits"/>
          <xsd:enumeration value="Corrective-Preventive Action"/>
          <xsd:enumeration value="Correspondence"/>
          <xsd:enumeration value="CRNA"/>
          <xsd:enumeration value="Cycle"/>
          <xsd:enumeration value="Data Analysis"/>
          <xsd:enumeration value="DCS/Treasury"/>
          <xsd:enumeration value="Development"/>
          <xsd:enumeration value="Divisional"/>
          <xsd:enumeration value="Document Control"/>
          <xsd:enumeration value="Draft CR"/>
          <xsd:enumeration value="Education – Internal"/>
          <xsd:enumeration value="Education – Provider"/>
          <xsd:enumeration value="EFT"/>
          <xsd:enumeration value="eNews"/>
          <xsd:enumeration value="ERS"/>
          <xsd:enumeration value="External Audit"/>
          <xsd:enumeration value="Fax"/>
          <xsd:enumeration value="First Level Appeal"/>
          <xsd:enumeration value="FISS"/>
          <xsd:enumeration value="HIGLAS"/>
          <xsd:enumeration value="ICR"/>
          <xsd:enumeration value="Inquiries"/>
          <xsd:enumeration value="Internal Audit"/>
          <xsd:enumeration value="Internal Controls"/>
          <xsd:enumeration value="IRR"/>
          <xsd:enumeration value="IVR"/>
          <xsd:enumeration value="J5"/>
          <xsd:enumeration value="J8"/>
          <xsd:enumeration value="Macro"/>
          <xsd:enumeration value="Maintenance"/>
          <xsd:enumeration value="Management Review"/>
          <xsd:enumeration value="Master List"/>
          <xsd:enumeration value="Meetings"/>
          <xsd:enumeration value="MR Letter"/>
          <xsd:enumeration value="NICE"/>
          <xsd:enumeration value="Nonconforming Service"/>
          <xsd:enumeration value="OCR"/>
          <xsd:enumeration value="OnBase"/>
          <xsd:enumeration value="Pecos"/>
          <xsd:enumeration value="Performance Metrics"/>
          <xsd:enumeration value="Portal Support"/>
          <xsd:enumeration value="Problem Prioritization"/>
          <xsd:enumeration value="Processing Applications"/>
          <xsd:enumeration value="Production"/>
          <xsd:enumeration value="Provider Letter"/>
          <xsd:enumeration value="Quality"/>
          <xsd:enumeration value="Receipt"/>
          <xsd:enumeration value="Referral"/>
          <xsd:enumeration value="Regulation and Informational Materials"/>
          <xsd:enumeration value="Release"/>
          <xsd:enumeration value="Reopening"/>
          <xsd:enumeration value="Reporting"/>
          <xsd:enumeration value="Review"/>
          <xsd:enumeration value="Sampling"/>
          <xsd:enumeration value="Second Level Appeal"/>
          <xsd:enumeration value="Service Requests-Referrals"/>
          <xsd:enumeration value="Systems Support"/>
          <xsd:enumeration value="Thank Yous"/>
          <xsd:enumeration value="Third Party"/>
          <xsd:enumeration value="Training"/>
          <xsd:enumeration value="Training Delivery"/>
          <xsd:enumeration value="Training Development"/>
          <xsd:enumeration value="Trending"/>
          <xsd:enumeration value="Validation"/>
          <xsd:enumeration value="Voluntary Refunds"/>
          <xsd:enumeration value="Website"/>
          <xsd:enumeration value="WFO"/>
          <xsd:enumeration value="Workload"/>
          <xsd:enumeration value="Worksheet"/>
          <xsd:enumeration value="Write Off"/>
          <xsd:enumeration value="ZPIC/UPIC"/>
        </xsd:restriction>
      </xsd:simpleType>
    </xsd:element>
    <xsd:element name="Workflow_x0020_Status" ma:index="13" ma:displayName="Workflow Status" ma:default="New" ma:format="Dropdown" ma:internalName="Workflow_x0020_Status" ma:readOnly="false">
      <xsd:simpleType>
        <xsd:restriction base="dms:Choice">
          <xsd:enumeration value="New"/>
          <xsd:enumeration value="Edit"/>
          <xsd:enumeration value="Review"/>
          <xsd:enumeration value="Approval"/>
          <xsd:enumeration value="Ready"/>
          <xsd:enumeration value="Active"/>
        </xsd:restriction>
      </xsd:simpleType>
    </xsd:element>
    <xsd:element name="Document_x0020_History" ma:index="16" nillable="true" ma:displayName="Document History" ma:internalName="Document_x0020_History" ma:readOnly="false">
      <xsd:simpleType>
        <xsd:restriction base="dms:Note">
          <xsd:maxLength value="255"/>
        </xsd:restriction>
      </xsd:simpleType>
    </xsd:element>
    <xsd:element name="_dlc_DocId" ma:index="2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Division" ma:index="24" nillable="true" ma:displayName="Division" ma:default="Government Health Administrators" ma:hidden="true" ma:internalName="Division" ma:readOnly="false">
      <xsd:simpleType>
        <xsd:restriction base="dms:Text">
          <xsd:maxLength value="255"/>
        </xsd:restriction>
      </xsd:simpleType>
    </xsd:element>
    <xsd:element name="SharedWithUsers" ma:index="2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37125f-61b7-4ab1-ae51-868c7983d343" elementFormDefault="qualified">
    <xsd:import namespace="http://schemas.microsoft.com/office/2006/documentManagement/types"/>
    <xsd:import namespace="http://schemas.microsoft.com/office/infopath/2007/PartnerControls"/>
    <xsd:element name="Approve_x0020_Olli_x0020_Document" ma:index="15" nillable="true" ma:displayName="Approve Document" ma:format="Hyperlink" ma:internalName="Approve_x0020_Olli_x0020_Document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_x0020_Document" ma:index="17" nillable="true" ma:displayName="Publish Document" ma:internalName="Publish_x0020_Document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8" ma:displayName="Content Type"/>
        <xsd:element ref="dc:title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3D0A93D-2651-4016-948A-597D180400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379473-97FD-4E78-8DF4-43F5DF93A28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E643176F-FCD5-4CC6-B65E-79577A16D576}">
  <ds:schemaRefs>
    <ds:schemaRef ds:uri="http://schemas.microsoft.com/office/2006/metadata/properties"/>
    <ds:schemaRef ds:uri="http://schemas.microsoft.com/office/infopath/2007/PartnerControls"/>
    <ds:schemaRef ds:uri="9075a0da-3943-4891-8ded-493e6a170793"/>
    <ds:schemaRef ds:uri="5637125f-61b7-4ab1-ae51-868c7983d343"/>
    <ds:schemaRef ds:uri="http://schemas.microsoft.com/sharepoint.v3"/>
  </ds:schemaRefs>
</ds:datastoreItem>
</file>

<file path=customXml/itemProps4.xml><?xml version="1.0" encoding="utf-8"?>
<ds:datastoreItem xmlns:ds="http://schemas.openxmlformats.org/officeDocument/2006/customXml" ds:itemID="{810D1184-14EF-4F68-B5DB-446EEA3039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.v3"/>
    <ds:schemaRef ds:uri="9075a0da-3943-4891-8ded-493e6a170793"/>
    <ds:schemaRef ds:uri="5637125f-61b7-4ab1-ae51-868c7983d3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5234</TotalTime>
  <Words>900</Words>
  <Application>Microsoft Office PowerPoint</Application>
  <PresentationFormat>Widescreen</PresentationFormat>
  <Paragraphs>156</Paragraphs>
  <Slides>26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Calibri Light</vt:lpstr>
      <vt:lpstr>Trebuchet MS</vt:lpstr>
      <vt:lpstr>Office Theme</vt:lpstr>
      <vt:lpstr>Custom Design</vt:lpstr>
      <vt:lpstr>1_Custom Design</vt:lpstr>
      <vt:lpstr>2_Custom Design</vt:lpstr>
      <vt:lpstr>Piecing Together the Parts of Medicare</vt:lpstr>
      <vt:lpstr>Disclaimer</vt:lpstr>
      <vt:lpstr>Agenda and Objective</vt:lpstr>
      <vt:lpstr>Original Medicare</vt:lpstr>
      <vt:lpstr>Background</vt:lpstr>
      <vt:lpstr>Expanded Coverage</vt:lpstr>
      <vt:lpstr>Definition</vt:lpstr>
      <vt:lpstr>Parts of Medicare</vt:lpstr>
      <vt:lpstr>Part A</vt:lpstr>
      <vt:lpstr>Part B</vt:lpstr>
      <vt:lpstr>Part C</vt:lpstr>
      <vt:lpstr>More About Part C</vt:lpstr>
      <vt:lpstr>Part D</vt:lpstr>
      <vt:lpstr>Medigap</vt:lpstr>
      <vt:lpstr>Medicare Eligibility</vt:lpstr>
      <vt:lpstr>Who is Eligible</vt:lpstr>
      <vt:lpstr>When is a Person Eligible</vt:lpstr>
      <vt:lpstr>Medicare Enrollment</vt:lpstr>
      <vt:lpstr>Covered Services</vt:lpstr>
      <vt:lpstr>What Services are Covered </vt:lpstr>
      <vt:lpstr>Title XVIII of the Social Security Act</vt:lpstr>
      <vt:lpstr>Resources</vt:lpstr>
      <vt:lpstr>More Resources</vt:lpstr>
      <vt:lpstr>Survey </vt:lpstr>
      <vt:lpstr>Proof of Attendance</vt:lpstr>
      <vt:lpstr>Closing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05 09 Global Surgery Fundamentals</dc:title>
  <dc:creator>Rasmussen, Benjamin - Corp Comm</dc:creator>
  <cp:lastModifiedBy>Ryan, Thom</cp:lastModifiedBy>
  <cp:revision>145</cp:revision>
  <dcterms:created xsi:type="dcterms:W3CDTF">2020-11-15T21:40:28Z</dcterms:created>
  <dcterms:modified xsi:type="dcterms:W3CDTF">2023-08-08T08:35:35Z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0x0101006E63F9F2094B854683EBE2F25BB346E5000506D6BA6D64EB4598816411DF463305</vt:lpwstr>
  </property>
  <property fmtid="{D5CDD505-2E9C-101B-9397-08002B2CF9AE}" pid="3" name="_dlc_DocIdItemGuid">
    <vt:lpwstr>e8432017-b3d5-40c0-9216-c47f138f10cb</vt:lpwstr>
  </property>
</Properties>
</file>