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6" r:id="rId6"/>
    <p:sldMasterId id="2147483672" r:id="rId7"/>
  </p:sldMasterIdLst>
  <p:notesMasterIdLst>
    <p:notesMasterId r:id="rId26"/>
  </p:notesMasterIdLst>
  <p:handoutMasterIdLst>
    <p:handoutMasterId r:id="rId27"/>
  </p:handoutMasterIdLst>
  <p:sldIdLst>
    <p:sldId id="286" r:id="rId8"/>
    <p:sldId id="270" r:id="rId9"/>
    <p:sldId id="267" r:id="rId10"/>
    <p:sldId id="690" r:id="rId11"/>
    <p:sldId id="679" r:id="rId12"/>
    <p:sldId id="691" r:id="rId13"/>
    <p:sldId id="680" r:id="rId14"/>
    <p:sldId id="681" r:id="rId15"/>
    <p:sldId id="682" r:id="rId16"/>
    <p:sldId id="692" r:id="rId17"/>
    <p:sldId id="683" r:id="rId18"/>
    <p:sldId id="684" r:id="rId19"/>
    <p:sldId id="685" r:id="rId20"/>
    <p:sldId id="687" r:id="rId21"/>
    <p:sldId id="693" r:id="rId22"/>
    <p:sldId id="689" r:id="rId23"/>
    <p:sldId id="686" r:id="rId24"/>
    <p:sldId id="41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DB4"/>
    <a:srgbClr val="003A5D"/>
    <a:srgbClr val="F89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2" autoAdjust="0"/>
    <p:restoredTop sz="86410" autoAdjust="0"/>
  </p:normalViewPr>
  <p:slideViewPr>
    <p:cSldViewPr snapToGrid="0" snapToObjects="1">
      <p:cViewPr varScale="1">
        <p:scale>
          <a:sx n="73" d="100"/>
          <a:sy n="73" d="100"/>
        </p:scale>
        <p:origin x="156" y="72"/>
      </p:cViewPr>
      <p:guideLst/>
    </p:cSldViewPr>
  </p:slideViewPr>
  <p:outlineViewPr>
    <p:cViewPr>
      <p:scale>
        <a:sx n="33" d="100"/>
        <a:sy n="33" d="100"/>
      </p:scale>
      <p:origin x="0" y="-11094"/>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75B812-B55C-F963-0424-D66790B345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A54C994-23A5-6DC3-722C-4FE3E5EE21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B741E7-6599-410D-ACEB-6E45887D8C6A}" type="datetimeFigureOut">
              <a:rPr lang="en-US" smtClean="0"/>
              <a:t>9/29/2023</a:t>
            </a:fld>
            <a:endParaRPr lang="en-US" dirty="0"/>
          </a:p>
        </p:txBody>
      </p:sp>
      <p:sp>
        <p:nvSpPr>
          <p:cNvPr id="4" name="Footer Placeholder 3">
            <a:extLst>
              <a:ext uri="{FF2B5EF4-FFF2-40B4-BE49-F238E27FC236}">
                <a16:creationId xmlns:a16="http://schemas.microsoft.com/office/drawing/2014/main" id="{E627FEED-A9E0-77DB-08F1-2E9042512C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713B5FD-EB69-CE14-53AF-6F1814E6C8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2DBBE-78A7-4229-8B03-BD4C2BA33311}" type="slidenum">
              <a:rPr lang="en-US" smtClean="0"/>
              <a:t>‹#›</a:t>
            </a:fld>
            <a:endParaRPr lang="en-US" dirty="0"/>
          </a:p>
        </p:txBody>
      </p:sp>
    </p:spTree>
    <p:extLst>
      <p:ext uri="{BB962C8B-B14F-4D97-AF65-F5344CB8AC3E}">
        <p14:creationId xmlns:p14="http://schemas.microsoft.com/office/powerpoint/2010/main" val="519514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38B04-4D7D-6148-8C3F-37CE9408ACEF}" type="datetimeFigureOut">
              <a:rPr lang="en-US" smtClean="0"/>
              <a:t>9/29/2023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BEBA1-951B-0F4A-95D0-9F1CC3ADD46B}" type="slidenum">
              <a:rPr lang="en-US" smtClean="0"/>
              <a:t>‹#›</a:t>
            </a:fld>
            <a:endParaRPr lang="en-US" dirty="0"/>
          </a:p>
        </p:txBody>
      </p:sp>
    </p:spTree>
    <p:extLst>
      <p:ext uri="{BB962C8B-B14F-4D97-AF65-F5344CB8AC3E}">
        <p14:creationId xmlns:p14="http://schemas.microsoft.com/office/powerpoint/2010/main" val="34844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3</a:t>
            </a:fld>
            <a:endParaRPr lang="en-US" dirty="0"/>
          </a:p>
        </p:txBody>
      </p:sp>
    </p:spTree>
    <p:extLst>
      <p:ext uri="{BB962C8B-B14F-4D97-AF65-F5344CB8AC3E}">
        <p14:creationId xmlns:p14="http://schemas.microsoft.com/office/powerpoint/2010/main" val="2147148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4</a:t>
            </a:fld>
            <a:endParaRPr lang="en-US" dirty="0"/>
          </a:p>
        </p:txBody>
      </p:sp>
    </p:spTree>
    <p:extLst>
      <p:ext uri="{BB962C8B-B14F-4D97-AF65-F5344CB8AC3E}">
        <p14:creationId xmlns:p14="http://schemas.microsoft.com/office/powerpoint/2010/main" val="269859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5</a:t>
            </a:fld>
            <a:endParaRPr lang="en-US" dirty="0"/>
          </a:p>
        </p:txBody>
      </p:sp>
    </p:spTree>
    <p:extLst>
      <p:ext uri="{BB962C8B-B14F-4D97-AF65-F5344CB8AC3E}">
        <p14:creationId xmlns:p14="http://schemas.microsoft.com/office/powerpoint/2010/main" val="290918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7</a:t>
            </a:fld>
            <a:endParaRPr lang="en-US" dirty="0"/>
          </a:p>
        </p:txBody>
      </p:sp>
    </p:spTree>
    <p:extLst>
      <p:ext uri="{BB962C8B-B14F-4D97-AF65-F5344CB8AC3E}">
        <p14:creationId xmlns:p14="http://schemas.microsoft.com/office/powerpoint/2010/main" val="3561481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8</a:t>
            </a:fld>
            <a:endParaRPr lang="en-US" dirty="0"/>
          </a:p>
        </p:txBody>
      </p:sp>
    </p:spTree>
    <p:extLst>
      <p:ext uri="{BB962C8B-B14F-4D97-AF65-F5344CB8AC3E}">
        <p14:creationId xmlns:p14="http://schemas.microsoft.com/office/powerpoint/2010/main" val="4030413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13</a:t>
            </a:fld>
            <a:endParaRPr lang="en-US" dirty="0"/>
          </a:p>
        </p:txBody>
      </p:sp>
    </p:spTree>
    <p:extLst>
      <p:ext uri="{BB962C8B-B14F-4D97-AF65-F5344CB8AC3E}">
        <p14:creationId xmlns:p14="http://schemas.microsoft.com/office/powerpoint/2010/main" val="1308920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14</a:t>
            </a:fld>
            <a:endParaRPr lang="en-US" dirty="0"/>
          </a:p>
        </p:txBody>
      </p:sp>
    </p:spTree>
    <p:extLst>
      <p:ext uri="{BB962C8B-B14F-4D97-AF65-F5344CB8AC3E}">
        <p14:creationId xmlns:p14="http://schemas.microsoft.com/office/powerpoint/2010/main" val="4030040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16</a:t>
            </a:fld>
            <a:endParaRPr lang="en-US" dirty="0"/>
          </a:p>
        </p:txBody>
      </p:sp>
    </p:spTree>
    <p:extLst>
      <p:ext uri="{BB962C8B-B14F-4D97-AF65-F5344CB8AC3E}">
        <p14:creationId xmlns:p14="http://schemas.microsoft.com/office/powerpoint/2010/main" val="4022641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18</a:t>
            </a:fld>
            <a:endParaRPr lang="en-US" dirty="0"/>
          </a:p>
        </p:txBody>
      </p:sp>
    </p:spTree>
    <p:extLst>
      <p:ext uri="{BB962C8B-B14F-4D97-AF65-F5344CB8AC3E}">
        <p14:creationId xmlns:p14="http://schemas.microsoft.com/office/powerpoint/2010/main" val="75932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Subhead, Full Width 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Title 4">
            <a:extLst>
              <a:ext uri="{FF2B5EF4-FFF2-40B4-BE49-F238E27FC236}">
                <a16:creationId xmlns:a16="http://schemas.microsoft.com/office/drawing/2014/main" id="{C050CE01-9624-9ABA-B519-84D327039670}"/>
              </a:ext>
            </a:extLst>
          </p:cNvPr>
          <p:cNvSpPr>
            <a:spLocks noGrp="1"/>
          </p:cNvSpPr>
          <p:nvPr>
            <p:ph type="title"/>
          </p:nvPr>
        </p:nvSpPr>
        <p:spPr>
          <a:xfrm>
            <a:off x="2139696" y="3625017"/>
            <a:ext cx="9500616" cy="800680"/>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20DADA2D-BB08-86BF-F372-70E73FD5314D}"/>
              </a:ext>
            </a:extLst>
          </p:cNvPr>
          <p:cNvSpPr>
            <a:spLocks noGrp="1"/>
          </p:cNvSpPr>
          <p:nvPr>
            <p:ph type="body" idx="15"/>
          </p:nvPr>
        </p:nvSpPr>
        <p:spPr>
          <a:xfrm>
            <a:off x="2139696" y="4563266"/>
            <a:ext cx="9144000" cy="621382"/>
          </a:xfrm>
          <a:prstGeom prst="rect">
            <a:avLst/>
          </a:prstGeom>
        </p:spPr>
        <p:txBody>
          <a:bodyPr anchor="t"/>
          <a:lstStyle>
            <a:lvl1pPr marL="0" indent="0">
              <a:buNone/>
              <a:defRPr sz="36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Picture Placeholder 3">
            <a:extLst>
              <a:ext uri="{FF2B5EF4-FFF2-40B4-BE49-F238E27FC236}">
                <a16:creationId xmlns:a16="http://schemas.microsoft.com/office/drawing/2014/main" id="{7F7139D6-B18D-E36D-DDD4-107506171A10}"/>
              </a:ext>
            </a:extLst>
          </p:cNvPr>
          <p:cNvSpPr>
            <a:spLocks noGrp="1"/>
          </p:cNvSpPr>
          <p:nvPr>
            <p:ph type="pic" sz="quarter" idx="10"/>
          </p:nvPr>
        </p:nvSpPr>
        <p:spPr>
          <a:xfrm>
            <a:off x="7908" y="0"/>
            <a:ext cx="12184091" cy="2926080"/>
          </a:xfrm>
          <a:prstGeom prst="rect">
            <a:avLst/>
          </a:prstGeom>
        </p:spPr>
        <p:txBody>
          <a:bodyPr/>
          <a:lstStyle/>
          <a:p>
            <a:endParaRPr lang="en-US" dirty="0"/>
          </a:p>
        </p:txBody>
      </p:sp>
    </p:spTree>
    <p:extLst>
      <p:ext uri="{BB962C8B-B14F-4D97-AF65-F5344CB8AC3E}">
        <p14:creationId xmlns:p14="http://schemas.microsoft.com/office/powerpoint/2010/main" val="18557429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head, Content, Column Picu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679053" y="0"/>
            <a:ext cx="352852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679052" y="0"/>
            <a:ext cx="3528524" cy="6858000"/>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Rectangle 3">
            <a:extLst>
              <a:ext uri="{FF2B5EF4-FFF2-40B4-BE49-F238E27FC236}">
                <a16:creationId xmlns:a16="http://schemas.microsoft.com/office/drawing/2014/main" id="{22F89955-EA06-A439-4ED6-50B5345B5BCF}"/>
              </a:ext>
            </a:extLst>
          </p:cNvPr>
          <p:cNvSpPr/>
          <p:nvPr userDrawn="1"/>
        </p:nvSpPr>
        <p:spPr>
          <a:xfrm>
            <a:off x="8077926" y="6003235"/>
            <a:ext cx="588600" cy="6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996296E4-8554-9DD1-67FF-F9156E81112A}"/>
              </a:ext>
            </a:extLst>
          </p:cNvPr>
          <p:cNvSpPr>
            <a:spLocks noGrp="1"/>
          </p:cNvSpPr>
          <p:nvPr>
            <p:ph type="title"/>
          </p:nvPr>
        </p:nvSpPr>
        <p:spPr>
          <a:xfrm>
            <a:off x="547582" y="234197"/>
            <a:ext cx="7635835"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9248637C-2E8E-6AD1-F5EF-0B8BF1C69DC1}"/>
              </a:ext>
            </a:extLst>
          </p:cNvPr>
          <p:cNvSpPr>
            <a:spLocks noGrp="1"/>
          </p:cNvSpPr>
          <p:nvPr>
            <p:ph sz="half" idx="2"/>
          </p:nvPr>
        </p:nvSpPr>
        <p:spPr>
          <a:xfrm>
            <a:off x="547583" y="1375495"/>
            <a:ext cx="7635835" cy="4980855"/>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622487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Large Imag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A3CDAD6A-1654-3246-83A7-878675A35BF5}"/>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Rectangle 9">
            <a:extLst>
              <a:ext uri="{FF2B5EF4-FFF2-40B4-BE49-F238E27FC236}">
                <a16:creationId xmlns:a16="http://schemas.microsoft.com/office/drawing/2014/main" id="{146A89BF-7CAD-E749-A249-A8820CF5CA56}"/>
              </a:ext>
            </a:extLst>
          </p:cNvPr>
          <p:cNvSpPr/>
          <p:nvPr userDrawn="1"/>
        </p:nvSpPr>
        <p:spPr>
          <a:xfrm>
            <a:off x="0" y="1378891"/>
            <a:ext cx="9992299" cy="2644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a:extLst>
              <a:ext uri="{FF2B5EF4-FFF2-40B4-BE49-F238E27FC236}">
                <a16:creationId xmlns:a16="http://schemas.microsoft.com/office/drawing/2014/main" id="{F553387A-DC65-F34E-BAA5-3CC586A28290}"/>
              </a:ext>
            </a:extLst>
          </p:cNvPr>
          <p:cNvSpPr>
            <a:spLocks noGrp="1"/>
          </p:cNvSpPr>
          <p:nvPr>
            <p:ph type="pic" idx="17"/>
          </p:nvPr>
        </p:nvSpPr>
        <p:spPr>
          <a:xfrm>
            <a:off x="547585" y="1378891"/>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a:extLst>
              <a:ext uri="{FF2B5EF4-FFF2-40B4-BE49-F238E27FC236}">
                <a16:creationId xmlns:a16="http://schemas.microsoft.com/office/drawing/2014/main" id="{16D9F91E-B22C-72F2-B991-2BB327C43806}"/>
              </a:ext>
            </a:extLst>
          </p:cNvPr>
          <p:cNvSpPr>
            <a:spLocks noGrp="1"/>
          </p:cNvSpPr>
          <p:nvPr>
            <p:ph type="title"/>
          </p:nvPr>
        </p:nvSpPr>
        <p:spPr>
          <a:xfrm>
            <a:off x="547585" y="365125"/>
            <a:ext cx="9143999"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516619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S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79FB-E96D-68F6-A87E-DCAD4EDF32F7}"/>
              </a:ext>
            </a:extLst>
          </p:cNvPr>
          <p:cNvSpPr>
            <a:spLocks noGrp="1"/>
          </p:cNvSpPr>
          <p:nvPr>
            <p:ph type="title"/>
          </p:nvPr>
        </p:nvSpPr>
        <p:spPr>
          <a:xfrm>
            <a:off x="481084" y="4945438"/>
            <a:ext cx="10515600" cy="906722"/>
          </a:xfrm>
          <a:prstGeom prst="rect">
            <a:avLst/>
          </a:prstGeom>
        </p:spPr>
        <p:txBody>
          <a:bodyPr/>
          <a:lstStyle>
            <a:lvl1pPr>
              <a:defRPr>
                <a:solidFill>
                  <a:srgbClr val="017DB4"/>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2689C146-4176-EED3-6D58-289E92DD3F55}"/>
              </a:ext>
            </a:extLst>
          </p:cNvPr>
          <p:cNvSpPr>
            <a:spLocks noGrp="1"/>
          </p:cNvSpPr>
          <p:nvPr>
            <p:ph type="pic" idx="17"/>
          </p:nvPr>
        </p:nvSpPr>
        <p:spPr>
          <a:xfrm>
            <a:off x="481084" y="364738"/>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3234374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8096596" y="5724583"/>
            <a:ext cx="3833674" cy="942224"/>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1445117" y="2092409"/>
            <a:ext cx="4266370" cy="4400466"/>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4" name="Text Placeholder 2">
            <a:extLst>
              <a:ext uri="{FF2B5EF4-FFF2-40B4-BE49-F238E27FC236}">
                <a16:creationId xmlns:a16="http://schemas.microsoft.com/office/drawing/2014/main" id="{087B9459-7DD5-694F-BAED-2EC80632115F}"/>
              </a:ext>
            </a:extLst>
          </p:cNvPr>
          <p:cNvSpPr>
            <a:spLocks noGrp="1"/>
          </p:cNvSpPr>
          <p:nvPr>
            <p:ph type="body" idx="16" hasCustomPrompt="1"/>
          </p:nvPr>
        </p:nvSpPr>
        <p:spPr>
          <a:xfrm>
            <a:off x="1445117"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480514" y="2154158"/>
            <a:ext cx="4266370" cy="4345144"/>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2F45C183-F939-3749-8CBA-E98362CF528A}"/>
              </a:ext>
            </a:extLst>
          </p:cNvPr>
          <p:cNvSpPr>
            <a:spLocks noGrp="1"/>
          </p:cNvSpPr>
          <p:nvPr>
            <p:ph type="body" idx="18" hasCustomPrompt="1"/>
          </p:nvPr>
        </p:nvSpPr>
        <p:spPr>
          <a:xfrm>
            <a:off x="6465411"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547585" y="365125"/>
            <a:ext cx="9142060"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167340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2CC0-3E64-84E0-A8A2-4395085550D0}"/>
              </a:ext>
            </a:extLst>
          </p:cNvPr>
          <p:cNvSpPr>
            <a:spLocks noGrp="1"/>
          </p:cNvSpPr>
          <p:nvPr>
            <p:ph type="title"/>
          </p:nvPr>
        </p:nvSpPr>
        <p:spPr>
          <a:xfrm>
            <a:off x="622300" y="-1692275"/>
            <a:ext cx="10515600" cy="1325563"/>
          </a:xfrm>
          <a:prstGeom prst="rect">
            <a:avLst/>
          </a:prstGeom>
        </p:spPr>
        <p:txBody>
          <a:bodyPr/>
          <a:lstStyle/>
          <a:p>
            <a:r>
              <a:rPr lang="en-US"/>
              <a:t>Click to edit Master title style</a:t>
            </a:r>
          </a:p>
        </p:txBody>
      </p:sp>
      <p:sp>
        <p:nvSpPr>
          <p:cNvPr id="3" name="Picture Placeholder 7">
            <a:extLst>
              <a:ext uri="{FF2B5EF4-FFF2-40B4-BE49-F238E27FC236}">
                <a16:creationId xmlns:a16="http://schemas.microsoft.com/office/drawing/2014/main" id="{A8EDBFB4-456D-B779-C7E2-03B4C5006511}"/>
              </a:ext>
            </a:extLst>
          </p:cNvPr>
          <p:cNvSpPr>
            <a:spLocks noGrp="1"/>
          </p:cNvSpPr>
          <p:nvPr>
            <p:ph type="pic" sz="quarter" idx="10"/>
          </p:nvPr>
        </p:nvSpPr>
        <p:spPr>
          <a:xfrm>
            <a:off x="0" y="0"/>
            <a:ext cx="12192000" cy="6858000"/>
          </a:xfrm>
          <a:prstGeom prst="rect">
            <a:avLst/>
          </a:prstGeom>
        </p:spPr>
        <p:txBody>
          <a:bodyPr/>
          <a:lstStyle/>
          <a:p>
            <a:endParaRPr lang="en-US" dirty="0"/>
          </a:p>
        </p:txBody>
      </p:sp>
    </p:spTree>
    <p:extLst>
      <p:ext uri="{BB962C8B-B14F-4D97-AF65-F5344CB8AC3E}">
        <p14:creationId xmlns:p14="http://schemas.microsoft.com/office/powerpoint/2010/main" val="219297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Full Width 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4">
            <a:extLst>
              <a:ext uri="{FF2B5EF4-FFF2-40B4-BE49-F238E27FC236}">
                <a16:creationId xmlns:a16="http://schemas.microsoft.com/office/drawing/2014/main" id="{5210E393-07D0-AD9B-4693-5C58245AA515}"/>
              </a:ext>
            </a:extLst>
          </p:cNvPr>
          <p:cNvSpPr>
            <a:spLocks noGrp="1"/>
          </p:cNvSpPr>
          <p:nvPr>
            <p:ph type="title"/>
          </p:nvPr>
        </p:nvSpPr>
        <p:spPr>
          <a:xfrm>
            <a:off x="2139696" y="3831336"/>
            <a:ext cx="9500616" cy="1472183"/>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2" name="Picture Placeholder 3">
            <a:extLst>
              <a:ext uri="{FF2B5EF4-FFF2-40B4-BE49-F238E27FC236}">
                <a16:creationId xmlns:a16="http://schemas.microsoft.com/office/drawing/2014/main" id="{7E4D7546-BD7C-D58C-859B-FC18E2ECE82B}"/>
              </a:ext>
            </a:extLst>
          </p:cNvPr>
          <p:cNvSpPr>
            <a:spLocks noGrp="1"/>
          </p:cNvSpPr>
          <p:nvPr>
            <p:ph type="pic" sz="quarter" idx="10"/>
          </p:nvPr>
        </p:nvSpPr>
        <p:spPr>
          <a:xfrm>
            <a:off x="7908" y="0"/>
            <a:ext cx="12184091" cy="2926080"/>
          </a:xfrm>
          <a:prstGeom prst="rect">
            <a:avLst/>
          </a:prstGeom>
        </p:spPr>
        <p:txBody>
          <a:bodyPr/>
          <a:lstStyle/>
          <a:p>
            <a:endParaRPr lang="en-US" dirty="0"/>
          </a:p>
        </p:txBody>
      </p:sp>
    </p:spTree>
    <p:extLst>
      <p:ext uri="{BB962C8B-B14F-4D97-AF65-F5344CB8AC3E}">
        <p14:creationId xmlns:p14="http://schemas.microsoft.com/office/powerpoint/2010/main" val="121081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Subhead,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4">
            <a:extLst>
              <a:ext uri="{FF2B5EF4-FFF2-40B4-BE49-F238E27FC236}">
                <a16:creationId xmlns:a16="http://schemas.microsoft.com/office/drawing/2014/main" id="{FDC90C48-F3D4-526A-CADA-C68070E99E78}"/>
              </a:ext>
            </a:extLst>
          </p:cNvPr>
          <p:cNvSpPr>
            <a:spLocks noGrp="1"/>
          </p:cNvSpPr>
          <p:nvPr>
            <p:ph type="title"/>
          </p:nvPr>
        </p:nvSpPr>
        <p:spPr>
          <a:xfrm>
            <a:off x="2139696" y="3625017"/>
            <a:ext cx="9500616" cy="800680"/>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9" name="Text Placeholder 2">
            <a:extLst>
              <a:ext uri="{FF2B5EF4-FFF2-40B4-BE49-F238E27FC236}">
                <a16:creationId xmlns:a16="http://schemas.microsoft.com/office/drawing/2014/main" id="{175BD5A5-A76A-06C6-8CF6-36B4B08E5BBD}"/>
              </a:ext>
            </a:extLst>
          </p:cNvPr>
          <p:cNvSpPr>
            <a:spLocks noGrp="1"/>
          </p:cNvSpPr>
          <p:nvPr>
            <p:ph type="body" idx="15"/>
          </p:nvPr>
        </p:nvSpPr>
        <p:spPr>
          <a:xfrm>
            <a:off x="2139696" y="4563266"/>
            <a:ext cx="9144000" cy="621382"/>
          </a:xfrm>
          <a:prstGeom prst="rect">
            <a:avLst/>
          </a:prstGeom>
        </p:spPr>
        <p:txBody>
          <a:bodyPr anchor="t"/>
          <a:lstStyle>
            <a:lvl1pPr marL="0" indent="0">
              <a:buNone/>
              <a:defRPr sz="36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Picture Placeholder 3">
            <a:extLst>
              <a:ext uri="{FF2B5EF4-FFF2-40B4-BE49-F238E27FC236}">
                <a16:creationId xmlns:a16="http://schemas.microsoft.com/office/drawing/2014/main" id="{A3B907B9-C9BB-34FC-DF6C-06198528CA8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3" name="Picture Placeholder 5">
            <a:extLst>
              <a:ext uri="{FF2B5EF4-FFF2-40B4-BE49-F238E27FC236}">
                <a16:creationId xmlns:a16="http://schemas.microsoft.com/office/drawing/2014/main" id="{2B7804B2-9FF8-CCC9-6DA7-9871FA9885DA}"/>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5" name="Picture Placeholder 7">
            <a:extLst>
              <a:ext uri="{FF2B5EF4-FFF2-40B4-BE49-F238E27FC236}">
                <a16:creationId xmlns:a16="http://schemas.microsoft.com/office/drawing/2014/main" id="{B24A2F4B-4C75-19AC-3B5E-23067198823A}"/>
              </a:ext>
            </a:extLst>
          </p:cNvPr>
          <p:cNvSpPr>
            <a:spLocks noGrp="1"/>
          </p:cNvSpPr>
          <p:nvPr>
            <p:ph type="pic" sz="quarter" idx="12"/>
          </p:nvPr>
        </p:nvSpPr>
        <p:spPr>
          <a:xfrm>
            <a:off x="8160731" y="0"/>
            <a:ext cx="4023360" cy="2926080"/>
          </a:xfrm>
          <a:prstGeom prst="rect">
            <a:avLst/>
          </a:prstGeom>
        </p:spPr>
        <p:txBody>
          <a:bodyPr/>
          <a:lstStyle/>
          <a:p>
            <a:endParaRPr lang="en-US" dirty="0"/>
          </a:p>
        </p:txBody>
      </p:sp>
    </p:spTree>
    <p:extLst>
      <p:ext uri="{BB962C8B-B14F-4D97-AF65-F5344CB8AC3E}">
        <p14:creationId xmlns:p14="http://schemas.microsoft.com/office/powerpoint/2010/main" val="282823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139696" y="3831336"/>
            <a:ext cx="9500616" cy="1472183"/>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4" name="Picture Placeholder 3">
            <a:extLst>
              <a:ext uri="{FF2B5EF4-FFF2-40B4-BE49-F238E27FC236}">
                <a16:creationId xmlns:a16="http://schemas.microsoft.com/office/drawing/2014/main" id="{B48FA765-4F8C-0ADE-FFAC-4EDADCB2749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6" name="Picture Placeholder 5">
            <a:extLst>
              <a:ext uri="{FF2B5EF4-FFF2-40B4-BE49-F238E27FC236}">
                <a16:creationId xmlns:a16="http://schemas.microsoft.com/office/drawing/2014/main" id="{0620E638-A921-0446-EBBF-38BC344F8847}"/>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8160731" y="0"/>
            <a:ext cx="4023360" cy="2926080"/>
          </a:xfrm>
          <a:prstGeom prst="rect">
            <a:avLst/>
          </a:prstGeom>
        </p:spPr>
        <p:txBody>
          <a:bodyPr/>
          <a:lstStyle/>
          <a:p>
            <a:endParaRPr lang="en-US" dirty="0"/>
          </a:p>
        </p:txBody>
      </p:sp>
    </p:spTree>
    <p:extLst>
      <p:ext uri="{BB962C8B-B14F-4D97-AF65-F5344CB8AC3E}">
        <p14:creationId xmlns:p14="http://schemas.microsoft.com/office/powerpoint/2010/main" val="424694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le Slide - no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F48B-FA81-CBA2-FE03-3C578A5D9E2E}"/>
              </a:ext>
            </a:extLst>
          </p:cNvPr>
          <p:cNvSpPr>
            <a:spLocks noGrp="1"/>
          </p:cNvSpPr>
          <p:nvPr>
            <p:ph type="title"/>
          </p:nvPr>
        </p:nvSpPr>
        <p:spPr>
          <a:xfrm>
            <a:off x="838200" y="1724025"/>
            <a:ext cx="10515600" cy="1325563"/>
          </a:xfrm>
          <a:prstGeom prst="rect">
            <a:avLst/>
          </a:prstGeom>
        </p:spPr>
        <p:txBody>
          <a:bodyPr/>
          <a:lstStyle>
            <a:lvl1pPr>
              <a:defRPr>
                <a:solidFill>
                  <a:srgbClr val="017DB4"/>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AD405DBC-3841-0688-924E-7A595357856A}"/>
              </a:ext>
            </a:extLst>
          </p:cNvPr>
          <p:cNvSpPr>
            <a:spLocks noGrp="1"/>
          </p:cNvSpPr>
          <p:nvPr>
            <p:ph type="body" idx="15"/>
          </p:nvPr>
        </p:nvSpPr>
        <p:spPr>
          <a:xfrm>
            <a:off x="1758696" y="3644231"/>
            <a:ext cx="9595104" cy="621382"/>
          </a:xfrm>
          <a:prstGeom prst="rect">
            <a:avLst/>
          </a:prstGeom>
        </p:spPr>
        <p:txBody>
          <a:bodyPr anchor="t"/>
          <a:lstStyle>
            <a:lvl1pPr marL="0" indent="0">
              <a:buNone/>
              <a:defRPr sz="36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64732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CCB58E32-7EC3-4C49-B802-6217EC0122B0}"/>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Content Placeholder 3">
            <a:extLst>
              <a:ext uri="{FF2B5EF4-FFF2-40B4-BE49-F238E27FC236}">
                <a16:creationId xmlns:a16="http://schemas.microsoft.com/office/drawing/2014/main" id="{E0117B41-E422-774B-A4E0-9DE9EBDF437D}"/>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3" name="Title 1">
            <a:extLst>
              <a:ext uri="{FF2B5EF4-FFF2-40B4-BE49-F238E27FC236}">
                <a16:creationId xmlns:a16="http://schemas.microsoft.com/office/drawing/2014/main" id="{36B6CC8B-1FC5-4365-BC36-037B408F0B54}"/>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55651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Title 1">
            <a:extLst>
              <a:ext uri="{FF2B5EF4-FFF2-40B4-BE49-F238E27FC236}">
                <a16:creationId xmlns:a16="http://schemas.microsoft.com/office/drawing/2014/main" id="{EA82FE47-5023-BE9C-DC0C-2132CFD26822}"/>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
        <p:nvSpPr>
          <p:cNvPr id="6" name="Content Placeholder 3">
            <a:extLst>
              <a:ext uri="{FF2B5EF4-FFF2-40B4-BE49-F238E27FC236}">
                <a16:creationId xmlns:a16="http://schemas.microsoft.com/office/drawing/2014/main" id="{D1CB09F8-023D-DCAB-CED1-55F2499F44EE}"/>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97352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head, Caption,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5047974"/>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itle 1">
            <a:extLst>
              <a:ext uri="{FF2B5EF4-FFF2-40B4-BE49-F238E27FC236}">
                <a16:creationId xmlns:a16="http://schemas.microsoft.com/office/drawing/2014/main" id="{29633E8B-B27E-9777-C911-951974A35482}"/>
              </a:ext>
            </a:extLst>
          </p:cNvPr>
          <p:cNvSpPr>
            <a:spLocks noGrp="1"/>
          </p:cNvSpPr>
          <p:nvPr>
            <p:ph type="title"/>
          </p:nvPr>
        </p:nvSpPr>
        <p:spPr>
          <a:xfrm>
            <a:off x="547584" y="340457"/>
            <a:ext cx="7416840"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91A9533D-017E-BC60-E5FC-04D2B4DF5EAE}"/>
              </a:ext>
            </a:extLst>
          </p:cNvPr>
          <p:cNvSpPr>
            <a:spLocks noGrp="1"/>
          </p:cNvSpPr>
          <p:nvPr>
            <p:ph sz="half" idx="2"/>
          </p:nvPr>
        </p:nvSpPr>
        <p:spPr>
          <a:xfrm>
            <a:off x="547585" y="1280160"/>
            <a:ext cx="7416839" cy="5076190"/>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704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head, Pictur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0" y="2673458"/>
            <a:ext cx="3750590" cy="4184542"/>
          </a:xfrm>
          <a:prstGeom prst="rect">
            <a:avLst/>
          </a:prstGeom>
          <a:solidFill>
            <a:srgbClr val="00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6" name="Picture Placeholder 2">
            <a:extLst>
              <a:ext uri="{FF2B5EF4-FFF2-40B4-BE49-F238E27FC236}">
                <a16:creationId xmlns:a16="http://schemas.microsoft.com/office/drawing/2014/main" id="{86BBFB6E-EA6C-5CE1-7495-E893768C01B8}"/>
              </a:ext>
            </a:extLst>
          </p:cNvPr>
          <p:cNvSpPr>
            <a:spLocks noGrp="1"/>
          </p:cNvSpPr>
          <p:nvPr>
            <p:ph type="pic" idx="18"/>
          </p:nvPr>
        </p:nvSpPr>
        <p:spPr>
          <a:xfrm>
            <a:off x="307394" y="1783879"/>
            <a:ext cx="3135801" cy="4184542"/>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5" name="Title 1">
            <a:extLst>
              <a:ext uri="{FF2B5EF4-FFF2-40B4-BE49-F238E27FC236}">
                <a16:creationId xmlns:a16="http://schemas.microsoft.com/office/drawing/2014/main" id="{74E52E51-9882-7933-0B7C-2BC7551771BD}"/>
              </a:ext>
            </a:extLst>
          </p:cNvPr>
          <p:cNvSpPr>
            <a:spLocks noGrp="1"/>
          </p:cNvSpPr>
          <p:nvPr>
            <p:ph type="title"/>
          </p:nvPr>
        </p:nvSpPr>
        <p:spPr>
          <a:xfrm>
            <a:off x="547584" y="270109"/>
            <a:ext cx="9538525"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24751A4D-B120-2A8D-91AB-E561FED70654}"/>
              </a:ext>
            </a:extLst>
          </p:cNvPr>
          <p:cNvSpPr>
            <a:spLocks noGrp="1"/>
          </p:cNvSpPr>
          <p:nvPr>
            <p:ph sz="half" idx="2"/>
          </p:nvPr>
        </p:nvSpPr>
        <p:spPr>
          <a:xfrm>
            <a:off x="4256004" y="1280160"/>
            <a:ext cx="7416839"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665436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2.jpe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Back ground image with WPS logo in the lower right corner and CMS logo to the left of the WPS logo.">
            <a:extLst>
              <a:ext uri="{FF2B5EF4-FFF2-40B4-BE49-F238E27FC236}">
                <a16:creationId xmlns:a16="http://schemas.microsoft.com/office/drawing/2014/main" id="{DE2358F0-A308-A8CF-97AA-08B7A83BD00B}"/>
              </a:ext>
              <a:ext uri="{C183D7F6-B498-43B3-948B-1728B52AA6E4}">
                <adec:decorative xmlns:adec="http://schemas.microsoft.com/office/drawing/2017/decorative" val="0"/>
              </a:ext>
            </a:extLst>
          </p:cNvPr>
          <p:cNvPicPr>
            <a:picLocks noChangeAspect="1"/>
          </p:cNvPicPr>
          <p:nvPr userDrawn="1"/>
        </p:nvPicPr>
        <p:blipFill>
          <a:blip r:embed="rId7"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847566927"/>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77" r:id="rId3"/>
    <p:sldLayoutId id="2147483678"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ck ground image with WPS logo in the lower right corner and CMS logo to the left of the WPS logo.">
            <a:extLst>
              <a:ext uri="{FF2B5EF4-FFF2-40B4-BE49-F238E27FC236}">
                <a16:creationId xmlns:a16="http://schemas.microsoft.com/office/drawing/2014/main" id="{FF47DA04-179C-4548-803A-773E6AED0096}"/>
              </a:ext>
              <a:ext uri="{C183D7F6-B498-43B3-948B-1728B52AA6E4}">
                <adec:decorative xmlns:adec="http://schemas.microsoft.com/office/drawing/2017/decorative" val="0"/>
              </a:ext>
            </a:extLst>
          </p:cNvPr>
          <p:cNvPicPr>
            <a:picLocks noChangeAspect="1"/>
          </p:cNvPicPr>
          <p:nvPr userDrawn="1"/>
        </p:nvPicPr>
        <p:blipFill>
          <a:blip r:embed="rId10"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9211088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5" r:id="rId4"/>
    <p:sldLayoutId id="2147483676" r:id="rId5"/>
    <p:sldLayoutId id="2147483670" r:id="rId6"/>
    <p:sldLayoutId id="2147483680" r:id="rId7"/>
    <p:sldLayoutId id="2147483671"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655851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picpedia.org/post-it-note/a/assessment.html" TargetMode="External"/><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hyperlink" Target="https://www.publicdomainpictures.net/view-image.php?image=378532&amp;picture=error-messag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TQ60AgM3W7M"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hyperlink" Target="https://www.wpsgha.com/wps/portal/mac/site/medical-review/guides-and-resources/respond-mr-adr/" TargetMode="External"/><Relationship Id="rId4" Type="http://schemas.openxmlformats.org/officeDocument/2006/relationships/hyperlink" Target="https://www.youtube.com/watch?v=TQ60AgM3W7M"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mailto:MedicareMedicalReview@cms.hhs.gov"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cmsmacfedramp.gov1.qualtrics.com/jfe/form/SV_8qQ1Igmkc0UPfMN?Title=Encore%3A+Documentation+Back+to+the+Basics+&amp;Presenter=Rachel+Wood+"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pixabay.com/en/focus-target-objective-goal-28274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669171-37D5-EA1E-531E-570206EE8C50}"/>
              </a:ext>
            </a:extLst>
          </p:cNvPr>
          <p:cNvSpPr>
            <a:spLocks noGrp="1"/>
          </p:cNvSpPr>
          <p:nvPr>
            <p:ph type="title"/>
          </p:nvPr>
        </p:nvSpPr>
        <p:spPr>
          <a:xfrm>
            <a:off x="2139696" y="3372095"/>
            <a:ext cx="9500616" cy="1841928"/>
          </a:xfrm>
        </p:spPr>
        <p:txBody>
          <a:bodyPr/>
          <a:lstStyle/>
          <a:p>
            <a:r>
              <a:rPr lang="en-US" dirty="0"/>
              <a:t>Documentation: Back To The Basics</a:t>
            </a:r>
            <a:br>
              <a:rPr lang="en-US" dirty="0"/>
            </a:br>
            <a:r>
              <a:rPr lang="en-US" sz="3200" dirty="0"/>
              <a:t>September 20, 2023 </a:t>
            </a:r>
            <a:endParaRPr lang="en-US" dirty="0"/>
          </a:p>
        </p:txBody>
      </p:sp>
      <p:pic>
        <p:nvPicPr>
          <p:cNvPr id="2" name="Picture Placeholder 9">
            <a:extLst>
              <a:ext uri="{FF2B5EF4-FFF2-40B4-BE49-F238E27FC236}">
                <a16:creationId xmlns:a16="http://schemas.microsoft.com/office/drawing/2014/main" id="{0A259139-22D1-BE0E-3B1C-057739378362}"/>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0" y="0"/>
            <a:ext cx="4092929" cy="2926080"/>
          </a:xfrm>
          <a:prstGeom prst="rect">
            <a:avLst/>
          </a:prstGeom>
        </p:spPr>
      </p:pic>
      <p:pic>
        <p:nvPicPr>
          <p:cNvPr id="3" name="Picture Placeholder 7">
            <a:extLst>
              <a:ext uri="{FF2B5EF4-FFF2-40B4-BE49-F238E27FC236}">
                <a16:creationId xmlns:a16="http://schemas.microsoft.com/office/drawing/2014/main" id="{69732CC2-F83D-C76C-B590-10D6CAA694F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4137533" y="0"/>
            <a:ext cx="4092929" cy="2925381"/>
          </a:xfrm>
          <a:prstGeom prst="rect">
            <a:avLst/>
          </a:prstGeom>
        </p:spPr>
      </p:pic>
      <p:pic>
        <p:nvPicPr>
          <p:cNvPr id="6" name="Picture Placeholder 11">
            <a:extLst>
              <a:ext uri="{FF2B5EF4-FFF2-40B4-BE49-F238E27FC236}">
                <a16:creationId xmlns:a16="http://schemas.microsoft.com/office/drawing/2014/main" id="{2C66EC28-DF68-3BE8-AC8C-85BB9AF757FC}"/>
              </a:ext>
              <a:ext uri="{C183D7F6-B498-43B3-948B-1728B52AA6E4}">
                <adec:decorative xmlns:adec="http://schemas.microsoft.com/office/drawing/2017/decorative" val="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275066" y="-1"/>
            <a:ext cx="3921511" cy="2925381"/>
          </a:xfrm>
          <a:prstGeom prst="rect">
            <a:avLst/>
          </a:prstGeom>
        </p:spPr>
      </p:pic>
    </p:spTree>
    <p:extLst>
      <p:ext uri="{BB962C8B-B14F-4D97-AF65-F5344CB8AC3E}">
        <p14:creationId xmlns:p14="http://schemas.microsoft.com/office/powerpoint/2010/main" val="923287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F15988-CCC3-2B2D-84B0-69360D1E9C6E}"/>
              </a:ext>
            </a:extLst>
          </p:cNvPr>
          <p:cNvSpPr>
            <a:spLocks noGrp="1"/>
          </p:cNvSpPr>
          <p:nvPr>
            <p:ph type="title"/>
          </p:nvPr>
        </p:nvSpPr>
        <p:spPr>
          <a:xfrm>
            <a:off x="547584" y="365125"/>
            <a:ext cx="10074341" cy="723011"/>
          </a:xfrm>
        </p:spPr>
        <p:txBody>
          <a:bodyPr/>
          <a:lstStyle/>
          <a:p>
            <a:r>
              <a:rPr lang="en-US" dirty="0"/>
              <a:t>Documentation Elements: Tests and Results Continued  </a:t>
            </a:r>
          </a:p>
        </p:txBody>
      </p:sp>
      <p:sp>
        <p:nvSpPr>
          <p:cNvPr id="8" name="Content Placeholder 7">
            <a:extLst>
              <a:ext uri="{FF2B5EF4-FFF2-40B4-BE49-F238E27FC236}">
                <a16:creationId xmlns:a16="http://schemas.microsoft.com/office/drawing/2014/main" id="{AC8F01FD-1897-F9A3-D11C-EB4878031229}"/>
              </a:ext>
            </a:extLst>
          </p:cNvPr>
          <p:cNvSpPr>
            <a:spLocks noGrp="1"/>
          </p:cNvSpPr>
          <p:nvPr>
            <p:ph sz="half" idx="2"/>
          </p:nvPr>
        </p:nvSpPr>
        <p:spPr>
          <a:xfrm>
            <a:off x="547584" y="1556606"/>
            <a:ext cx="11071258" cy="4717194"/>
          </a:xfrm>
        </p:spPr>
        <p:txBody>
          <a:bodyPr/>
          <a:lstStyle/>
          <a:p>
            <a:r>
              <a:rPr lang="en-US" dirty="0"/>
              <a:t>Where</a:t>
            </a:r>
          </a:p>
          <a:p>
            <a:pPr lvl="1"/>
            <a:r>
              <a:rPr lang="en-US" dirty="0"/>
              <a:t>Type of referral </a:t>
            </a:r>
          </a:p>
          <a:p>
            <a:pPr lvl="1"/>
            <a:r>
              <a:rPr lang="en-US" dirty="0"/>
              <a:t>Location test performed</a:t>
            </a:r>
          </a:p>
          <a:p>
            <a:r>
              <a:rPr lang="en-US" dirty="0"/>
              <a:t>Why</a:t>
            </a:r>
          </a:p>
          <a:p>
            <a:pPr lvl="1"/>
            <a:r>
              <a:rPr lang="en-US" dirty="0"/>
              <a:t>Rational for performing the test</a:t>
            </a:r>
          </a:p>
          <a:p>
            <a:r>
              <a:rPr lang="en-US" dirty="0"/>
              <a:t>How and How many</a:t>
            </a:r>
          </a:p>
          <a:p>
            <a:pPr lvl="1"/>
            <a:r>
              <a:rPr lang="en-US" dirty="0"/>
              <a:t>Method of completing test (blood draw, urine sample, etc.)</a:t>
            </a:r>
          </a:p>
          <a:p>
            <a:pPr lvl="1"/>
            <a:r>
              <a:rPr lang="en-US" dirty="0"/>
              <a:t>Single test or pair of a testing sequence </a:t>
            </a:r>
          </a:p>
        </p:txBody>
      </p:sp>
    </p:spTree>
    <p:extLst>
      <p:ext uri="{BB962C8B-B14F-4D97-AF65-F5344CB8AC3E}">
        <p14:creationId xmlns:p14="http://schemas.microsoft.com/office/powerpoint/2010/main" val="3414710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2E67B4-813A-74D4-B569-8E3882A1B69F}"/>
              </a:ext>
            </a:extLst>
          </p:cNvPr>
          <p:cNvSpPr>
            <a:spLocks noGrp="1"/>
          </p:cNvSpPr>
          <p:nvPr>
            <p:ph type="title"/>
          </p:nvPr>
        </p:nvSpPr>
        <p:spPr/>
        <p:txBody>
          <a:bodyPr/>
          <a:lstStyle/>
          <a:p>
            <a:r>
              <a:rPr lang="en-US" dirty="0"/>
              <a:t>Documentation Elements: Assessment </a:t>
            </a:r>
          </a:p>
        </p:txBody>
      </p:sp>
      <p:pic>
        <p:nvPicPr>
          <p:cNvPr id="9" name="Picture Placeholder 8">
            <a:extLst>
              <a:ext uri="{FF2B5EF4-FFF2-40B4-BE49-F238E27FC236}">
                <a16:creationId xmlns:a16="http://schemas.microsoft.com/office/drawing/2014/main" id="{07B7BB46-41C4-3CE2-5B6A-7287257D042A}"/>
              </a:ext>
              <a:ext uri="{C183D7F6-B498-43B3-948B-1728B52AA6E4}">
                <adec:decorative xmlns:adec="http://schemas.microsoft.com/office/drawing/2017/decorative" val="1"/>
              </a:ext>
            </a:extLst>
          </p:cNvPr>
          <p:cNvPicPr>
            <a:picLocks noGrp="1" noChangeAspect="1"/>
          </p:cNvPicPr>
          <p:nvPr>
            <p:ph type="pic" idx="18"/>
          </p:nvPr>
        </p:nvPicPr>
        <p:blipFill>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rcRect/>
          <a:stretch>
            <a:fillRect/>
          </a:stretch>
        </p:blipFill>
        <p:spPr>
          <a:xfrm>
            <a:off x="196766" y="2008802"/>
            <a:ext cx="4059238" cy="4184650"/>
          </a:xfrm>
        </p:spPr>
      </p:pic>
      <p:sp>
        <p:nvSpPr>
          <p:cNvPr id="4" name="Content Placeholder 3">
            <a:extLst>
              <a:ext uri="{FF2B5EF4-FFF2-40B4-BE49-F238E27FC236}">
                <a16:creationId xmlns:a16="http://schemas.microsoft.com/office/drawing/2014/main" id="{B649CCD9-0EFA-9E36-70F2-7E23C6291992}"/>
              </a:ext>
            </a:extLst>
          </p:cNvPr>
          <p:cNvSpPr>
            <a:spLocks noGrp="1"/>
          </p:cNvSpPr>
          <p:nvPr>
            <p:ph sz="half" idx="2"/>
          </p:nvPr>
        </p:nvSpPr>
        <p:spPr>
          <a:xfrm>
            <a:off x="4383595" y="1768551"/>
            <a:ext cx="7416839" cy="4424901"/>
          </a:xfrm>
        </p:spPr>
        <p:txBody>
          <a:bodyPr/>
          <a:lstStyle/>
          <a:p>
            <a:r>
              <a:rPr lang="en-US" dirty="0"/>
              <a:t>Clinical impression</a:t>
            </a:r>
          </a:p>
          <a:p>
            <a:r>
              <a:rPr lang="en-US" dirty="0"/>
              <a:t>Diagnosis</a:t>
            </a:r>
          </a:p>
        </p:txBody>
      </p:sp>
    </p:spTree>
    <p:extLst>
      <p:ext uri="{BB962C8B-B14F-4D97-AF65-F5344CB8AC3E}">
        <p14:creationId xmlns:p14="http://schemas.microsoft.com/office/powerpoint/2010/main" val="611405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8DDB68-6F13-356C-026B-85BEC6B44594}"/>
              </a:ext>
            </a:extLst>
          </p:cNvPr>
          <p:cNvSpPr>
            <a:spLocks noGrp="1"/>
          </p:cNvSpPr>
          <p:nvPr>
            <p:ph type="title"/>
          </p:nvPr>
        </p:nvSpPr>
        <p:spPr/>
        <p:txBody>
          <a:bodyPr/>
          <a:lstStyle/>
          <a:p>
            <a:r>
              <a:rPr lang="en-US" dirty="0"/>
              <a:t>Documentation Elements: Plan of Care </a:t>
            </a:r>
          </a:p>
        </p:txBody>
      </p:sp>
      <p:pic>
        <p:nvPicPr>
          <p:cNvPr id="6" name="Picture Placeholder 5">
            <a:extLst>
              <a:ext uri="{FF2B5EF4-FFF2-40B4-BE49-F238E27FC236}">
                <a16:creationId xmlns:a16="http://schemas.microsoft.com/office/drawing/2014/main" id="{5F7C3747-375C-BC3F-4D65-CAAA08ED013A}"/>
              </a:ext>
              <a:ext uri="{C183D7F6-B498-43B3-948B-1728B52AA6E4}">
                <adec:decorative xmlns:adec="http://schemas.microsoft.com/office/drawing/2017/decorative" val="1"/>
              </a:ext>
            </a:extLst>
          </p:cNvPr>
          <p:cNvPicPr>
            <a:picLocks noGrp="1" noChangeAspect="1"/>
          </p:cNvPicPr>
          <p:nvPr>
            <p:ph type="pic" idx="18"/>
          </p:nvPr>
        </p:nvPicPr>
        <p:blipFill>
          <a:blip r:embed="rId2" cstate="screen">
            <a:extLst>
              <a:ext uri="{28A0092B-C50C-407E-A947-70E740481C1C}">
                <a14:useLocalDpi xmlns:a14="http://schemas.microsoft.com/office/drawing/2010/main"/>
              </a:ext>
            </a:extLst>
          </a:blip>
          <a:srcRect/>
          <a:stretch/>
        </p:blipFill>
        <p:spPr/>
      </p:pic>
      <p:sp>
        <p:nvSpPr>
          <p:cNvPr id="4" name="Content Placeholder 3">
            <a:extLst>
              <a:ext uri="{FF2B5EF4-FFF2-40B4-BE49-F238E27FC236}">
                <a16:creationId xmlns:a16="http://schemas.microsoft.com/office/drawing/2014/main" id="{0B1AE34F-FF53-1A42-2049-77FE3A6582FD}"/>
              </a:ext>
            </a:extLst>
          </p:cNvPr>
          <p:cNvSpPr>
            <a:spLocks noGrp="1"/>
          </p:cNvSpPr>
          <p:nvPr>
            <p:ph sz="half" idx="2"/>
          </p:nvPr>
        </p:nvSpPr>
        <p:spPr/>
        <p:txBody>
          <a:bodyPr/>
          <a:lstStyle/>
          <a:p>
            <a:r>
              <a:rPr lang="en-US" dirty="0"/>
              <a:t>Document identified issues provider plans to address</a:t>
            </a:r>
          </a:p>
          <a:p>
            <a:r>
              <a:rPr lang="en-US" dirty="0"/>
              <a:t> Include </a:t>
            </a:r>
          </a:p>
          <a:p>
            <a:pPr lvl="1"/>
            <a:r>
              <a:rPr lang="en-US" dirty="0"/>
              <a:t>Treatment objectives and goals</a:t>
            </a:r>
          </a:p>
          <a:p>
            <a:pPr lvl="1"/>
            <a:r>
              <a:rPr lang="en-US" dirty="0"/>
              <a:t>Measurable information </a:t>
            </a:r>
          </a:p>
          <a:p>
            <a:pPr lvl="1"/>
            <a:r>
              <a:rPr lang="en-US" dirty="0"/>
              <a:t>Timeframes to accomplishment treatment goals</a:t>
            </a:r>
          </a:p>
        </p:txBody>
      </p:sp>
    </p:spTree>
    <p:extLst>
      <p:ext uri="{BB962C8B-B14F-4D97-AF65-F5344CB8AC3E}">
        <p14:creationId xmlns:p14="http://schemas.microsoft.com/office/powerpoint/2010/main" val="132226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722AF3-697D-9A64-5339-CF5325A304A6}"/>
              </a:ext>
            </a:extLst>
          </p:cNvPr>
          <p:cNvSpPr>
            <a:spLocks noGrp="1"/>
          </p:cNvSpPr>
          <p:nvPr>
            <p:ph type="title"/>
          </p:nvPr>
        </p:nvSpPr>
        <p:spPr>
          <a:xfrm>
            <a:off x="239240" y="471206"/>
            <a:ext cx="10393318" cy="1247107"/>
          </a:xfrm>
        </p:spPr>
        <p:txBody>
          <a:bodyPr/>
          <a:lstStyle/>
          <a:p>
            <a:r>
              <a:rPr lang="en-US" dirty="0"/>
              <a:t>Documentation Elements: Provider Signature</a:t>
            </a:r>
          </a:p>
        </p:txBody>
      </p:sp>
      <p:sp>
        <p:nvSpPr>
          <p:cNvPr id="4" name="Content Placeholder 3">
            <a:extLst>
              <a:ext uri="{FF2B5EF4-FFF2-40B4-BE49-F238E27FC236}">
                <a16:creationId xmlns:a16="http://schemas.microsoft.com/office/drawing/2014/main" id="{5FF94161-9DA0-A8EE-8795-FBF73CC7A864}"/>
              </a:ext>
            </a:extLst>
          </p:cNvPr>
          <p:cNvSpPr>
            <a:spLocks noGrp="1"/>
          </p:cNvSpPr>
          <p:nvPr>
            <p:ph sz="half" idx="2"/>
          </p:nvPr>
        </p:nvSpPr>
        <p:spPr>
          <a:xfrm>
            <a:off x="345566" y="1438248"/>
            <a:ext cx="11071258" cy="4424901"/>
          </a:xfrm>
        </p:spPr>
        <p:txBody>
          <a:bodyPr/>
          <a:lstStyle/>
          <a:p>
            <a:r>
              <a:rPr lang="en-US" dirty="0"/>
              <a:t>Provider signature is a documentation requirement for a majority of Medicare services </a:t>
            </a:r>
          </a:p>
          <a:p>
            <a:r>
              <a:rPr lang="en-US" dirty="0"/>
              <a:t>Must be legible</a:t>
            </a:r>
          </a:p>
          <a:p>
            <a:pPr lvl="1"/>
            <a:r>
              <a:rPr lang="en-US" dirty="0"/>
              <a:t>Send a signature log or attestation statement for illegible signatures </a:t>
            </a:r>
          </a:p>
          <a:p>
            <a:r>
              <a:rPr lang="en-US" dirty="0"/>
              <a:t>Send an attestation statement for a missing provider signature</a:t>
            </a:r>
          </a:p>
        </p:txBody>
      </p:sp>
    </p:spTree>
    <p:extLst>
      <p:ext uri="{BB962C8B-B14F-4D97-AF65-F5344CB8AC3E}">
        <p14:creationId xmlns:p14="http://schemas.microsoft.com/office/powerpoint/2010/main" val="3108920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D0A167-AC2F-369D-FD5F-95B762B67AAE}"/>
              </a:ext>
            </a:extLst>
          </p:cNvPr>
          <p:cNvSpPr>
            <a:spLocks noGrp="1"/>
          </p:cNvSpPr>
          <p:nvPr>
            <p:ph type="title"/>
          </p:nvPr>
        </p:nvSpPr>
        <p:spPr/>
        <p:txBody>
          <a:bodyPr/>
          <a:lstStyle/>
          <a:p>
            <a:r>
              <a:rPr lang="en-US" dirty="0"/>
              <a:t>Common Errors </a:t>
            </a:r>
          </a:p>
        </p:txBody>
      </p:sp>
      <p:pic>
        <p:nvPicPr>
          <p:cNvPr id="6" name="Picture Placeholder 5">
            <a:extLst>
              <a:ext uri="{FF2B5EF4-FFF2-40B4-BE49-F238E27FC236}">
                <a16:creationId xmlns:a16="http://schemas.microsoft.com/office/drawing/2014/main" id="{2A6F16A8-FA33-2F45-8089-97292735BC0A}"/>
              </a:ext>
              <a:ext uri="{C183D7F6-B498-43B3-948B-1728B52AA6E4}">
                <adec:decorative xmlns:adec="http://schemas.microsoft.com/office/drawing/2017/decorative" val="1"/>
              </a:ext>
            </a:extLst>
          </p:cNvPr>
          <p:cNvPicPr>
            <a:picLocks noGrp="1" noChangeAspect="1"/>
          </p:cNvPicPr>
          <p:nvPr>
            <p:ph type="pic" idx="18"/>
          </p:nvPr>
        </p:nvPicPr>
        <p:blipFill>
          <a:blip r:embed="rId3" cstate="screen">
            <a:extLst>
              <a:ext uri="{28A0092B-C50C-407E-A947-70E740481C1C}">
                <a14:useLocalDpi xmlns:a14="http://schemas.microsoft.com/office/drawing/2010/main"/>
              </a:ext>
              <a:ext uri="{837473B0-CC2E-450A-ABE3-18F120FF3D39}">
                <a1611:picAttrSrcUrl xmlns:a1611="http://schemas.microsoft.com/office/drawing/2016/11/main" r:id="rId4"/>
              </a:ext>
            </a:extLst>
          </a:blip>
          <a:srcRect/>
          <a:stretch>
            <a:fillRect/>
          </a:stretch>
        </p:blipFill>
        <p:spPr/>
      </p:pic>
      <p:sp>
        <p:nvSpPr>
          <p:cNvPr id="4" name="Content Placeholder 3">
            <a:extLst>
              <a:ext uri="{FF2B5EF4-FFF2-40B4-BE49-F238E27FC236}">
                <a16:creationId xmlns:a16="http://schemas.microsoft.com/office/drawing/2014/main" id="{51713194-0439-AE14-8F87-30B7626D3913}"/>
              </a:ext>
            </a:extLst>
          </p:cNvPr>
          <p:cNvSpPr>
            <a:spLocks noGrp="1"/>
          </p:cNvSpPr>
          <p:nvPr>
            <p:ph sz="half" idx="2"/>
          </p:nvPr>
        </p:nvSpPr>
        <p:spPr/>
        <p:txBody>
          <a:bodyPr/>
          <a:lstStyle/>
          <a:p>
            <a:r>
              <a:rPr lang="en-US" dirty="0"/>
              <a:t>Missing information</a:t>
            </a:r>
          </a:p>
          <a:p>
            <a:r>
              <a:rPr lang="en-US" dirty="0"/>
              <a:t>Missing signatures</a:t>
            </a:r>
          </a:p>
          <a:p>
            <a:r>
              <a:rPr lang="en-US" dirty="0"/>
              <a:t>Pre-charting </a:t>
            </a:r>
          </a:p>
          <a:p>
            <a:r>
              <a:rPr lang="en-US" dirty="0"/>
              <a:t>Medical necessity not met </a:t>
            </a:r>
          </a:p>
        </p:txBody>
      </p:sp>
    </p:spTree>
    <p:extLst>
      <p:ext uri="{BB962C8B-B14F-4D97-AF65-F5344CB8AC3E}">
        <p14:creationId xmlns:p14="http://schemas.microsoft.com/office/powerpoint/2010/main" val="1842788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90B4B-3C30-9245-B70E-46338FF4398D}"/>
              </a:ext>
            </a:extLst>
          </p:cNvPr>
          <p:cNvSpPr>
            <a:spLocks noGrp="1"/>
          </p:cNvSpPr>
          <p:nvPr>
            <p:ph type="title"/>
          </p:nvPr>
        </p:nvSpPr>
        <p:spPr/>
        <p:txBody>
          <a:bodyPr/>
          <a:lstStyle/>
          <a:p>
            <a:r>
              <a:rPr lang="en-US" dirty="0"/>
              <a:t>Medical Review Process </a:t>
            </a:r>
          </a:p>
        </p:txBody>
      </p:sp>
      <p:sp>
        <p:nvSpPr>
          <p:cNvPr id="4" name="Content Placeholder 3">
            <a:extLst>
              <a:ext uri="{FF2B5EF4-FFF2-40B4-BE49-F238E27FC236}">
                <a16:creationId xmlns:a16="http://schemas.microsoft.com/office/drawing/2014/main" id="{C3C1EBB7-C13A-5D68-44BB-E107F4918788}"/>
              </a:ext>
            </a:extLst>
          </p:cNvPr>
          <p:cNvSpPr>
            <a:spLocks noGrp="1"/>
          </p:cNvSpPr>
          <p:nvPr>
            <p:ph sz="half" idx="2"/>
          </p:nvPr>
        </p:nvSpPr>
        <p:spPr/>
        <p:txBody>
          <a:bodyPr/>
          <a:lstStyle/>
          <a:p>
            <a:r>
              <a:rPr lang="en-US" dirty="0"/>
              <a:t>Collection and clinical review of medical records and related information</a:t>
            </a:r>
          </a:p>
          <a:p>
            <a:r>
              <a:rPr lang="en-US" dirty="0"/>
              <a:t>Ensures payment is made correctly</a:t>
            </a:r>
          </a:p>
          <a:p>
            <a:r>
              <a:rPr lang="en-US" dirty="0"/>
              <a:t>Documentation reviewed by medical professional </a:t>
            </a:r>
          </a:p>
          <a:p>
            <a:pPr lvl="1"/>
            <a:r>
              <a:rPr lang="en-US" dirty="0"/>
              <a:t>Nurse </a:t>
            </a:r>
          </a:p>
          <a:p>
            <a:pPr lvl="1"/>
            <a:r>
              <a:rPr lang="en-US" dirty="0"/>
              <a:t>Licensed therapist</a:t>
            </a:r>
          </a:p>
          <a:p>
            <a:pPr lvl="1"/>
            <a:r>
              <a:rPr lang="en-US" dirty="0"/>
              <a:t>Physician  </a:t>
            </a:r>
          </a:p>
        </p:txBody>
      </p:sp>
    </p:spTree>
    <p:extLst>
      <p:ext uri="{BB962C8B-B14F-4D97-AF65-F5344CB8AC3E}">
        <p14:creationId xmlns:p14="http://schemas.microsoft.com/office/powerpoint/2010/main" val="3899968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5013A5-ABD5-5FB6-26D5-645A729A0389}"/>
              </a:ext>
            </a:extLst>
          </p:cNvPr>
          <p:cNvSpPr>
            <a:spLocks noGrp="1"/>
          </p:cNvSpPr>
          <p:nvPr>
            <p:ph type="title"/>
          </p:nvPr>
        </p:nvSpPr>
        <p:spPr/>
        <p:txBody>
          <a:bodyPr/>
          <a:lstStyle/>
          <a:p>
            <a:r>
              <a:rPr lang="en-US" dirty="0"/>
              <a:t>Additional Documentation Requests </a:t>
            </a:r>
          </a:p>
        </p:txBody>
      </p:sp>
      <p:sp>
        <p:nvSpPr>
          <p:cNvPr id="4" name="Content Placeholder 3">
            <a:extLst>
              <a:ext uri="{FF2B5EF4-FFF2-40B4-BE49-F238E27FC236}">
                <a16:creationId xmlns:a16="http://schemas.microsoft.com/office/drawing/2014/main" id="{C7D0B6D6-1BF9-58FE-4E35-7D15821E7E6A}"/>
              </a:ext>
            </a:extLst>
          </p:cNvPr>
          <p:cNvSpPr>
            <a:spLocks noGrp="1"/>
          </p:cNvSpPr>
          <p:nvPr>
            <p:ph sz="half" idx="2"/>
          </p:nvPr>
        </p:nvSpPr>
        <p:spPr/>
        <p:txBody>
          <a:bodyPr/>
          <a:lstStyle/>
          <a:p>
            <a:r>
              <a:rPr lang="en-US" dirty="0"/>
              <a:t>Documentation request in order to process the claim</a:t>
            </a:r>
          </a:p>
          <a:p>
            <a:r>
              <a:rPr lang="en-US" dirty="0"/>
              <a:t>Provider has 45 days to send in additional documentation</a:t>
            </a:r>
          </a:p>
          <a:p>
            <a:r>
              <a:rPr lang="en-US" dirty="0"/>
              <a:t>YouTube video</a:t>
            </a:r>
            <a:endParaRPr lang="en-US" dirty="0">
              <a:hlinkClick r:id="rId3"/>
            </a:endParaRPr>
          </a:p>
          <a:p>
            <a:pPr lvl="1"/>
            <a:r>
              <a:rPr lang="en-US" dirty="0">
                <a:hlinkClick r:id="rId4"/>
              </a:rPr>
              <a:t>Uploading ADR Letter Documentation to Our Website Portal</a:t>
            </a:r>
            <a:endParaRPr lang="en-US" dirty="0"/>
          </a:p>
          <a:p>
            <a:r>
              <a:rPr lang="en-US" dirty="0"/>
              <a:t>WPS GHA Article</a:t>
            </a:r>
          </a:p>
          <a:p>
            <a:pPr lvl="1"/>
            <a:r>
              <a:rPr lang="en-US" dirty="0">
                <a:hlinkClick r:id="rId5"/>
              </a:rPr>
              <a:t>Responding to a Medical Review Additional Documentation Request (ADR)</a:t>
            </a:r>
          </a:p>
        </p:txBody>
      </p:sp>
    </p:spTree>
    <p:extLst>
      <p:ext uri="{BB962C8B-B14F-4D97-AF65-F5344CB8AC3E}">
        <p14:creationId xmlns:p14="http://schemas.microsoft.com/office/powerpoint/2010/main" val="3992093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87CA67-F43F-4F3E-5757-1FE8695BC8F4}"/>
              </a:ext>
            </a:extLst>
          </p:cNvPr>
          <p:cNvSpPr>
            <a:spLocks noGrp="1"/>
          </p:cNvSpPr>
          <p:nvPr>
            <p:ph type="title"/>
          </p:nvPr>
        </p:nvSpPr>
        <p:spPr>
          <a:xfrm>
            <a:off x="547585" y="365125"/>
            <a:ext cx="9703320" cy="723011"/>
          </a:xfrm>
        </p:spPr>
        <p:txBody>
          <a:bodyPr/>
          <a:lstStyle/>
          <a:p>
            <a:r>
              <a:rPr lang="en-US" dirty="0"/>
              <a:t>Simplifying Documentation Requirements</a:t>
            </a:r>
          </a:p>
        </p:txBody>
      </p:sp>
      <p:sp>
        <p:nvSpPr>
          <p:cNvPr id="4" name="Content Placeholder 3">
            <a:extLst>
              <a:ext uri="{FF2B5EF4-FFF2-40B4-BE49-F238E27FC236}">
                <a16:creationId xmlns:a16="http://schemas.microsoft.com/office/drawing/2014/main" id="{49ABCF2A-FF2F-7915-684C-EB3F3BD8D072}"/>
              </a:ext>
            </a:extLst>
          </p:cNvPr>
          <p:cNvSpPr>
            <a:spLocks noGrp="1"/>
          </p:cNvSpPr>
          <p:nvPr>
            <p:ph sz="half" idx="2"/>
          </p:nvPr>
        </p:nvSpPr>
        <p:spPr>
          <a:xfrm>
            <a:off x="560371" y="1352350"/>
            <a:ext cx="11071258" cy="4424901"/>
          </a:xfrm>
        </p:spPr>
        <p:txBody>
          <a:bodyPr/>
          <a:lstStyle/>
          <a:p>
            <a:r>
              <a:rPr lang="en-US" dirty="0"/>
              <a:t>Patients over Paperwork</a:t>
            </a:r>
          </a:p>
          <a:p>
            <a:r>
              <a:rPr lang="en-US" dirty="0"/>
              <a:t>Objectives</a:t>
            </a:r>
          </a:p>
          <a:p>
            <a:pPr lvl="1"/>
            <a:r>
              <a:rPr lang="en-US" dirty="0"/>
              <a:t>Simplify regulatory documentation requirements</a:t>
            </a:r>
          </a:p>
          <a:p>
            <a:pPr lvl="1"/>
            <a:r>
              <a:rPr lang="en-US" dirty="0"/>
              <a:t>Eliminate unnecessary regulatory documentation requirements </a:t>
            </a:r>
          </a:p>
          <a:p>
            <a:r>
              <a:rPr lang="en-US" dirty="0"/>
              <a:t> Send feedback and suggestions to </a:t>
            </a:r>
            <a:r>
              <a:rPr lang="en-US" dirty="0">
                <a:hlinkClick r:id="rId2"/>
              </a:rPr>
              <a:t>MedicareMedicalReview@cms.hhs.gov</a:t>
            </a:r>
            <a:endParaRPr lang="en-US" dirty="0"/>
          </a:p>
        </p:txBody>
      </p:sp>
    </p:spTree>
    <p:extLst>
      <p:ext uri="{BB962C8B-B14F-4D97-AF65-F5344CB8AC3E}">
        <p14:creationId xmlns:p14="http://schemas.microsoft.com/office/powerpoint/2010/main" val="1885944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411BC42-EE9A-24AE-680B-4E7CE8ED3AAB}"/>
              </a:ext>
            </a:extLst>
          </p:cNvPr>
          <p:cNvSpPr>
            <a:spLocks noGrp="1"/>
          </p:cNvSpPr>
          <p:nvPr>
            <p:ph type="title"/>
          </p:nvPr>
        </p:nvSpPr>
        <p:spPr/>
        <p:txBody>
          <a:bodyPr/>
          <a:lstStyle/>
          <a:p>
            <a:r>
              <a:rPr lang="en-US" dirty="0"/>
              <a:t>Survey</a:t>
            </a:r>
          </a:p>
        </p:txBody>
      </p:sp>
      <p:sp>
        <p:nvSpPr>
          <p:cNvPr id="2" name="Content Placeholder 1">
            <a:extLst>
              <a:ext uri="{FF2B5EF4-FFF2-40B4-BE49-F238E27FC236}">
                <a16:creationId xmlns:a16="http://schemas.microsoft.com/office/drawing/2014/main" id="{2AE619BB-D7D7-C1EB-1322-65316FA5F878}"/>
              </a:ext>
            </a:extLst>
          </p:cNvPr>
          <p:cNvSpPr>
            <a:spLocks noGrp="1"/>
          </p:cNvSpPr>
          <p:nvPr>
            <p:ph sz="half" idx="13"/>
          </p:nvPr>
        </p:nvSpPr>
        <p:spPr>
          <a:xfrm>
            <a:off x="818146" y="1251284"/>
            <a:ext cx="6657074" cy="5241591"/>
          </a:xfrm>
        </p:spPr>
        <p:txBody>
          <a:bodyPr>
            <a:normAutofit/>
          </a:bodyPr>
          <a:lstStyle/>
          <a:p>
            <a:pPr marL="0" indent="0">
              <a:buNone/>
            </a:pPr>
            <a:r>
              <a:rPr lang="en-US" dirty="0">
                <a:solidFill>
                  <a:schemeClr val="tx1"/>
                </a:solidFill>
                <a:latin typeface="+mn-lt"/>
                <a:cs typeface="Calibri" panose="020F0502020204030204" pitchFamily="34" charset="0"/>
              </a:rPr>
              <a:t>Let us know what you think!</a:t>
            </a:r>
          </a:p>
          <a:p>
            <a:pPr marL="0" indent="0">
              <a:buNone/>
            </a:pPr>
            <a:r>
              <a:rPr lang="en-US" dirty="0">
                <a:solidFill>
                  <a:schemeClr val="tx1"/>
                </a:solidFill>
                <a:latin typeface="+mn-lt"/>
                <a:cs typeface="Calibri" panose="020F0502020204030204" pitchFamily="34" charset="0"/>
              </a:rPr>
              <a:t>Take time to complete the survey now. </a:t>
            </a:r>
          </a:p>
          <a:p>
            <a:r>
              <a:rPr lang="en-US" dirty="0">
                <a:solidFill>
                  <a:schemeClr val="tx1"/>
                </a:solidFill>
                <a:latin typeface="+mn-lt"/>
                <a:cs typeface="Calibri" panose="020F0502020204030204" pitchFamily="34" charset="0"/>
                <a:hlinkClick r:id="rId3"/>
              </a:rPr>
              <a:t>Survey link</a:t>
            </a:r>
            <a:endParaRPr lang="en-US" dirty="0">
              <a:solidFill>
                <a:schemeClr val="tx1"/>
              </a:solidFill>
              <a:latin typeface="+mn-lt"/>
              <a:cs typeface="Calibri" panose="020F0502020204030204" pitchFamily="34" charset="0"/>
            </a:endParaRPr>
          </a:p>
        </p:txBody>
      </p:sp>
    </p:spTree>
    <p:extLst>
      <p:ext uri="{BB962C8B-B14F-4D97-AF65-F5344CB8AC3E}">
        <p14:creationId xmlns:p14="http://schemas.microsoft.com/office/powerpoint/2010/main" val="3375151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A24A76-36F6-EA6A-705A-0B9361A21E8F}"/>
              </a:ext>
            </a:extLst>
          </p:cNvPr>
          <p:cNvSpPr>
            <a:spLocks noGrp="1"/>
          </p:cNvSpPr>
          <p:nvPr>
            <p:ph type="title"/>
          </p:nvPr>
        </p:nvSpPr>
        <p:spPr/>
        <p:txBody>
          <a:bodyPr/>
          <a:lstStyle/>
          <a:p>
            <a:r>
              <a:rPr lang="en-US" dirty="0"/>
              <a:t>Disclaimer</a:t>
            </a:r>
          </a:p>
        </p:txBody>
      </p:sp>
      <p:sp>
        <p:nvSpPr>
          <p:cNvPr id="6" name="Content Placeholder 5">
            <a:extLst>
              <a:ext uri="{FF2B5EF4-FFF2-40B4-BE49-F238E27FC236}">
                <a16:creationId xmlns:a16="http://schemas.microsoft.com/office/drawing/2014/main" id="{FFF7A49A-C83D-D64C-9687-E70ABE7990E1}"/>
              </a:ext>
            </a:extLst>
          </p:cNvPr>
          <p:cNvSpPr>
            <a:spLocks noGrp="1"/>
          </p:cNvSpPr>
          <p:nvPr>
            <p:ph sz="half" idx="2"/>
          </p:nvPr>
        </p:nvSpPr>
        <p:spPr/>
        <p:txBody>
          <a:bodyPr/>
          <a:lstStyle/>
          <a:p>
            <a: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We prepared this education as a tool to assist the provider community.  Medicare rules change often and are part of relevant laws, regulations and rulings found on the Centers for Medicare &amp; Medicaid Services (CMS) website. We will provide responses to questions based on the facts given, but the Medicare rules will determine final coverage.  CMS prohibits recording of the presentation for profit-making purposes.</a:t>
            </a:r>
          </a:p>
        </p:txBody>
      </p:sp>
    </p:spTree>
    <p:extLst>
      <p:ext uri="{BB962C8B-B14F-4D97-AF65-F5344CB8AC3E}">
        <p14:creationId xmlns:p14="http://schemas.microsoft.com/office/powerpoint/2010/main" val="400520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707298-4F49-1D37-5FAB-C8899EE0E343}"/>
              </a:ext>
            </a:extLst>
          </p:cNvPr>
          <p:cNvSpPr>
            <a:spLocks noGrp="1"/>
          </p:cNvSpPr>
          <p:nvPr>
            <p:ph type="title"/>
          </p:nvPr>
        </p:nvSpPr>
        <p:spPr/>
        <p:txBody>
          <a:bodyPr/>
          <a:lstStyle/>
          <a:p>
            <a:r>
              <a:rPr lang="en-US" dirty="0"/>
              <a:t>Objective</a:t>
            </a:r>
          </a:p>
        </p:txBody>
      </p:sp>
      <p:sp>
        <p:nvSpPr>
          <p:cNvPr id="7" name="Content Placeholder 6">
            <a:extLst>
              <a:ext uri="{FF2B5EF4-FFF2-40B4-BE49-F238E27FC236}">
                <a16:creationId xmlns:a16="http://schemas.microsoft.com/office/drawing/2014/main" id="{0B7A8FE5-5564-9925-57D6-2E8410F04C4B}"/>
              </a:ext>
            </a:extLst>
          </p:cNvPr>
          <p:cNvSpPr>
            <a:spLocks noGrp="1"/>
          </p:cNvSpPr>
          <p:nvPr>
            <p:ph sz="half" idx="2"/>
          </p:nvPr>
        </p:nvSpPr>
        <p:spPr/>
        <p:txBody>
          <a:bodyPr/>
          <a:lstStyle/>
          <a:p>
            <a:r>
              <a:rPr lang="en-US" dirty="0"/>
              <a:t>This webinar will cover</a:t>
            </a:r>
          </a:p>
          <a:p>
            <a:pPr lvl="1"/>
            <a:r>
              <a:rPr lang="en-US" dirty="0"/>
              <a:t>Components of Medicare documentation</a:t>
            </a:r>
          </a:p>
          <a:p>
            <a:pPr lvl="1"/>
            <a:r>
              <a:rPr lang="en-US" dirty="0"/>
              <a:t>Common errors</a:t>
            </a:r>
          </a:p>
          <a:p>
            <a:pPr lvl="1"/>
            <a:r>
              <a:rPr lang="en-US" dirty="0"/>
              <a:t>Medical review </a:t>
            </a:r>
          </a:p>
          <a:p>
            <a:pPr lvl="1"/>
            <a:r>
              <a:rPr lang="en-US" dirty="0"/>
              <a:t>Provider questions</a:t>
            </a:r>
          </a:p>
        </p:txBody>
      </p:sp>
      <p:pic>
        <p:nvPicPr>
          <p:cNvPr id="11" name="Picture Placeholder 10">
            <a:extLst>
              <a:ext uri="{FF2B5EF4-FFF2-40B4-BE49-F238E27FC236}">
                <a16:creationId xmlns:a16="http://schemas.microsoft.com/office/drawing/2014/main" id="{C31DA241-D270-D5F0-9939-7BE800E4AD29}"/>
              </a:ext>
              <a:ext uri="{C183D7F6-B498-43B3-948B-1728B52AA6E4}">
                <adec:decorative xmlns:adec="http://schemas.microsoft.com/office/drawing/2017/decorative" val="1"/>
              </a:ext>
            </a:extLst>
          </p:cNvPr>
          <p:cNvPicPr>
            <a:picLocks noGrp="1" noChangeAspect="1"/>
          </p:cNvPicPr>
          <p:nvPr>
            <p:ph type="pic" idx="4294967295"/>
          </p:nvPr>
        </p:nvPicPr>
        <p:blipFill>
          <a:blip r:embed="rId3" cstate="screen">
            <a:extLst>
              <a:ext uri="{28A0092B-C50C-407E-A947-70E740481C1C}">
                <a14:useLocalDpi xmlns:a14="http://schemas.microsoft.com/office/drawing/2010/main"/>
              </a:ext>
              <a:ext uri="{837473B0-CC2E-450A-ABE3-18F120FF3D39}">
                <a1611:picAttrSrcUrl xmlns:a1611="http://schemas.microsoft.com/office/drawing/2016/11/main" r:id="rId4"/>
              </a:ext>
            </a:extLst>
          </a:blip>
          <a:srcRect/>
          <a:stretch>
            <a:fillRect/>
          </a:stretch>
        </p:blipFill>
        <p:spPr>
          <a:xfrm>
            <a:off x="8294914" y="-1"/>
            <a:ext cx="3897086" cy="5517949"/>
          </a:xfrm>
          <a:prstGeom prst="rect">
            <a:avLst/>
          </a:prstGeom>
        </p:spPr>
      </p:pic>
    </p:spTree>
    <p:extLst>
      <p:ext uri="{BB962C8B-B14F-4D97-AF65-F5344CB8AC3E}">
        <p14:creationId xmlns:p14="http://schemas.microsoft.com/office/powerpoint/2010/main" val="338136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E09C55-DF62-F0B1-3BC2-AAA2A84D418E}"/>
              </a:ext>
            </a:extLst>
          </p:cNvPr>
          <p:cNvSpPr>
            <a:spLocks noGrp="1"/>
          </p:cNvSpPr>
          <p:nvPr>
            <p:ph type="title"/>
          </p:nvPr>
        </p:nvSpPr>
        <p:spPr/>
        <p:txBody>
          <a:bodyPr/>
          <a:lstStyle/>
          <a:p>
            <a:r>
              <a:rPr lang="en-US" dirty="0"/>
              <a:t>Purpose of Documentation</a:t>
            </a:r>
          </a:p>
        </p:txBody>
      </p:sp>
      <p:sp>
        <p:nvSpPr>
          <p:cNvPr id="4" name="Content Placeholder 3">
            <a:extLst>
              <a:ext uri="{FF2B5EF4-FFF2-40B4-BE49-F238E27FC236}">
                <a16:creationId xmlns:a16="http://schemas.microsoft.com/office/drawing/2014/main" id="{96DD0C5F-7329-330D-CDBB-033A72845BD8}"/>
              </a:ext>
            </a:extLst>
          </p:cNvPr>
          <p:cNvSpPr>
            <a:spLocks noGrp="1"/>
          </p:cNvSpPr>
          <p:nvPr>
            <p:ph sz="half" idx="2"/>
          </p:nvPr>
        </p:nvSpPr>
        <p:spPr/>
        <p:txBody>
          <a:bodyPr/>
          <a:lstStyle/>
          <a:p>
            <a:r>
              <a:rPr lang="en-US" dirty="0"/>
              <a:t>Links service provided and Medicare’s payment </a:t>
            </a:r>
          </a:p>
          <a:p>
            <a:r>
              <a:rPr lang="en-US" dirty="0"/>
              <a:t>Documentation provides</a:t>
            </a:r>
          </a:p>
          <a:p>
            <a:pPr lvl="1"/>
            <a:r>
              <a:rPr lang="en-US" dirty="0"/>
              <a:t>Timeline of patient care</a:t>
            </a:r>
          </a:p>
          <a:p>
            <a:pPr lvl="1"/>
            <a:r>
              <a:rPr lang="en-US" dirty="0"/>
              <a:t>Support in legal affairs</a:t>
            </a:r>
          </a:p>
          <a:p>
            <a:pPr lvl="1"/>
            <a:r>
              <a:rPr lang="en-US" dirty="0"/>
              <a:t>Basis to develop patient plan of care</a:t>
            </a:r>
          </a:p>
          <a:p>
            <a:pPr lvl="1"/>
            <a:r>
              <a:rPr lang="en-US" dirty="0"/>
              <a:t>Support for financial reimbursement </a:t>
            </a:r>
          </a:p>
        </p:txBody>
      </p:sp>
    </p:spTree>
    <p:extLst>
      <p:ext uri="{BB962C8B-B14F-4D97-AF65-F5344CB8AC3E}">
        <p14:creationId xmlns:p14="http://schemas.microsoft.com/office/powerpoint/2010/main" val="29909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33BAE1-EC09-6FA2-30F8-C0D6FD756EF5}"/>
              </a:ext>
            </a:extLst>
          </p:cNvPr>
          <p:cNvSpPr>
            <a:spLocks noGrp="1"/>
          </p:cNvSpPr>
          <p:nvPr>
            <p:ph type="title"/>
          </p:nvPr>
        </p:nvSpPr>
        <p:spPr/>
        <p:txBody>
          <a:bodyPr/>
          <a:lstStyle/>
          <a:p>
            <a:r>
              <a:rPr lang="en-US" dirty="0"/>
              <a:t>Documentation: Who and What </a:t>
            </a:r>
          </a:p>
        </p:txBody>
      </p:sp>
      <p:sp>
        <p:nvSpPr>
          <p:cNvPr id="6" name="Text Placeholder 5">
            <a:extLst>
              <a:ext uri="{FF2B5EF4-FFF2-40B4-BE49-F238E27FC236}">
                <a16:creationId xmlns:a16="http://schemas.microsoft.com/office/drawing/2014/main" id="{5C163256-EAC4-B734-7623-F048484D7D85}"/>
              </a:ext>
            </a:extLst>
          </p:cNvPr>
          <p:cNvSpPr>
            <a:spLocks noGrp="1"/>
          </p:cNvSpPr>
          <p:nvPr>
            <p:ph type="body" idx="16"/>
          </p:nvPr>
        </p:nvSpPr>
        <p:spPr>
          <a:xfrm>
            <a:off x="837142" y="1339299"/>
            <a:ext cx="4281473" cy="584558"/>
          </a:xfrm>
        </p:spPr>
        <p:txBody>
          <a:bodyPr/>
          <a:lstStyle/>
          <a:p>
            <a:r>
              <a:rPr lang="en-US" dirty="0"/>
              <a:t>Who </a:t>
            </a:r>
          </a:p>
        </p:txBody>
      </p:sp>
      <p:sp>
        <p:nvSpPr>
          <p:cNvPr id="5" name="Content Placeholder 4">
            <a:extLst>
              <a:ext uri="{FF2B5EF4-FFF2-40B4-BE49-F238E27FC236}">
                <a16:creationId xmlns:a16="http://schemas.microsoft.com/office/drawing/2014/main" id="{AA730CBF-5613-20A6-537B-00190B6099C5}"/>
              </a:ext>
            </a:extLst>
          </p:cNvPr>
          <p:cNvSpPr>
            <a:spLocks noGrp="1"/>
          </p:cNvSpPr>
          <p:nvPr>
            <p:ph sz="half" idx="13"/>
          </p:nvPr>
        </p:nvSpPr>
        <p:spPr>
          <a:xfrm>
            <a:off x="852244" y="2092409"/>
            <a:ext cx="4634155" cy="4400466"/>
          </a:xfrm>
        </p:spPr>
        <p:txBody>
          <a:bodyPr>
            <a:normAutofit fontScale="92500" lnSpcReduction="10000"/>
          </a:bodyPr>
          <a:lstStyle/>
          <a:p>
            <a:r>
              <a:rPr lang="en-US" dirty="0">
                <a:solidFill>
                  <a:schemeClr val="tx1"/>
                </a:solidFill>
                <a:latin typeface="+mn-lt"/>
              </a:rPr>
              <a:t>Performing, supervising or referring practitioner</a:t>
            </a:r>
          </a:p>
          <a:p>
            <a:r>
              <a:rPr lang="en-US" dirty="0">
                <a:solidFill>
                  <a:schemeClr val="tx1"/>
                </a:solidFill>
                <a:latin typeface="+mn-lt"/>
              </a:rPr>
              <a:t>Beneficiary </a:t>
            </a:r>
          </a:p>
          <a:p>
            <a:pPr lvl="1"/>
            <a:r>
              <a:rPr lang="en-US" dirty="0">
                <a:solidFill>
                  <a:schemeClr val="tx1"/>
                </a:solidFill>
                <a:latin typeface="+mn-lt"/>
              </a:rPr>
              <a:t>Name per the Medicare card</a:t>
            </a:r>
          </a:p>
          <a:p>
            <a:pPr lvl="1"/>
            <a:r>
              <a:rPr lang="en-US" dirty="0">
                <a:solidFill>
                  <a:schemeClr val="tx1"/>
                </a:solidFill>
                <a:latin typeface="+mn-lt"/>
              </a:rPr>
              <a:t>Date of birth</a:t>
            </a:r>
          </a:p>
          <a:p>
            <a:pPr lvl="1"/>
            <a:r>
              <a:rPr lang="en-US" dirty="0">
                <a:solidFill>
                  <a:schemeClr val="tx1"/>
                </a:solidFill>
                <a:latin typeface="+mn-lt"/>
              </a:rPr>
              <a:t>Health Insurance Claim Number (HICN) </a:t>
            </a:r>
          </a:p>
          <a:p>
            <a:pPr lvl="1"/>
            <a:r>
              <a:rPr lang="en-US" dirty="0">
                <a:solidFill>
                  <a:schemeClr val="tx1"/>
                </a:solidFill>
                <a:latin typeface="+mn-lt"/>
              </a:rPr>
              <a:t>Medicare Beneficiary Identifier (MBI)</a:t>
            </a:r>
          </a:p>
        </p:txBody>
      </p:sp>
      <p:sp>
        <p:nvSpPr>
          <p:cNvPr id="8" name="Text Placeholder 7">
            <a:extLst>
              <a:ext uri="{FF2B5EF4-FFF2-40B4-BE49-F238E27FC236}">
                <a16:creationId xmlns:a16="http://schemas.microsoft.com/office/drawing/2014/main" id="{5F3D6990-7C49-2188-A3BE-90E1E9930D20}"/>
              </a:ext>
            </a:extLst>
          </p:cNvPr>
          <p:cNvSpPr>
            <a:spLocks noGrp="1"/>
          </p:cNvSpPr>
          <p:nvPr>
            <p:ph type="body" idx="18"/>
          </p:nvPr>
        </p:nvSpPr>
        <p:spPr>
          <a:xfrm>
            <a:off x="6096000" y="1360161"/>
            <a:ext cx="4281473" cy="584558"/>
          </a:xfrm>
        </p:spPr>
        <p:txBody>
          <a:bodyPr/>
          <a:lstStyle/>
          <a:p>
            <a:r>
              <a:rPr lang="en-US" dirty="0"/>
              <a:t>What </a:t>
            </a:r>
          </a:p>
        </p:txBody>
      </p:sp>
      <p:sp>
        <p:nvSpPr>
          <p:cNvPr id="7" name="Content Placeholder 6">
            <a:extLst>
              <a:ext uri="{FF2B5EF4-FFF2-40B4-BE49-F238E27FC236}">
                <a16:creationId xmlns:a16="http://schemas.microsoft.com/office/drawing/2014/main" id="{408E4627-8781-D3BF-6868-7EA8CED58E5A}"/>
              </a:ext>
            </a:extLst>
          </p:cNvPr>
          <p:cNvSpPr>
            <a:spLocks noGrp="1"/>
          </p:cNvSpPr>
          <p:nvPr>
            <p:ph sz="half" idx="17"/>
          </p:nvPr>
        </p:nvSpPr>
        <p:spPr>
          <a:xfrm>
            <a:off x="6095999" y="2115850"/>
            <a:ext cx="4781107" cy="4400466"/>
          </a:xfrm>
        </p:spPr>
        <p:txBody>
          <a:bodyPr/>
          <a:lstStyle/>
          <a:p>
            <a:r>
              <a:rPr lang="en-US" sz="3200" dirty="0">
                <a:solidFill>
                  <a:schemeClr val="tx1"/>
                </a:solidFill>
                <a:latin typeface="+mn-lt"/>
              </a:rPr>
              <a:t>Service and quantities of service</a:t>
            </a:r>
          </a:p>
          <a:p>
            <a:r>
              <a:rPr lang="en-US" sz="3200" dirty="0">
                <a:solidFill>
                  <a:schemeClr val="tx1"/>
                </a:solidFill>
                <a:latin typeface="+mn-lt"/>
              </a:rPr>
              <a:t>Rational for ordering other services</a:t>
            </a:r>
          </a:p>
        </p:txBody>
      </p:sp>
    </p:spTree>
    <p:extLst>
      <p:ext uri="{BB962C8B-B14F-4D97-AF65-F5344CB8AC3E}">
        <p14:creationId xmlns:p14="http://schemas.microsoft.com/office/powerpoint/2010/main" val="1438370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E79400-E4E5-02C4-51D4-380A95304FF7}"/>
              </a:ext>
            </a:extLst>
          </p:cNvPr>
          <p:cNvSpPr>
            <a:spLocks noGrp="1"/>
          </p:cNvSpPr>
          <p:nvPr>
            <p:ph type="title"/>
          </p:nvPr>
        </p:nvSpPr>
        <p:spPr>
          <a:xfrm>
            <a:off x="547585" y="365125"/>
            <a:ext cx="9583004" cy="723011"/>
          </a:xfrm>
        </p:spPr>
        <p:txBody>
          <a:bodyPr/>
          <a:lstStyle/>
          <a:p>
            <a:r>
              <a:rPr lang="en-US" dirty="0"/>
              <a:t>Documentation: Where, When, and Why </a:t>
            </a:r>
          </a:p>
        </p:txBody>
      </p:sp>
      <p:sp>
        <p:nvSpPr>
          <p:cNvPr id="10" name="Content Placeholder 9">
            <a:extLst>
              <a:ext uri="{FF2B5EF4-FFF2-40B4-BE49-F238E27FC236}">
                <a16:creationId xmlns:a16="http://schemas.microsoft.com/office/drawing/2014/main" id="{CEBB9483-C68C-CC44-5C09-B0DCC5EBAFBB}"/>
              </a:ext>
            </a:extLst>
          </p:cNvPr>
          <p:cNvSpPr>
            <a:spLocks noGrp="1"/>
          </p:cNvSpPr>
          <p:nvPr>
            <p:ph sz="half" idx="2"/>
          </p:nvPr>
        </p:nvSpPr>
        <p:spPr>
          <a:xfrm>
            <a:off x="547585" y="1472666"/>
            <a:ext cx="11071258" cy="4424901"/>
          </a:xfrm>
        </p:spPr>
        <p:txBody>
          <a:bodyPr/>
          <a:lstStyle/>
          <a:p>
            <a:r>
              <a:rPr lang="en-US" dirty="0"/>
              <a:t>Where</a:t>
            </a:r>
          </a:p>
          <a:p>
            <a:pPr lvl="1"/>
            <a:r>
              <a:rPr lang="en-US" dirty="0"/>
              <a:t>Place of service or physical location service was performed</a:t>
            </a:r>
          </a:p>
          <a:p>
            <a:r>
              <a:rPr lang="en-US" dirty="0"/>
              <a:t>When</a:t>
            </a:r>
          </a:p>
          <a:p>
            <a:pPr lvl="1"/>
            <a:r>
              <a:rPr lang="en-US" dirty="0"/>
              <a:t>Date and time of service </a:t>
            </a:r>
          </a:p>
          <a:p>
            <a:r>
              <a:rPr lang="en-US" dirty="0"/>
              <a:t>Why</a:t>
            </a:r>
          </a:p>
          <a:p>
            <a:pPr lvl="1"/>
            <a:r>
              <a:rPr lang="en-US" dirty="0"/>
              <a:t>Medical necessity of service</a:t>
            </a:r>
          </a:p>
          <a:p>
            <a:pPr lvl="1"/>
            <a:r>
              <a:rPr lang="en-US" dirty="0"/>
              <a:t>Medical diagnosis </a:t>
            </a:r>
          </a:p>
        </p:txBody>
      </p:sp>
    </p:spTree>
    <p:extLst>
      <p:ext uri="{BB962C8B-B14F-4D97-AF65-F5344CB8AC3E}">
        <p14:creationId xmlns:p14="http://schemas.microsoft.com/office/powerpoint/2010/main" val="1452116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4C7843-D2A9-8108-B35F-6898CA9C07CC}"/>
              </a:ext>
            </a:extLst>
          </p:cNvPr>
          <p:cNvSpPr>
            <a:spLocks noGrp="1"/>
          </p:cNvSpPr>
          <p:nvPr>
            <p:ph type="title"/>
          </p:nvPr>
        </p:nvSpPr>
        <p:spPr>
          <a:xfrm>
            <a:off x="547585" y="365125"/>
            <a:ext cx="10052236" cy="723011"/>
          </a:xfrm>
        </p:spPr>
        <p:txBody>
          <a:bodyPr/>
          <a:lstStyle/>
          <a:p>
            <a:r>
              <a:rPr lang="en-US" dirty="0"/>
              <a:t>Documentation Elements: The Encounter</a:t>
            </a:r>
          </a:p>
        </p:txBody>
      </p:sp>
      <p:sp>
        <p:nvSpPr>
          <p:cNvPr id="4" name="Content Placeholder 3">
            <a:extLst>
              <a:ext uri="{FF2B5EF4-FFF2-40B4-BE49-F238E27FC236}">
                <a16:creationId xmlns:a16="http://schemas.microsoft.com/office/drawing/2014/main" id="{384EAFFC-39E7-018A-9AFB-00609A519A34}"/>
              </a:ext>
            </a:extLst>
          </p:cNvPr>
          <p:cNvSpPr>
            <a:spLocks noGrp="1"/>
          </p:cNvSpPr>
          <p:nvPr>
            <p:ph sz="half" idx="2"/>
          </p:nvPr>
        </p:nvSpPr>
        <p:spPr>
          <a:xfrm>
            <a:off x="560371" y="1340317"/>
            <a:ext cx="11071258" cy="4424901"/>
          </a:xfrm>
        </p:spPr>
        <p:txBody>
          <a:bodyPr/>
          <a:lstStyle/>
          <a:p>
            <a:r>
              <a:rPr lang="en-US" dirty="0"/>
              <a:t>Includes the “who”</a:t>
            </a:r>
          </a:p>
          <a:p>
            <a:r>
              <a:rPr lang="en-US" dirty="0"/>
              <a:t>Meeting between Medicare beneficiary and provider documenting care provided </a:t>
            </a:r>
          </a:p>
          <a:p>
            <a:r>
              <a:rPr lang="en-US" dirty="0"/>
              <a:t>Document reason for encounter including</a:t>
            </a:r>
          </a:p>
          <a:p>
            <a:pPr lvl="1"/>
            <a:r>
              <a:rPr lang="en-US" dirty="0"/>
              <a:t>Chief complaint (why)</a:t>
            </a:r>
          </a:p>
          <a:p>
            <a:pPr lvl="1"/>
            <a:r>
              <a:rPr lang="en-US" dirty="0"/>
              <a:t>Location (where)</a:t>
            </a:r>
          </a:p>
          <a:p>
            <a:pPr lvl="1"/>
            <a:r>
              <a:rPr lang="en-US" dirty="0"/>
              <a:t>Date and time (when)</a:t>
            </a:r>
          </a:p>
          <a:p>
            <a:pPr lvl="1"/>
            <a:r>
              <a:rPr lang="en-US" dirty="0"/>
              <a:t>What and how many </a:t>
            </a:r>
          </a:p>
        </p:txBody>
      </p:sp>
    </p:spTree>
    <p:extLst>
      <p:ext uri="{BB962C8B-B14F-4D97-AF65-F5344CB8AC3E}">
        <p14:creationId xmlns:p14="http://schemas.microsoft.com/office/powerpoint/2010/main" val="175508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77474-4492-88FB-7011-C154ED5EB449}"/>
              </a:ext>
            </a:extLst>
          </p:cNvPr>
          <p:cNvSpPr>
            <a:spLocks noGrp="1"/>
          </p:cNvSpPr>
          <p:nvPr>
            <p:ph type="title"/>
          </p:nvPr>
        </p:nvSpPr>
        <p:spPr>
          <a:prstGeom prst="rect">
            <a:avLst/>
          </a:prstGeom>
        </p:spPr>
        <p:txBody>
          <a:bodyPr/>
          <a:lstStyle/>
          <a:p>
            <a:pPr lvl="0">
              <a:spcBef>
                <a:spcPts val="1000"/>
              </a:spcBef>
            </a:pPr>
            <a:r>
              <a:rPr lang="en-US" dirty="0">
                <a:solidFill>
                  <a:srgbClr val="017DB4"/>
                </a:solidFill>
                <a:ea typeface="+mn-ea"/>
                <a:cs typeface="+mn-cs"/>
              </a:rPr>
              <a:t>Documentation</a:t>
            </a:r>
            <a:r>
              <a:rPr lang="en-US" sz="4000" dirty="0">
                <a:solidFill>
                  <a:srgbClr val="017DB4"/>
                </a:solidFill>
                <a:ea typeface="+mn-ea"/>
                <a:cs typeface="+mn-cs"/>
              </a:rPr>
              <a:t> Elements: Exam Findings </a:t>
            </a:r>
            <a:endParaRPr lang="en-US" dirty="0"/>
          </a:p>
        </p:txBody>
      </p:sp>
      <p:sp>
        <p:nvSpPr>
          <p:cNvPr id="4" name="Content Placeholder 3">
            <a:extLst>
              <a:ext uri="{FF2B5EF4-FFF2-40B4-BE49-F238E27FC236}">
                <a16:creationId xmlns:a16="http://schemas.microsoft.com/office/drawing/2014/main" id="{40A22895-F569-E334-3E62-CCA7F77446D6}"/>
              </a:ext>
            </a:extLst>
          </p:cNvPr>
          <p:cNvSpPr>
            <a:spLocks noGrp="1"/>
          </p:cNvSpPr>
          <p:nvPr>
            <p:ph sz="half" idx="13"/>
          </p:nvPr>
        </p:nvSpPr>
        <p:spPr>
          <a:xfrm>
            <a:off x="711470" y="1601219"/>
            <a:ext cx="5072642" cy="4400466"/>
          </a:xfrm>
        </p:spPr>
        <p:txBody>
          <a:bodyPr>
            <a:normAutofit/>
          </a:bodyPr>
          <a:lstStyle/>
          <a:p>
            <a:r>
              <a:rPr lang="en-US" sz="3200" dirty="0">
                <a:latin typeface="+mn-lt"/>
              </a:rPr>
              <a:t>What</a:t>
            </a:r>
          </a:p>
          <a:p>
            <a:pPr lvl="1"/>
            <a:r>
              <a:rPr lang="en-US" sz="2800" dirty="0">
                <a:latin typeface="+mn-lt"/>
              </a:rPr>
              <a:t>Include complete medical exam by provider</a:t>
            </a:r>
          </a:p>
          <a:p>
            <a:pPr lvl="1"/>
            <a:r>
              <a:rPr lang="en-US" sz="2800" dirty="0">
                <a:latin typeface="+mn-lt"/>
              </a:rPr>
              <a:t>1995 and 1997 Evaluation and Management guidelines apply </a:t>
            </a:r>
            <a:r>
              <a:rPr lang="en-US" sz="2400" dirty="0">
                <a:latin typeface="+mn-lt"/>
              </a:rPr>
              <a:t>	</a:t>
            </a:r>
          </a:p>
          <a:p>
            <a:r>
              <a:rPr lang="en-US" sz="3200" dirty="0">
                <a:latin typeface="+mn-lt"/>
              </a:rPr>
              <a:t>When</a:t>
            </a:r>
          </a:p>
          <a:p>
            <a:pPr lvl="1"/>
            <a:r>
              <a:rPr lang="en-US" sz="2800" dirty="0">
                <a:latin typeface="+mn-lt"/>
              </a:rPr>
              <a:t>Time of the encounter</a:t>
            </a:r>
          </a:p>
        </p:txBody>
      </p:sp>
      <p:sp>
        <p:nvSpPr>
          <p:cNvPr id="6" name="Content Placeholder 5">
            <a:extLst>
              <a:ext uri="{FF2B5EF4-FFF2-40B4-BE49-F238E27FC236}">
                <a16:creationId xmlns:a16="http://schemas.microsoft.com/office/drawing/2014/main" id="{AD4D6DCF-C17E-1F6B-5CB0-72E2DF9C4E58}"/>
              </a:ext>
            </a:extLst>
          </p:cNvPr>
          <p:cNvSpPr>
            <a:spLocks noGrp="1"/>
          </p:cNvSpPr>
          <p:nvPr>
            <p:ph sz="half" idx="17"/>
          </p:nvPr>
        </p:nvSpPr>
        <p:spPr>
          <a:xfrm>
            <a:off x="6096000" y="1596922"/>
            <a:ext cx="5172770" cy="4703888"/>
          </a:xfrm>
        </p:spPr>
        <p:txBody>
          <a:bodyPr>
            <a:normAutofit fontScale="92500" lnSpcReduction="10000"/>
          </a:bodyPr>
          <a:lstStyle/>
          <a:p>
            <a:r>
              <a:rPr lang="en-US" sz="3200" dirty="0">
                <a:latin typeface="+mn-lt"/>
              </a:rPr>
              <a:t>Where</a:t>
            </a:r>
          </a:p>
          <a:p>
            <a:pPr lvl="1"/>
            <a:r>
              <a:rPr lang="en-US" sz="2800" dirty="0">
                <a:latin typeface="+mn-lt"/>
              </a:rPr>
              <a:t>Location of exam</a:t>
            </a:r>
          </a:p>
          <a:p>
            <a:pPr lvl="1"/>
            <a:r>
              <a:rPr lang="en-US" sz="2800" dirty="0">
                <a:latin typeface="+mn-lt"/>
              </a:rPr>
              <a:t>Location of patient prior to event or injury </a:t>
            </a:r>
            <a:endParaRPr lang="en-US" sz="3200" dirty="0">
              <a:latin typeface="+mn-lt"/>
            </a:endParaRPr>
          </a:p>
          <a:p>
            <a:r>
              <a:rPr lang="en-US" sz="3200" dirty="0">
                <a:latin typeface="+mn-lt"/>
              </a:rPr>
              <a:t>Why</a:t>
            </a:r>
          </a:p>
          <a:p>
            <a:pPr lvl="1"/>
            <a:r>
              <a:rPr lang="en-US" sz="2800" dirty="0">
                <a:latin typeface="+mn-lt"/>
              </a:rPr>
              <a:t>Support need for services and method of delivery used</a:t>
            </a:r>
          </a:p>
          <a:p>
            <a:r>
              <a:rPr lang="en-US" sz="3200" dirty="0">
                <a:latin typeface="+mn-lt"/>
              </a:rPr>
              <a:t>How many</a:t>
            </a:r>
          </a:p>
          <a:p>
            <a:pPr lvl="1"/>
            <a:r>
              <a:rPr lang="en-US" sz="2800" dirty="0">
                <a:latin typeface="+mn-lt"/>
              </a:rPr>
              <a:t>Include the amount of services provided</a:t>
            </a:r>
          </a:p>
          <a:p>
            <a:pPr lvl="1"/>
            <a:r>
              <a:rPr lang="en-US" sz="2800" dirty="0">
                <a:latin typeface="+mn-lt"/>
              </a:rPr>
              <a:t>Note repeat services</a:t>
            </a:r>
          </a:p>
        </p:txBody>
      </p:sp>
    </p:spTree>
    <p:extLst>
      <p:ext uri="{BB962C8B-B14F-4D97-AF65-F5344CB8AC3E}">
        <p14:creationId xmlns:p14="http://schemas.microsoft.com/office/powerpoint/2010/main" val="2130348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F15988-CCC3-2B2D-84B0-69360D1E9C6E}"/>
              </a:ext>
            </a:extLst>
          </p:cNvPr>
          <p:cNvSpPr>
            <a:spLocks noGrp="1"/>
          </p:cNvSpPr>
          <p:nvPr>
            <p:ph type="title"/>
          </p:nvPr>
        </p:nvSpPr>
        <p:spPr>
          <a:xfrm>
            <a:off x="547584" y="365125"/>
            <a:ext cx="10074341" cy="723011"/>
          </a:xfrm>
        </p:spPr>
        <p:txBody>
          <a:bodyPr/>
          <a:lstStyle/>
          <a:p>
            <a:r>
              <a:rPr lang="en-US" dirty="0"/>
              <a:t>Documentation Elements: Tests and Results </a:t>
            </a:r>
          </a:p>
        </p:txBody>
      </p:sp>
      <p:sp>
        <p:nvSpPr>
          <p:cNvPr id="8" name="Content Placeholder 7">
            <a:extLst>
              <a:ext uri="{FF2B5EF4-FFF2-40B4-BE49-F238E27FC236}">
                <a16:creationId xmlns:a16="http://schemas.microsoft.com/office/drawing/2014/main" id="{AC8F01FD-1897-F9A3-D11C-EB4878031229}"/>
              </a:ext>
            </a:extLst>
          </p:cNvPr>
          <p:cNvSpPr>
            <a:spLocks noGrp="1"/>
          </p:cNvSpPr>
          <p:nvPr>
            <p:ph sz="half" idx="2"/>
          </p:nvPr>
        </p:nvSpPr>
        <p:spPr>
          <a:xfrm>
            <a:off x="547585" y="1280160"/>
            <a:ext cx="11071258" cy="5428984"/>
          </a:xfrm>
        </p:spPr>
        <p:txBody>
          <a:bodyPr/>
          <a:lstStyle/>
          <a:p>
            <a:r>
              <a:rPr lang="en-US" dirty="0"/>
              <a:t>Who will perform tests</a:t>
            </a:r>
          </a:p>
          <a:p>
            <a:r>
              <a:rPr lang="en-US" dirty="0"/>
              <a:t>What</a:t>
            </a:r>
          </a:p>
          <a:p>
            <a:pPr lvl="1"/>
            <a:r>
              <a:rPr lang="en-US" dirty="0"/>
              <a:t>Types of tests done</a:t>
            </a:r>
          </a:p>
          <a:p>
            <a:pPr lvl="1"/>
            <a:r>
              <a:rPr lang="en-US" dirty="0"/>
              <a:t>Resulting diagnosis </a:t>
            </a:r>
          </a:p>
          <a:p>
            <a:pPr lvl="1"/>
            <a:r>
              <a:rPr lang="en-US" dirty="0"/>
              <a:t>How many testers will be performed</a:t>
            </a:r>
          </a:p>
          <a:p>
            <a:r>
              <a:rPr lang="en-US" dirty="0"/>
              <a:t>When</a:t>
            </a:r>
          </a:p>
          <a:p>
            <a:pPr lvl="1"/>
            <a:r>
              <a:rPr lang="en-US" dirty="0"/>
              <a:t>Scheduled tests </a:t>
            </a:r>
          </a:p>
          <a:p>
            <a:pPr lvl="1"/>
            <a:r>
              <a:rPr lang="en-US" dirty="0"/>
              <a:t>Immediate or urgent</a:t>
            </a:r>
          </a:p>
        </p:txBody>
      </p:sp>
    </p:spTree>
    <p:extLst>
      <p:ext uri="{BB962C8B-B14F-4D97-AF65-F5344CB8AC3E}">
        <p14:creationId xmlns:p14="http://schemas.microsoft.com/office/powerpoint/2010/main" val="1643645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smtClean="0">
            <a:solidFill>
              <a:schemeClr val="bg1">
                <a:lumMod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Workflow_x0020_Status xmlns="9075a0da-3943-4891-8ded-493e6a170793">Ready</Workflow_x0020_Status>
    <Must_x0020_review_x0020_changes_x0020_with_x0020_staff xmlns="9075a0da-3943-4891-8ded-493e6a170793" xsi:nil="true"/>
    <Approve_x0020_Olli_x0020_Document xmlns="5637125f-61b7-4ab1-ae51-868c7983d343">
      <Url xsi:nil="true"/>
      <Description xsi:nil="true"/>
    </Approve_x0020_Olli_x0020_Document>
    <Latest_x0020_Changes xmlns="9075a0da-3943-4891-8ded-493e6a170793">New</Latest_x0020_Changes>
    <Review_x0020_Notification_x0020_Date xmlns="9075a0da-3943-4891-8ded-493e6a170793" xsi:nil="true"/>
    <New_x0020_Version_x0020_Email_x0020_Required xmlns="9075a0da-3943-4891-8ded-493e6a170793">No</New_x0020_Version_x0020_Email_x0020_Required>
    <CategoryDescription xmlns="http://schemas.microsoft.com/sharepoint.v3">PPT Presentation and slide deck</CategoryDescription>
    <Branch xmlns="9075a0da-3943-4891-8ded-493e6a170793">Provider Outreach &amp; Education</Branch>
    <Publish_x0020_Document xmlns="5637125f-61b7-4ab1-ae51-868c7983d343">
      <Url>https://knowledge.wpsic.com/lib/GHAEducationalDocuments/_layouts/15/wrkstat.aspx?List=5637125f-61b7-4ab1-ae51-868c7983d343&amp;WorkflowInstanceName=e3187c2a-a64c-4485-aff8-1e7fa890109a</Url>
      <Description>Publish</Description>
    </Publish_x0020_Document>
    <Document_x0020_Number xmlns="9075a0da-3943-4891-8ded-493e6a170793" xsi:nil="true"/>
    <Functional_x0020_Area xmlns="9075a0da-3943-4891-8ded-493e6a170793">Provider Services</Functional_x0020_Area>
    <Topic2 xmlns="9075a0da-3943-4891-8ded-493e6a170793">Education – Provider</Topic2>
    <Document_x0020_Type xmlns="9075a0da-3943-4891-8ded-493e6a170793">Presentation</Document_x0020_Type>
    <Division xmlns="9075a0da-3943-4891-8ded-493e6a170793">Government Health Administrators</Division>
    <Document_x0020_History xmlns="9075a0da-3943-4891-8ded-493e6a170793" xsi:nil="true"/>
    <Contract xmlns="9075a0da-3943-4891-8ded-493e6a170793">Shared</Contract>
    <_dlc_DocId xmlns="9075a0da-3943-4891-8ded-493e6a170793">76EDXFZAKY4C-811355772-3236</_dlc_DocId>
    <_dlc_DocIdUrl xmlns="9075a0da-3943-4891-8ded-493e6a170793">
      <Url>https://knowledge.wpsic.com/lib/GHAEducationalDocuments/_layouts/15/DocIdRedir.aspx?ID=76EDXFZAKY4C-811355772-3236</Url>
      <Description>76EDXFZAKY4C-811355772-3236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GHA Document" ma:contentTypeID="0x0101006E63F9F2094B854683EBE2F25BB346E5000506D6BA6D64EB4598816411DF463305" ma:contentTypeVersion="45" ma:contentTypeDescription="" ma:contentTypeScope="" ma:versionID="b04803c678ab9756e84def06c216c041">
  <xsd:schema xmlns:xsd="http://www.w3.org/2001/XMLSchema" xmlns:xs="http://www.w3.org/2001/XMLSchema" xmlns:p="http://schemas.microsoft.com/office/2006/metadata/properties" xmlns:ns2="http://schemas.microsoft.com/sharepoint.v3" xmlns:ns3="9075a0da-3943-4891-8ded-493e6a170793" xmlns:ns4="5637125f-61b7-4ab1-ae51-868c7983d343" targetNamespace="http://schemas.microsoft.com/office/2006/metadata/properties" ma:root="true" ma:fieldsID="44ea7b2e2c13816748bd23e1fb44f8b8" ns2:_="" ns3:_="" ns4:_="">
    <xsd:import namespace="http://schemas.microsoft.com/sharepoint.v3"/>
    <xsd:import namespace="9075a0da-3943-4891-8ded-493e6a170793"/>
    <xsd:import namespace="5637125f-61b7-4ab1-ae51-868c7983d343"/>
    <xsd:element name="properties">
      <xsd:complexType>
        <xsd:sequence>
          <xsd:element name="documentManagement">
            <xsd:complexType>
              <xsd:all>
                <xsd:element ref="ns2:CategoryDescription" minOccurs="0"/>
                <xsd:element ref="ns3:Document_x0020_Number" minOccurs="0"/>
                <xsd:element ref="ns3:Document_x0020_Type"/>
                <xsd:element ref="ns3:Latest_x0020_Changes" minOccurs="0"/>
                <xsd:element ref="ns3:Must_x0020_review_x0020_changes_x0020_with_x0020_staff" minOccurs="0"/>
                <xsd:element ref="ns3:New_x0020_Version_x0020_Email_x0020_Required" minOccurs="0"/>
                <xsd:element ref="ns3:Review_x0020_Notification_x0020_Date" minOccurs="0"/>
                <xsd:element ref="ns3:Functional_x0020_Area"/>
                <xsd:element ref="ns3:Branch"/>
                <xsd:element ref="ns3:Contract"/>
                <xsd:element ref="ns3:Topic2"/>
                <xsd:element ref="ns3:Workflow_x0020_Status"/>
                <xsd:element ref="ns4:Approve_x0020_Olli_x0020_Document" minOccurs="0"/>
                <xsd:element ref="ns3:Document_x0020_History" minOccurs="0"/>
                <xsd:element ref="ns4:Publish_x0020_Document" minOccurs="0"/>
                <xsd:element ref="ns3:_dlc_DocId" minOccurs="0"/>
                <xsd:element ref="ns3:_dlc_DocIdUrl" minOccurs="0"/>
                <xsd:element ref="ns3:_dlc_DocIdPersistId" minOccurs="0"/>
                <xsd:element ref="ns3:Division"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2" nillable="true" ma:displayName="Description" ma:internalName="CategoryDescrip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75a0da-3943-4891-8ded-493e6a170793" elementFormDefault="qualified">
    <xsd:import namespace="http://schemas.microsoft.com/office/2006/documentManagement/types"/>
    <xsd:import namespace="http://schemas.microsoft.com/office/infopath/2007/PartnerControls"/>
    <xsd:element name="Document_x0020_Number" ma:index="3" nillable="true" ma:displayName="Document Number" ma:internalName="Document_x0020_Number" ma:readOnly="false">
      <xsd:simpleType>
        <xsd:restriction base="dms:Text">
          <xsd:maxLength value="255"/>
        </xsd:restriction>
      </xsd:simpleType>
    </xsd:element>
    <xsd:element name="Document_x0020_Type" ma:index="4" ma:displayName="Document Type" ma:format="Dropdown" ma:internalName="Document_x0020_Type" ma:readOnly="false">
      <xsd:simpleType>
        <xsd:restriction base="dms:Choice">
          <xsd:enumeration value="Comparative Billing"/>
          <xsd:enumeration value="Course Material"/>
          <xsd:enumeration value="Decision Tree"/>
          <xsd:enumeration value="Face-to-Face"/>
          <xsd:enumeration value="FAQ"/>
          <xsd:enumeration value="IRRR"/>
          <xsd:enumeration value="LCD"/>
          <xsd:enumeration value="Management Presentation"/>
          <xsd:enumeration value="Plan"/>
          <xsd:enumeration value="Presentation"/>
          <xsd:enumeration value="Provider Education Handout"/>
          <xsd:enumeration value="Provider Instruction"/>
          <xsd:enumeration value="Script"/>
          <xsd:enumeration value="Strategy"/>
          <xsd:enumeration value="Teleconference"/>
          <xsd:enumeration value="Web Posting/EML"/>
        </xsd:restriction>
      </xsd:simpleType>
    </xsd:element>
    <xsd:element name="Latest_x0020_Changes" ma:index="5" nillable="true" ma:displayName="Latest Changes" ma:internalName="Latest_x0020_Changes" ma:readOnly="false">
      <xsd:simpleType>
        <xsd:restriction base="dms:Note"/>
      </xsd:simpleType>
    </xsd:element>
    <xsd:element name="Must_x0020_review_x0020_changes_x0020_with_x0020_staff" ma:index="6" nillable="true" ma:displayName="Must review changes with staff" ma:format="RadioButtons" ma:internalName="Must_x0020_review_x0020_changes_x0020_with_x0020_staff">
      <xsd:simpleType>
        <xsd:restriction base="dms:Choice">
          <xsd:enumeration value="Yes"/>
          <xsd:enumeration value="No"/>
        </xsd:restriction>
      </xsd:simpleType>
    </xsd:element>
    <xsd:element name="New_x0020_Version_x0020_Email_x0020_Required" ma:index="7" nillable="true" ma:displayName="New Version Email Required" ma:default="No" ma:format="RadioButtons" ma:internalName="New_x0020_Version_x0020_Email_x0020_Required">
      <xsd:simpleType>
        <xsd:restriction base="dms:Choice">
          <xsd:enumeration value="Yes"/>
          <xsd:enumeration value="No"/>
        </xsd:restriction>
      </xsd:simpleType>
    </xsd:element>
    <xsd:element name="Review_x0020_Notification_x0020_Date" ma:index="8" nillable="true" ma:displayName="Review Notification Date" ma:format="DateOnly" ma:internalName="Review_x0020_Notification_x0020_Date" ma:readOnly="false">
      <xsd:simpleType>
        <xsd:restriction base="dms:DateTime"/>
      </xsd:simpleType>
    </xsd:element>
    <xsd:element name="Functional_x0020_Area" ma:index="9" ma:displayName="Functional Area" ma:format="Dropdown" ma:internalName="Functional_x0020_Area" ma:readOnly="false">
      <xsd:simpleType>
        <xsd:restriction base="dms:Choice">
          <xsd:enumeration value="Audit"/>
          <xsd:enumeration value="Clinical Services"/>
          <xsd:enumeration value="Contract Administration"/>
          <xsd:enumeration value="Financial Services"/>
          <xsd:enumeration value="Administration &amp; Support"/>
          <xsd:enumeration value="Provider Services"/>
          <xsd:enumeration value="Systems &amp; Technology"/>
        </xsd:restriction>
      </xsd:simpleType>
    </xsd:element>
    <xsd:element name="Branch" ma:index="10" ma:displayName="Branch" ma:format="Dropdown" ma:internalName="Branch" ma:readOnly="false">
      <xsd:simpleType>
        <xsd:restriction base="dms:Choice">
          <xsd:enumeration value="Appeals/Redeterminations"/>
          <xsd:enumeration value="Audit"/>
          <xsd:enumeration value="Audit - Appeals"/>
          <xsd:enumeration value="Audit - Cost Report Reopenings"/>
          <xsd:enumeration value="Audit - Field Office"/>
          <xsd:enumeration value="Audit - Reimbursement"/>
          <xsd:enumeration value="Audit - Supervisors"/>
          <xsd:enumeration value="Business Systems Support"/>
          <xsd:enumeration value="CCU"/>
          <xsd:enumeration value="CERT"/>
          <xsd:enumeration value="Claims"/>
          <xsd:enumeration value="Compliance"/>
          <xsd:enumeration value="Complaint Screening"/>
          <xsd:enumeration value="Customer Service"/>
          <xsd:enumeration value="Document Services"/>
          <xsd:enumeration value="Financial Reporting"/>
          <xsd:enumeration value="FOIA"/>
          <xsd:enumeration value="INSIGHT"/>
          <xsd:enumeration value="MAC Administration"/>
          <xsd:enumeration value="Medical Review"/>
          <xsd:enumeration value="Medicare Guidance"/>
          <xsd:enumeration value="MedPub"/>
          <xsd:enumeration value="MIP"/>
          <xsd:enumeration value="Monitoring &amp; Complaint Screening"/>
          <xsd:enumeration value="Payment Recovery"/>
          <xsd:enumeration value="Policy"/>
          <xsd:enumeration value="Provider Enrollment"/>
          <xsd:enumeration value="Provider Outreach &amp; Education"/>
          <xsd:enumeration value="Quality Assurance"/>
          <xsd:enumeration value="Quality Management"/>
          <xsd:enumeration value="RA"/>
          <xsd:enumeration value="Reimbursement"/>
          <xsd:enumeration value="Secondary Payer"/>
          <xsd:enumeration value="STAR"/>
          <xsd:enumeration value="Systems Security"/>
          <xsd:enumeration value="Tech Support"/>
          <xsd:enumeration value="Training"/>
          <xsd:enumeration value="UPIC-JOA"/>
          <xsd:enumeration value="Web Development"/>
          <xsd:enumeration value="Ready to Archive"/>
        </xsd:restriction>
      </xsd:simpleType>
    </xsd:element>
    <xsd:element name="Contract" ma:index="11" ma:displayName="Contract" ma:format="Dropdown" ma:internalName="Contract" ma:readOnly="false">
      <xsd:simpleType>
        <xsd:restriction base="dms:Choice">
          <xsd:enumeration value="(None)"/>
          <xsd:enumeration value="Part A"/>
          <xsd:enumeration value="Part B"/>
          <xsd:enumeration value="Shared"/>
        </xsd:restriction>
      </xsd:simpleType>
    </xsd:element>
    <xsd:element name="Topic2" ma:index="12" ma:displayName="Topic" ma:format="Dropdown" ma:internalName="Topic2" ma:readOnly="false">
      <xsd:simpleType>
        <xsd:restriction base="dms:Choice">
          <xsd:enumeration value="(None)"/>
          <xsd:enumeration value="935"/>
          <xsd:enumeration value="1099"/>
          <xsd:enumeration value="Accounts Payable"/>
          <xsd:enumeration value="Accounts Receivable"/>
          <xsd:enumeration value="Advance Payments"/>
          <xsd:enumeration value="Approval"/>
          <xsd:enumeration value="Assignment"/>
          <xsd:enumeration value="Audit - Acceptability"/>
          <xsd:enumeration value="Audit - Audit Programs"/>
          <xsd:enumeration value="Audit - Claim Calculations"/>
          <xsd:enumeration value="Audit - DSH/LIP"/>
          <xsd:enumeration value="Audit - EHR Workpapers"/>
          <xsd:enumeration value="Audit - IME/GME/NAH"/>
          <xsd:enumeration value="Audit - IRF, LTCH, and Provider-Based Reviews"/>
          <xsd:enumeration value="Audit - Letters"/>
          <xsd:enumeration value="Audit - Rates"/>
          <xsd:enumeration value="Audit - SCH/MDH"/>
          <xsd:enumeration value="Audit - Settlement Worksheets"/>
          <xsd:enumeration value="Audit - Tentative Settlement"/>
          <xsd:enumeration value="Audit - UDR Workpapers"/>
          <xsd:enumeration value="Audit - UDRs"/>
          <xsd:enumeration value="Audit - Wage Index"/>
          <xsd:enumeration value="Banking"/>
          <xsd:enumeration value="Bankruptcy"/>
          <xsd:enumeration value="Beneficiary letter"/>
          <xsd:enumeration value="CA View"/>
          <xsd:enumeration value="Call Log"/>
          <xsd:enumeration value="CCU Reports"/>
          <xsd:enumeration value="CERT"/>
          <xsd:enumeration value="Checklist"/>
          <xsd:enumeration value="CMS"/>
          <xsd:enumeration value="COBC"/>
          <xsd:enumeration value="Communique"/>
          <xsd:enumeration value="Coordination of Benefits"/>
          <xsd:enumeration value="Corrective-Preventive Action"/>
          <xsd:enumeration value="Correspondence"/>
          <xsd:enumeration value="CRNA"/>
          <xsd:enumeration value="Cycle"/>
          <xsd:enumeration value="Data Analysis"/>
          <xsd:enumeration value="DCS/Treasury"/>
          <xsd:enumeration value="Development"/>
          <xsd:enumeration value="Divisional"/>
          <xsd:enumeration value="Document Control"/>
          <xsd:enumeration value="Draft CR"/>
          <xsd:enumeration value="Education – Internal"/>
          <xsd:enumeration value="Education – Provider"/>
          <xsd:enumeration value="EFT"/>
          <xsd:enumeration value="eNews"/>
          <xsd:enumeration value="ERS"/>
          <xsd:enumeration value="External Audit"/>
          <xsd:enumeration value="Fax"/>
          <xsd:enumeration value="First Level Appeal"/>
          <xsd:enumeration value="FISS"/>
          <xsd:enumeration value="HIGLAS"/>
          <xsd:enumeration value="ICR"/>
          <xsd:enumeration value="Inquiries"/>
          <xsd:enumeration value="Internal Audit"/>
          <xsd:enumeration value="Internal Controls"/>
          <xsd:enumeration value="IRR"/>
          <xsd:enumeration value="IVR"/>
          <xsd:enumeration value="J5"/>
          <xsd:enumeration value="J8"/>
          <xsd:enumeration value="Macro"/>
          <xsd:enumeration value="Maintenance"/>
          <xsd:enumeration value="Management Review"/>
          <xsd:enumeration value="Master List"/>
          <xsd:enumeration value="Meetings"/>
          <xsd:enumeration value="MR Letter"/>
          <xsd:enumeration value="NICE"/>
          <xsd:enumeration value="Nonconforming Service"/>
          <xsd:enumeration value="OCR"/>
          <xsd:enumeration value="OnBase"/>
          <xsd:enumeration value="Pecos"/>
          <xsd:enumeration value="Performance Metrics"/>
          <xsd:enumeration value="Portal Support"/>
          <xsd:enumeration value="Problem Prioritization"/>
          <xsd:enumeration value="Processing Applications"/>
          <xsd:enumeration value="Production"/>
          <xsd:enumeration value="Provider Letter"/>
          <xsd:enumeration value="Quality"/>
          <xsd:enumeration value="Receipt"/>
          <xsd:enumeration value="Referral"/>
          <xsd:enumeration value="Regulation and Informational Materials"/>
          <xsd:enumeration value="Release"/>
          <xsd:enumeration value="Reopening"/>
          <xsd:enumeration value="Reporting"/>
          <xsd:enumeration value="Review"/>
          <xsd:enumeration value="Sampling"/>
          <xsd:enumeration value="Second Level Appeal"/>
          <xsd:enumeration value="Service Requests-Referrals"/>
          <xsd:enumeration value="Systems Support"/>
          <xsd:enumeration value="Thank Yous"/>
          <xsd:enumeration value="Third Party"/>
          <xsd:enumeration value="Training"/>
          <xsd:enumeration value="Training Delivery"/>
          <xsd:enumeration value="Training Development"/>
          <xsd:enumeration value="Trending"/>
          <xsd:enumeration value="Validation"/>
          <xsd:enumeration value="Voluntary Refunds"/>
          <xsd:enumeration value="Website"/>
          <xsd:enumeration value="WFO"/>
          <xsd:enumeration value="Workload"/>
          <xsd:enumeration value="Worksheet"/>
          <xsd:enumeration value="Write Off"/>
          <xsd:enumeration value="ZPIC/UPIC"/>
        </xsd:restriction>
      </xsd:simpleType>
    </xsd:element>
    <xsd:element name="Workflow_x0020_Status" ma:index="13" ma:displayName="Workflow Status" ma:default="New" ma:format="Dropdown" ma:internalName="Workflow_x0020_Status" ma:readOnly="false">
      <xsd:simpleType>
        <xsd:restriction base="dms:Choice">
          <xsd:enumeration value="New"/>
          <xsd:enumeration value="Edit"/>
          <xsd:enumeration value="Review"/>
          <xsd:enumeration value="Approval"/>
          <xsd:enumeration value="Ready"/>
          <xsd:enumeration value="Active"/>
        </xsd:restriction>
      </xsd:simpleType>
    </xsd:element>
    <xsd:element name="Document_x0020_History" ma:index="16" nillable="true" ma:displayName="Document History" ma:internalName="Document_x0020_History" ma:readOnly="false">
      <xsd:simpleType>
        <xsd:restriction base="dms:Note">
          <xsd:maxLength value="255"/>
        </xsd:restriction>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Division" ma:index="24" nillable="true" ma:displayName="Division" ma:default="Government Health Administrators" ma:hidden="true" ma:internalName="Division" ma:readOnly="false">
      <xsd:simpleType>
        <xsd:restriction base="dms:Text">
          <xsd:maxLength value="255"/>
        </xsd:restriction>
      </xsd:simple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37125f-61b7-4ab1-ae51-868c7983d343" elementFormDefault="qualified">
    <xsd:import namespace="http://schemas.microsoft.com/office/2006/documentManagement/types"/>
    <xsd:import namespace="http://schemas.microsoft.com/office/infopath/2007/PartnerControls"/>
    <xsd:element name="Approve_x0020_Olli_x0020_Document" ma:index="15" nillable="true" ma:displayName="Approve Document" ma:format="Hyperlink" ma:internalName="Approve_x0020_Olli_x0020_Document"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Publish_x0020_Document" ma:index="17" nillable="true" ma:displayName="Publish Document" ma:internalName="Publish_x0020_Document">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88691E0-8E50-42A0-B80F-5ED66890C16B}">
  <ds:schemaRefs>
    <ds:schemaRef ds:uri="http://schemas.microsoft.com/office/2006/metadata/properties"/>
    <ds:schemaRef ds:uri="http://schemas.microsoft.com/office/infopath/2007/PartnerControls"/>
    <ds:schemaRef ds:uri="9075a0da-3943-4891-8ded-493e6a170793"/>
    <ds:schemaRef ds:uri="5637125f-61b7-4ab1-ae51-868c7983d343"/>
    <ds:schemaRef ds:uri="http://schemas.microsoft.com/sharepoint.v3"/>
  </ds:schemaRefs>
</ds:datastoreItem>
</file>

<file path=customXml/itemProps2.xml><?xml version="1.0" encoding="utf-8"?>
<ds:datastoreItem xmlns:ds="http://schemas.openxmlformats.org/officeDocument/2006/customXml" ds:itemID="{C4B0CE23-ACEF-4FB9-BFD0-98933A8679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075a0da-3943-4891-8ded-493e6a170793"/>
    <ds:schemaRef ds:uri="5637125f-61b7-4ab1-ae51-868c7983d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368D92-2AA7-420D-9C4D-8E4F727F2797}">
  <ds:schemaRefs>
    <ds:schemaRef ds:uri="http://schemas.microsoft.com/sharepoint/v3/contenttype/forms"/>
  </ds:schemaRefs>
</ds:datastoreItem>
</file>

<file path=customXml/itemProps4.xml><?xml version="1.0" encoding="utf-8"?>
<ds:datastoreItem xmlns:ds="http://schemas.openxmlformats.org/officeDocument/2006/customXml" ds:itemID="{DFE78E05-C9A0-494C-B566-A68E3545717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4380</TotalTime>
  <Words>591</Words>
  <Application>Microsoft Office PowerPoint</Application>
  <PresentationFormat>Widescreen</PresentationFormat>
  <Paragraphs>127</Paragraphs>
  <Slides>18</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Calibri</vt:lpstr>
      <vt:lpstr>Calibri Light</vt:lpstr>
      <vt:lpstr>Trebuchet MS</vt:lpstr>
      <vt:lpstr>Office Theme</vt:lpstr>
      <vt:lpstr>Custom Design</vt:lpstr>
      <vt:lpstr>1_Custom Design</vt:lpstr>
      <vt:lpstr>Documentation: Back To The Basics September 20, 2023 </vt:lpstr>
      <vt:lpstr>Disclaimer</vt:lpstr>
      <vt:lpstr>Objective</vt:lpstr>
      <vt:lpstr>Purpose of Documentation</vt:lpstr>
      <vt:lpstr>Documentation: Who and What </vt:lpstr>
      <vt:lpstr>Documentation: Where, When, and Why </vt:lpstr>
      <vt:lpstr>Documentation Elements: The Encounter</vt:lpstr>
      <vt:lpstr>Documentation Elements: Exam Findings </vt:lpstr>
      <vt:lpstr>Documentation Elements: Tests and Results </vt:lpstr>
      <vt:lpstr>Documentation Elements: Tests and Results Continued  </vt:lpstr>
      <vt:lpstr>Documentation Elements: Assessment </vt:lpstr>
      <vt:lpstr>Documentation Elements: Plan of Care </vt:lpstr>
      <vt:lpstr>Documentation Elements: Provider Signature</vt:lpstr>
      <vt:lpstr>Common Errors </vt:lpstr>
      <vt:lpstr>Medical Review Process </vt:lpstr>
      <vt:lpstr>Additional Documentation Requests </vt:lpstr>
      <vt:lpstr>Simplifying Documentation Requirements</vt:lpstr>
      <vt:lpstr>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05 25 Facet Joint in HOPD Services Webinar</dc:title>
  <dc:creator>Rasmussen, Benjamin - Corp Comm</dc:creator>
  <cp:lastModifiedBy>Leifker, Kathleen</cp:lastModifiedBy>
  <cp:revision>194</cp:revision>
  <dcterms:created xsi:type="dcterms:W3CDTF">2020-11-15T21:40:28Z</dcterms:created>
  <dcterms:modified xsi:type="dcterms:W3CDTF">2023-09-29T11:02:30Z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0x0101006E63F9F2094B854683EBE2F25BB346E5000506D6BA6D64EB4598816411DF463305</vt:lpwstr>
  </property>
  <property fmtid="{D5CDD505-2E9C-101B-9397-08002B2CF9AE}" pid="3" name="_dlc_DocIdItemGuid">
    <vt:lpwstr>5a12c881-24cb-4d27-ae2d-2df0083bc047</vt:lpwstr>
  </property>
</Properties>
</file>