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6" r:id="rId6"/>
    <p:sldMasterId id="2147483672" r:id="rId7"/>
  </p:sldMasterIdLst>
  <p:notesMasterIdLst>
    <p:notesMasterId r:id="rId35"/>
  </p:notesMasterIdLst>
  <p:handoutMasterIdLst>
    <p:handoutMasterId r:id="rId36"/>
  </p:handoutMasterIdLst>
  <p:sldIdLst>
    <p:sldId id="280" r:id="rId8"/>
    <p:sldId id="270" r:id="rId9"/>
    <p:sldId id="345" r:id="rId10"/>
    <p:sldId id="431" r:id="rId11"/>
    <p:sldId id="268" r:id="rId12"/>
    <p:sldId id="421" r:id="rId13"/>
    <p:sldId id="269" r:id="rId14"/>
    <p:sldId id="430" r:id="rId15"/>
    <p:sldId id="271" r:id="rId16"/>
    <p:sldId id="264" r:id="rId17"/>
    <p:sldId id="432" r:id="rId18"/>
    <p:sldId id="422" r:id="rId19"/>
    <p:sldId id="424" r:id="rId20"/>
    <p:sldId id="425" r:id="rId21"/>
    <p:sldId id="426" r:id="rId22"/>
    <p:sldId id="428" r:id="rId23"/>
    <p:sldId id="276" r:id="rId24"/>
    <p:sldId id="429" r:id="rId25"/>
    <p:sldId id="277" r:id="rId26"/>
    <p:sldId id="275" r:id="rId27"/>
    <p:sldId id="433" r:id="rId28"/>
    <p:sldId id="267" r:id="rId29"/>
    <p:sldId id="287" r:id="rId30"/>
    <p:sldId id="434" r:id="rId31"/>
    <p:sldId id="413" r:id="rId32"/>
    <p:sldId id="291" r:id="rId33"/>
    <p:sldId id="42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DB4"/>
    <a:srgbClr val="003A5D"/>
    <a:srgbClr val="F89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8" autoAdjust="0"/>
    <p:restoredTop sz="86430" autoAdjust="0"/>
  </p:normalViewPr>
  <p:slideViewPr>
    <p:cSldViewPr snapToGrid="0" snapToObjects="1">
      <p:cViewPr varScale="1">
        <p:scale>
          <a:sx n="98" d="100"/>
          <a:sy n="98" d="100"/>
        </p:scale>
        <p:origin x="1632" y="96"/>
      </p:cViewPr>
      <p:guideLst/>
    </p:cSldViewPr>
  </p:slideViewPr>
  <p:outlineViewPr>
    <p:cViewPr>
      <p:scale>
        <a:sx n="33" d="100"/>
        <a:sy n="33" d="100"/>
      </p:scale>
      <p:origin x="0" y="-63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75B812-B55C-F963-0424-D66790B345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4C994-23A5-6DC3-722C-4FE3E5EE2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41E7-6599-410D-ACEB-6E45887D8C6A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7FEED-A9E0-77DB-08F1-2E9042512C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3B5FD-EB69-CE14-53AF-6F1814E6C8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2DBBE-78A7-4229-8B03-BD4C2BA33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1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38B04-4D7D-6148-8C3F-37CE9408ACEF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EBA1-951B-0F4A-95D0-9F1CC3ADD4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5150" y="547688"/>
            <a:ext cx="4348163" cy="2446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2538" y="3139806"/>
            <a:ext cx="6125379" cy="5827923"/>
          </a:xfrm>
        </p:spPr>
        <p:txBody>
          <a:bodyPr/>
          <a:lstStyle/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7F830-97C6-41AF-9B45-128293B635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5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wrong with </a:t>
            </a:r>
            <a:r>
              <a:rPr lang="en-US"/>
              <a:t>Alt text?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8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, Subhead, 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50CE01-9624-9ABA-B519-84D32703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625017"/>
            <a:ext cx="9500616" cy="80068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0DADA2D-BB08-86BF-F372-70E73FD5314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139696" y="4563266"/>
            <a:ext cx="9144000" cy="6213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F7139D6-B18D-E36D-DDD4-107506171A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8" y="0"/>
            <a:ext cx="12184091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42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Pictur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73458"/>
            <a:ext cx="3750590" cy="4184542"/>
          </a:xfrm>
          <a:prstGeom prst="rect">
            <a:avLst/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6BBFB6E-EA6C-5CE1-7495-E893768C01B8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307394" y="1783879"/>
            <a:ext cx="3135801" cy="41845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52E51-9882-7933-0B7C-2BC75517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270109"/>
            <a:ext cx="9538525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4751A4D-B120-2A8D-91AB-E561FED7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004" y="1280160"/>
            <a:ext cx="7416839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543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, Column Pic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</a:extLst>
          </p:cNvPr>
          <p:cNvSpPr/>
          <p:nvPr userDrawn="1"/>
        </p:nvSpPr>
        <p:spPr>
          <a:xfrm>
            <a:off x="8679053" y="0"/>
            <a:ext cx="352852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679052" y="0"/>
            <a:ext cx="3528524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89955-EA06-A439-4ED6-50B5345B5BCF}"/>
              </a:ext>
            </a:extLst>
          </p:cNvPr>
          <p:cNvSpPr/>
          <p:nvPr userDrawn="1"/>
        </p:nvSpPr>
        <p:spPr>
          <a:xfrm>
            <a:off x="8077926" y="6003235"/>
            <a:ext cx="588600" cy="6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296E4-8554-9DD1-67FF-F9156E81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2" y="234197"/>
            <a:ext cx="7635835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48637C-2E8E-6AD1-F5EF-0B8BF1C69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3" y="1375495"/>
            <a:ext cx="7635835" cy="4980855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2487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CDAD6A-1654-3246-83A7-878675A35BF5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A89BF-7CAD-E749-A249-A8820CF5CA56}"/>
              </a:ext>
            </a:extLst>
          </p:cNvPr>
          <p:cNvSpPr/>
          <p:nvPr userDrawn="1"/>
        </p:nvSpPr>
        <p:spPr>
          <a:xfrm>
            <a:off x="0" y="1378891"/>
            <a:ext cx="9992299" cy="26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553387A-DC65-F34E-BAA5-3CC586A2829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547585" y="1378891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9F91E-B22C-72F2-B991-2BB327C4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143999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661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79FB-E96D-68F6-A87E-DCAD4EDF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84" y="4945438"/>
            <a:ext cx="10515600" cy="9067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9C146-4176-EED3-6D58-289E92DD3F55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81084" y="364738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34374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096596" y="5724583"/>
            <a:ext cx="3833674" cy="942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445117" y="2092409"/>
            <a:ext cx="4266370" cy="4400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F8911B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F8911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7B9459-7DD5-694F-BAED-2EC8063211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445117" y="1328868"/>
            <a:ext cx="4281473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rgbClr val="017DB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480514" y="2154158"/>
            <a:ext cx="4266370" cy="43451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F8911B"/>
              </a:buCl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F8911B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45C183-F939-3749-8CBA-E98362CF528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465411" y="1328868"/>
            <a:ext cx="4281473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>
                <a:solidFill>
                  <a:srgbClr val="017DB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142060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40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2CC0-3E64-84E0-A8A2-43950855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-16922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8EDBFB4-456D-B779-C7E2-03B4C50065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7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, 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210E393-07D0-AD9B-4693-5C58245A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831336"/>
            <a:ext cx="9500616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E4D7546-BD7C-D58C-859B-FC18E2ECE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8" y="0"/>
            <a:ext cx="12184091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1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, Subhead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DC90C48-F3D4-526A-CADA-C68070E9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625017"/>
            <a:ext cx="9500616" cy="80068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5BD5A5-A76A-06C6-8CF6-36B4B08E5BB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139696" y="4563266"/>
            <a:ext cx="9144000" cy="6213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3B907B9-C9BB-34FC-DF6C-06198528C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2B7804B2-9FF8-CCC9-6DA7-9871FA9885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24A2F4B-4C75-19AC-3B5E-2306719882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3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831336"/>
            <a:ext cx="9500616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8FA765-4F8C-0ADE-FFAC-4EDADCB274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20E638-A921-0446-EBBF-38BC344F88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B945E-F4FB-17FF-0498-D2D951A57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4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F48B-FA81-CBA2-FE03-3C578A5D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40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05DBC-3841-0688-924E-7A595357856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758696" y="3644231"/>
            <a:ext cx="9595104" cy="62138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32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no sub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D28A25F-ABAF-439A-821C-F34B2EBCECB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7585" y="1934349"/>
            <a:ext cx="9144000" cy="4587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017DB4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B184AA6-206F-4676-9058-FB5D99DD8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2671762"/>
            <a:ext cx="9144000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82C33F"/>
              </a:buClr>
              <a:defRPr sz="180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defRPr>
            </a:lvl1pPr>
            <a:lvl2pPr>
              <a:buClr>
                <a:srgbClr val="82C33F"/>
              </a:buClr>
              <a:defRPr sz="140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911225A-0A26-4BEF-B960-47CB5F88D22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47585" y="570221"/>
            <a:ext cx="9144000" cy="4587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 b="1">
                <a:solidFill>
                  <a:srgbClr val="017DB4"/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232526-AD32-44CC-A267-25015E9ABA68}"/>
              </a:ext>
            </a:extLst>
          </p:cNvPr>
          <p:cNvSpPr txBox="1">
            <a:spLocks/>
          </p:cNvSpPr>
          <p:nvPr userDrawn="1"/>
        </p:nvSpPr>
        <p:spPr>
          <a:xfrm>
            <a:off x="9356889" y="64739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0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B58E32-7EC3-4C49-B802-6217EC0122B0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117B41-E422-774B-A4E0-9DE9EBDF4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6CC8B-1FC5-4365-BC36-037B408F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51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256AD4-C2F4-D040-A9A3-9CB8D0EE0FAA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82FE47-5023-BE9C-DC0C-2132CFD2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1CB09F8-023D-DCAB-CED1-55F2499F4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352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aption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</a:extLst>
          </p:cNvPr>
          <p:cNvSpPr/>
          <p:nvPr userDrawn="1"/>
        </p:nvSpPr>
        <p:spPr>
          <a:xfrm>
            <a:off x="8901214" y="0"/>
            <a:ext cx="2477985" cy="1403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80073" y="0"/>
            <a:ext cx="1911927" cy="3408218"/>
          </a:xfrm>
          <a:prstGeom prst="rect">
            <a:avLst/>
          </a:prstGeom>
          <a:solidFill>
            <a:srgbClr val="017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901215" y="508000"/>
            <a:ext cx="2743200" cy="50479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633E8B-B27E-9777-C911-951974A3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340457"/>
            <a:ext cx="7416840" cy="7230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1A9533D-017E-BC60-E5FC-04D2B4DF5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7416839" cy="5076190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6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F8911B"/>
              </a:buClr>
              <a:defRPr sz="3200">
                <a:solidFill>
                  <a:schemeClr val="tx1"/>
                </a:solidFill>
                <a:latin typeface="+mn-lt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04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DE2358F0-A308-A8CF-97AA-08B7A83BD0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7" r:id="rId3"/>
    <p:sldLayoutId id="2147483678" r:id="rId4"/>
    <p:sldLayoutId id="2147483679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FF47DA04-179C-4548-803A-773E6AED00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5" r:id="rId4"/>
    <p:sldLayoutId id="2147483676" r:id="rId5"/>
    <p:sldLayoutId id="2147483670" r:id="rId6"/>
    <p:sldLayoutId id="2147483680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55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msmacfedramp.gov1.qualtrics.com/jfe/form/SV_8qQ1Igmkc0UPfMN?Title=Encore%3A%20Ins%20and%20Outs%20of%20the%20Advance%20Beneficiary%20Notice%20of%20Noncoverage%20%28ABN%29&amp;Presenter=Thom%20Ryan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wps.gha.education@wpsic.com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Regulations-and-Guidance/Guidance/Manuals/Downloads/clm104c30.pdf" TargetMode="External"/><Relationship Id="rId2" Type="http://schemas.openxmlformats.org/officeDocument/2006/relationships/hyperlink" Target="https://www.cms.gov/Medicare/Medicare-General-Information/BNI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6E5685-0972-E2A9-6530-6AAE34F9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696" y="3171217"/>
            <a:ext cx="9500616" cy="2295728"/>
          </a:xfrm>
        </p:spPr>
        <p:txBody>
          <a:bodyPr/>
          <a:lstStyle/>
          <a:p>
            <a:r>
              <a:rPr lang="en-US" sz="5000" dirty="0"/>
              <a:t>Ins and Outs of the Advance Beneficiary Notice of Noncoverage (ABN)</a:t>
            </a:r>
          </a:p>
        </p:txBody>
      </p:sp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AD0EC753-F6FA-6CB0-43C2-9C44D741C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6" y="0"/>
            <a:ext cx="4092929" cy="2926080"/>
          </a:xfrm>
          <a:prstGeom prst="rect">
            <a:avLst/>
          </a:prstGeom>
        </p:spPr>
      </p:pic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10E906F2-4228-E0CB-D6CC-B31114B2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2681" y="699"/>
            <a:ext cx="4092929" cy="2925381"/>
          </a:xfrm>
          <a:prstGeom prst="rect">
            <a:avLst/>
          </a:prstGeom>
        </p:spPr>
      </p:pic>
      <p:pic>
        <p:nvPicPr>
          <p:cNvPr id="5" name="Picture Placeholder 11">
            <a:extLst>
              <a:ext uri="{FF2B5EF4-FFF2-40B4-BE49-F238E27FC236}">
                <a16:creationId xmlns:a16="http://schemas.microsoft.com/office/drawing/2014/main" id="{86F141A2-4ED4-A673-551A-B63C6023A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0489" y="0"/>
            <a:ext cx="3921511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8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2B0F7-4BD1-0B52-CFF3-018AA6C5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Date</a:t>
            </a:r>
          </a:p>
        </p:txBody>
      </p:sp>
      <p:pic>
        <p:nvPicPr>
          <p:cNvPr id="4" name="Picture 3" descr="Picture of the ABN with a callout pointing the date in the date 7/31/2026  in lower left corner. This is highlight the date on the current form. ">
            <a:extLst>
              <a:ext uri="{FF2B5EF4-FFF2-40B4-BE49-F238E27FC236}">
                <a16:creationId xmlns:a16="http://schemas.microsoft.com/office/drawing/2014/main" id="{F104A0C6-C1FE-9986-A0C5-134F0A3D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5" b="1792"/>
          <a:stretch/>
        </p:blipFill>
        <p:spPr>
          <a:xfrm>
            <a:off x="547585" y="1088135"/>
            <a:ext cx="11202963" cy="47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1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CB11-A92B-5444-DDFC-3478EACB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Form</a:t>
            </a:r>
          </a:p>
        </p:txBody>
      </p:sp>
      <p:pic>
        <p:nvPicPr>
          <p:cNvPr id="5" name="Picture 4" descr="Picture of page one CMS' ABN instructions">
            <a:extLst>
              <a:ext uri="{FF2B5EF4-FFF2-40B4-BE49-F238E27FC236}">
                <a16:creationId xmlns:a16="http://schemas.microsoft.com/office/drawing/2014/main" id="{1E7BC199-F05B-4C16-6D61-431EC6983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831" y="732178"/>
            <a:ext cx="3228254" cy="41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5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6EF7C7-E707-5B20-7203-4EDA5399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C047F-08F3-46B6-81F9-31AE2D646D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Providers complete</a:t>
            </a:r>
          </a:p>
          <a:p>
            <a:pPr lvl="1"/>
            <a:r>
              <a:rPr lang="en-US" dirty="0"/>
              <a:t>A – F</a:t>
            </a:r>
          </a:p>
          <a:p>
            <a:pPr lvl="1"/>
            <a:r>
              <a:rPr lang="en-US" dirty="0"/>
              <a:t>H (if needed)</a:t>
            </a:r>
          </a:p>
          <a:p>
            <a:r>
              <a:rPr lang="en-US" dirty="0"/>
              <a:t>Patients complete</a:t>
            </a:r>
          </a:p>
          <a:p>
            <a:pPr lvl="1"/>
            <a:r>
              <a:rPr lang="en-US" dirty="0"/>
              <a:t>G</a:t>
            </a:r>
          </a:p>
          <a:p>
            <a:pPr lvl="1"/>
            <a:r>
              <a:rPr lang="en-US" dirty="0"/>
              <a:t>I and J</a:t>
            </a:r>
          </a:p>
        </p:txBody>
      </p:sp>
      <p:pic>
        <p:nvPicPr>
          <p:cNvPr id="2" name="Picture 1" descr="Form CMS-R-131">
            <a:extLst>
              <a:ext uri="{FF2B5EF4-FFF2-40B4-BE49-F238E27FC236}">
                <a16:creationId xmlns:a16="http://schemas.microsoft.com/office/drawing/2014/main" id="{37D907F6-9570-D377-2CF6-48F1BEB62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587" y="909747"/>
            <a:ext cx="3836295" cy="48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3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6EF7C7-E707-5B20-7203-4EDA5399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A through C</a:t>
            </a:r>
          </a:p>
        </p:txBody>
      </p:sp>
      <p:pic>
        <p:nvPicPr>
          <p:cNvPr id="8" name="Picture 7" descr="A picture of items A through C on the top of the ABN with callouts explaining what needs to be in each item. Item A needs the provider's information name, address, and phone number. I can contain the name of more than one provider. Item B needs the patient's name. Item C contains the patient's identifier in the provider's office.">
            <a:extLst>
              <a:ext uri="{FF2B5EF4-FFF2-40B4-BE49-F238E27FC236}">
                <a16:creationId xmlns:a16="http://schemas.microsoft.com/office/drawing/2014/main" id="{93CB93B6-751E-5F3E-4666-B51E2851F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79" b="3155"/>
          <a:stretch/>
        </p:blipFill>
        <p:spPr>
          <a:xfrm>
            <a:off x="1100210" y="1280616"/>
            <a:ext cx="11071066" cy="54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6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6EF7C7-E707-5B20-7203-4EDA5399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D</a:t>
            </a:r>
          </a:p>
        </p:txBody>
      </p:sp>
      <p:pic>
        <p:nvPicPr>
          <p:cNvPr id="4" name="Picture 3" descr="Picture of the chart on the ABN containing the Line D and the box D. There are two callout boxes. First, line d with a list of words to replace the line with. These include item, service, laboratory test, test, procedure, care, and equipment. The second callout point to the Box D and contains the words &quot;Describe the service.&quot;">
            <a:extLst>
              <a:ext uri="{FF2B5EF4-FFF2-40B4-BE49-F238E27FC236}">
                <a16:creationId xmlns:a16="http://schemas.microsoft.com/office/drawing/2014/main" id="{048A03EB-721C-65C1-0F75-923B1E5F2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" t="1354" r="1383" b="1238"/>
          <a:stretch/>
        </p:blipFill>
        <p:spPr>
          <a:xfrm>
            <a:off x="-21144" y="0"/>
            <a:ext cx="12213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5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6EF7C7-E707-5B20-7203-4EDA5399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E and F </a:t>
            </a:r>
          </a:p>
        </p:txBody>
      </p:sp>
      <p:pic>
        <p:nvPicPr>
          <p:cNvPr id="4" name="Picture 3" descr="Picture of the chart on the ABN. There are two callouts pointing at items E and F. First callout states &quot;E: Reason for denial and Details needed&quot;. Second callout states, &quot;F: cost of item or service.&quot;">
            <a:extLst>
              <a:ext uri="{FF2B5EF4-FFF2-40B4-BE49-F238E27FC236}">
                <a16:creationId xmlns:a16="http://schemas.microsoft.com/office/drawing/2014/main" id="{DB9C1EF1-7511-DD11-3268-6D9CE0AB0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7762"/>
            <a:ext cx="96012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9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6EF7C7-E707-5B20-7203-4EDA5399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G and H</a:t>
            </a:r>
          </a:p>
        </p:txBody>
      </p:sp>
      <p:pic>
        <p:nvPicPr>
          <p:cNvPr id="4" name="Picture 3" descr="Picture of the ABN form Items G and H. There are two callouts one pointing to item G and the second to item H. Callout one states &quot;G: Patient's options to choose. Yes, and bill Medicare. Yes, and not Medicare bill. No service.&quot; The second callout points to H and contains the words &quot;H: Additional information&quot; ">
            <a:extLst>
              <a:ext uri="{FF2B5EF4-FFF2-40B4-BE49-F238E27FC236}">
                <a16:creationId xmlns:a16="http://schemas.microsoft.com/office/drawing/2014/main" id="{971C305E-6FB8-6085-3EFB-582C8071A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40" b="-1"/>
          <a:stretch/>
        </p:blipFill>
        <p:spPr>
          <a:xfrm>
            <a:off x="0" y="1264596"/>
            <a:ext cx="12192000" cy="559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33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2F10F9-4D9A-4C0E-FFAF-9AB682FE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I and J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14E105-BAED-45C3-B90A-FA185F2CE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5139389" cy="4424901"/>
          </a:xfrm>
        </p:spPr>
        <p:txBody>
          <a:bodyPr/>
          <a:lstStyle/>
          <a:p>
            <a:r>
              <a:rPr lang="en-US" dirty="0"/>
              <a:t>Patient</a:t>
            </a:r>
          </a:p>
          <a:p>
            <a:r>
              <a:rPr lang="en-US" dirty="0"/>
              <a:t>Representative</a:t>
            </a:r>
          </a:p>
          <a:p>
            <a:pPr lvl="1"/>
            <a:r>
              <a:rPr lang="en-US" dirty="0"/>
              <a:t>Witness form presentation</a:t>
            </a:r>
          </a:p>
          <a:p>
            <a:pPr lvl="1"/>
            <a:r>
              <a:rPr lang="en-US" dirty="0"/>
              <a:t>No financial liability</a:t>
            </a:r>
          </a:p>
          <a:p>
            <a:pPr lvl="1"/>
            <a:r>
              <a:rPr lang="en-US" dirty="0"/>
              <a:t>Include </a:t>
            </a:r>
          </a:p>
          <a:p>
            <a:r>
              <a:rPr lang="en-US" dirty="0"/>
              <a:t>Date of the signature</a:t>
            </a:r>
          </a:p>
        </p:txBody>
      </p:sp>
      <p:pic>
        <p:nvPicPr>
          <p:cNvPr id="7" name="Picture 6" descr="Form CMS-R-131 signature and date section on the bottom of the ABN form">
            <a:extLst>
              <a:ext uri="{FF2B5EF4-FFF2-40B4-BE49-F238E27FC236}">
                <a16:creationId xmlns:a16="http://schemas.microsoft.com/office/drawing/2014/main" id="{CAB08AB9-E492-5A41-1A1B-9A8E1450B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923"/>
          <a:stretch/>
        </p:blipFill>
        <p:spPr>
          <a:xfrm>
            <a:off x="5369982" y="2344745"/>
            <a:ext cx="5897316" cy="22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91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2F10F9-4D9A-4C0E-FFAF-9AB682FE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Refusal to Sign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14E105-BAED-45C3-B90A-FA185F2CE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5719103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Medicare recommendation</a:t>
            </a:r>
          </a:p>
          <a:p>
            <a:r>
              <a:rPr lang="en-US" dirty="0"/>
              <a:t>No service</a:t>
            </a:r>
          </a:p>
          <a:p>
            <a:pPr marL="0" indent="0">
              <a:buNone/>
            </a:pPr>
            <a:r>
              <a:rPr lang="en-US" dirty="0"/>
              <a:t>Document on the form:</a:t>
            </a:r>
          </a:p>
          <a:p>
            <a:r>
              <a:rPr lang="en-US" dirty="0"/>
              <a:t>Patient or representative</a:t>
            </a:r>
          </a:p>
          <a:p>
            <a:r>
              <a:rPr lang="en-US" dirty="0"/>
              <a:t>Date of refusal</a:t>
            </a:r>
          </a:p>
          <a:p>
            <a:r>
              <a:rPr lang="en-US" dirty="0"/>
              <a:t>Witness to refusal (Optional)</a:t>
            </a:r>
          </a:p>
        </p:txBody>
      </p:sp>
      <p:pic>
        <p:nvPicPr>
          <p:cNvPr id="7" name="Picture 6" descr="Form CMS-R-131 signature and date section on the bottom of the ABN form ">
            <a:extLst>
              <a:ext uri="{FF2B5EF4-FFF2-40B4-BE49-F238E27FC236}">
                <a16:creationId xmlns:a16="http://schemas.microsoft.com/office/drawing/2014/main" id="{CAB08AB9-E492-5A41-1A1B-9A8E1450B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923"/>
          <a:stretch/>
        </p:blipFill>
        <p:spPr>
          <a:xfrm>
            <a:off x="5967390" y="2601175"/>
            <a:ext cx="5897316" cy="22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32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D5923C-AC67-52C7-A953-0FAF5D36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 Options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DF4A88-A182-4262-92D4-CF793E773A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In-person</a:t>
            </a:r>
          </a:p>
          <a:p>
            <a:pPr lvl="1"/>
            <a:r>
              <a:rPr lang="en-US" dirty="0"/>
              <a:t>Recommended</a:t>
            </a:r>
          </a:p>
          <a:p>
            <a:r>
              <a:rPr lang="en-US" dirty="0"/>
              <a:t>Another provider</a:t>
            </a:r>
          </a:p>
          <a:p>
            <a:r>
              <a:rPr lang="en-US" dirty="0"/>
              <a:t>Phone</a:t>
            </a:r>
          </a:p>
          <a:p>
            <a:r>
              <a:rPr lang="en-US" dirty="0"/>
              <a:t>Fax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Mail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C897F-7175-4250-9652-CE9BDA3AD01B}"/>
              </a:ext>
            </a:extLst>
          </p:cNvPr>
          <p:cNvSpPr txBox="1"/>
          <p:nvPr/>
        </p:nvSpPr>
        <p:spPr>
          <a:xfrm rot="2162369">
            <a:off x="5602825" y="2497850"/>
            <a:ext cx="5262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218F46"/>
                </a:solidFill>
              </a:rPr>
              <a:t>Always document your attempts </a:t>
            </a:r>
          </a:p>
        </p:txBody>
      </p:sp>
    </p:spTree>
    <p:extLst>
      <p:ext uri="{BB962C8B-B14F-4D97-AF65-F5344CB8AC3E}">
        <p14:creationId xmlns:p14="http://schemas.microsoft.com/office/powerpoint/2010/main" val="58688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A24A76-36F6-EA6A-705A-0B9361A2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7A49A-C83D-D64C-9687-E70ABE7990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prepared this education as a tool to assist the provider community.  Medicare rules change often. They are in the relevant laws, regulations and rulings on the Centers for Medicare &amp; Medicaid Services (CMS) website. </a:t>
            </a:r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provide responses to questions based on the facts given, but the Medicare rules will determine final coverage.  </a:t>
            </a:r>
          </a:p>
          <a:p>
            <a:pPr mar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CMS prohibits recording of the presentation for profit-making purposes.</a:t>
            </a:r>
          </a:p>
        </p:txBody>
      </p:sp>
    </p:spTree>
    <p:extLst>
      <p:ext uri="{BB962C8B-B14F-4D97-AF65-F5344CB8AC3E}">
        <p14:creationId xmlns:p14="http://schemas.microsoft.com/office/powerpoint/2010/main" val="400520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BD4E7B-8DF8-A815-1574-49C01059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59428C-06D7-454D-AF34-C85F7091A2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Provider or representative</a:t>
            </a:r>
          </a:p>
          <a:p>
            <a:pPr lvl="1"/>
            <a:r>
              <a:rPr lang="en-US" dirty="0"/>
              <a:t>Complete</a:t>
            </a:r>
          </a:p>
          <a:p>
            <a:pPr lvl="1"/>
            <a:r>
              <a:rPr lang="en-US" dirty="0"/>
              <a:t>Present</a:t>
            </a:r>
          </a:p>
          <a:p>
            <a:pPr lvl="1"/>
            <a:r>
              <a:rPr lang="en-US" dirty="0"/>
              <a:t>Answer questions</a:t>
            </a:r>
          </a:p>
          <a:p>
            <a:pPr lvl="1"/>
            <a:r>
              <a:rPr lang="en-US" dirty="0"/>
              <a:t>Two copies</a:t>
            </a:r>
          </a:p>
        </p:txBody>
      </p:sp>
      <p:pic>
        <p:nvPicPr>
          <p:cNvPr id="6" name="Picture 5" descr="A picture containing patient speaking with a doctor about a form">
            <a:extLst>
              <a:ext uri="{FF2B5EF4-FFF2-40B4-BE49-F238E27FC236}">
                <a16:creationId xmlns:a16="http://schemas.microsoft.com/office/drawing/2014/main" id="{BBA49DA4-AF77-2AD8-0769-9E362F56F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298" y="2363992"/>
            <a:ext cx="5004646" cy="249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64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C7BC-54FB-C0BF-5846-439EE8A0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C53847-DFBB-D651-63F1-90F49E7A2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2"/>
          <a:srcRect t="12546" b="125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238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89A2-92DB-5E1E-E8D1-2EA9CA13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A100E-5BC4-2BFB-1C67-C2072DCFF7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Patient changes their mind for option G</a:t>
            </a:r>
          </a:p>
          <a:p>
            <a:r>
              <a:rPr lang="en-US" dirty="0"/>
              <a:t>Add document of the change</a:t>
            </a:r>
          </a:p>
          <a:p>
            <a:pPr lvl="1"/>
            <a:r>
              <a:rPr lang="en-US" dirty="0"/>
              <a:t>Never alter the original choice</a:t>
            </a:r>
          </a:p>
          <a:p>
            <a:r>
              <a:rPr lang="en-US" dirty="0"/>
              <a:t>Sign and date</a:t>
            </a:r>
          </a:p>
          <a:p>
            <a:pPr lvl="1"/>
            <a:r>
              <a:rPr lang="en-US" dirty="0"/>
              <a:t>Send the patient a copy to sign and date</a:t>
            </a:r>
          </a:p>
          <a:p>
            <a:r>
              <a:rPr lang="en-US" dirty="0"/>
              <a:t>Document all attempts to contact the patients</a:t>
            </a:r>
          </a:p>
        </p:txBody>
      </p:sp>
    </p:spTree>
    <p:extLst>
      <p:ext uri="{BB962C8B-B14F-4D97-AF65-F5344CB8AC3E}">
        <p14:creationId xmlns:p14="http://schemas.microsoft.com/office/powerpoint/2010/main" val="3381367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2B47B5-99F5-7FE8-DA8A-ED87AC19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Eligible</a:t>
            </a:r>
          </a:p>
        </p:txBody>
      </p:sp>
      <p:pic>
        <p:nvPicPr>
          <p:cNvPr id="11" name="Picture 10" descr="Picture of item G with a callout pointing to option 1. The callout shows the verbiage to strike through when the patient has Medicare and Medicaid. ">
            <a:extLst>
              <a:ext uri="{FF2B5EF4-FFF2-40B4-BE49-F238E27FC236}">
                <a16:creationId xmlns:a16="http://schemas.microsoft.com/office/drawing/2014/main" id="{0435F117-1F02-3061-859F-F49FDE002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52" b="16402"/>
          <a:stretch/>
        </p:blipFill>
        <p:spPr>
          <a:xfrm>
            <a:off x="0" y="1436914"/>
            <a:ext cx="12192000" cy="42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2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2FE015-3ADF-0934-EE4E-4BC3666F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Important to Know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C49628-9BFA-6289-8699-DF996ABF8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770444"/>
          </a:xfrm>
        </p:spPr>
        <p:txBody>
          <a:bodyPr/>
          <a:lstStyle/>
          <a:p>
            <a:r>
              <a:rPr lang="en-US" dirty="0"/>
              <a:t>Estimate based on what the patient will pay</a:t>
            </a:r>
          </a:p>
          <a:p>
            <a:r>
              <a:rPr lang="en-US" dirty="0"/>
              <a:t>Stop a service and complete the ABN </a:t>
            </a:r>
          </a:p>
          <a:p>
            <a:pPr lvl="1"/>
            <a:r>
              <a:rPr lang="en-US" dirty="0"/>
              <a:t>Service not medically necessary</a:t>
            </a:r>
          </a:p>
          <a:p>
            <a:r>
              <a:rPr lang="en-US" dirty="0"/>
              <a:t>Always provide a copy</a:t>
            </a:r>
          </a:p>
          <a:p>
            <a:r>
              <a:rPr lang="en-US" dirty="0"/>
              <a:t>Explain the options with out advice</a:t>
            </a:r>
          </a:p>
          <a:p>
            <a:r>
              <a:rPr lang="en-US" dirty="0"/>
              <a:t>Allow the patient to contact 1-800-Medicare for unanswered questions </a:t>
            </a:r>
          </a:p>
          <a:p>
            <a:pPr lvl="1"/>
            <a:r>
              <a:rPr lang="en-US" dirty="0"/>
              <a:t>1-800-633-4227</a:t>
            </a:r>
          </a:p>
        </p:txBody>
      </p:sp>
    </p:spTree>
    <p:extLst>
      <p:ext uri="{BB962C8B-B14F-4D97-AF65-F5344CB8AC3E}">
        <p14:creationId xmlns:p14="http://schemas.microsoft.com/office/powerpoint/2010/main" val="3492813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0AC337-7000-773C-A4F8-0A110147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ACA8B1-4BB7-0E4A-C4BE-4B763239F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6339598" cy="442490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Let us know what you think!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Take time to complete the survey now. </a:t>
            </a:r>
          </a:p>
          <a:p>
            <a:r>
              <a:rPr lang="en-US" dirty="0">
                <a:hlinkClick r:id="rId2"/>
              </a:rPr>
              <a:t>Survey</a:t>
            </a:r>
            <a:endParaRPr lang="en-US" dirty="0"/>
          </a:p>
        </p:txBody>
      </p:sp>
      <p:pic>
        <p:nvPicPr>
          <p:cNvPr id="4" name="Picture 3" descr="QR code for the survey available at https://cmsmacfedramp.gov1.qualtrics.com/jfe/form/SV_8qQ1Igmkc0UPfMN?Title=Encore%3A%20Ins%20and%20Outs%20of%20the%20Advance%20Beneficiary%20Notice%20of%20Noncoverage%20%28ABN%29&amp;Presenter=Thom%20Ryan">
            <a:extLst>
              <a:ext uri="{FF2B5EF4-FFF2-40B4-BE49-F238E27FC236}">
                <a16:creationId xmlns:a16="http://schemas.microsoft.com/office/drawing/2014/main" id="{ED47DD6D-0A29-71E2-5857-1885E1E80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32" y="1842710"/>
            <a:ext cx="3172579" cy="317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56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DDF43B-87C2-CC84-D81B-D38CB187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E410DC-541F-40EF-EF51-D11D79D346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Follow-up questions email: </a:t>
            </a:r>
            <a:r>
              <a:rPr lang="en-US" dirty="0">
                <a:hlinkClick r:id="rId2"/>
              </a:rPr>
              <a:t>wps.gha.education@wpsic.com</a:t>
            </a:r>
            <a:r>
              <a:rPr lang="en-US" dirty="0"/>
              <a:t> </a:t>
            </a:r>
          </a:p>
          <a:p>
            <a:r>
              <a:rPr lang="en-US" dirty="0"/>
              <a:t>Email subject line “Encore: ABN Ins </a:t>
            </a:r>
            <a:r>
              <a:rPr lang="en-US"/>
              <a:t>and Outs”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3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6AD3-26FD-5E7A-923D-D3D43842E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735E-692F-6AE4-EEB7-DAA683FA49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CMS </a:t>
            </a:r>
            <a:r>
              <a:rPr lang="en-US" i="0" dirty="0">
                <a:solidFill>
                  <a:srgbClr val="212121"/>
                </a:solidFill>
                <a:effectLst/>
                <a:latin typeface="lexend"/>
                <a:hlinkClick r:id="rId2"/>
              </a:rPr>
              <a:t>Beneficiary Notices Initiative </a:t>
            </a:r>
            <a:r>
              <a:rPr lang="en-US" i="0" dirty="0">
                <a:solidFill>
                  <a:srgbClr val="212121"/>
                </a:solidFill>
                <a:effectLst/>
                <a:latin typeface="lexend"/>
              </a:rPr>
              <a:t>(BNI) web page</a:t>
            </a:r>
          </a:p>
          <a:p>
            <a:r>
              <a:rPr lang="en-US" dirty="0">
                <a:solidFill>
                  <a:srgbClr val="212121"/>
                </a:solidFill>
                <a:latin typeface="lexend"/>
              </a:rPr>
              <a:t>CMS Internet-Only Manual Publication 100-04, </a:t>
            </a:r>
            <a:r>
              <a:rPr lang="en-US" dirty="0">
                <a:solidFill>
                  <a:srgbClr val="212121"/>
                </a:solidFill>
                <a:latin typeface="lexend"/>
                <a:hlinkClick r:id="rId3"/>
              </a:rPr>
              <a:t>Chapter 30</a:t>
            </a:r>
            <a:r>
              <a:rPr lang="en-US" dirty="0">
                <a:solidFill>
                  <a:srgbClr val="212121"/>
                </a:solidFill>
                <a:latin typeface="lexend"/>
              </a:rPr>
              <a:t>, Section 50 – </a:t>
            </a:r>
            <a:r>
              <a:rPr lang="en-US" dirty="0"/>
              <a:t>Advance Beneficiary Notice of Non-coverage (ABN)</a:t>
            </a:r>
          </a:p>
          <a:p>
            <a:r>
              <a:rPr lang="en-US" i="0" dirty="0">
                <a:solidFill>
                  <a:srgbClr val="212121"/>
                </a:solidFill>
                <a:effectLst/>
                <a:latin typeface="lexend"/>
              </a:rPr>
              <a:t>WPS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8221-91DB-9C0E-ED85-1F1D8DEA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0B2A5-0C33-DE27-ADF8-BD221D2572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will:</a:t>
            </a:r>
          </a:p>
          <a:p>
            <a:r>
              <a:rPr lang="en-US" dirty="0"/>
              <a:t>Locate the form</a:t>
            </a:r>
          </a:p>
          <a:p>
            <a:r>
              <a:rPr lang="en-US" dirty="0"/>
              <a:t>Provide instructions on completing the form</a:t>
            </a:r>
          </a:p>
          <a:p>
            <a:r>
              <a:rPr lang="en-US" dirty="0"/>
              <a:t>Tips and tricks to help you</a:t>
            </a:r>
          </a:p>
        </p:txBody>
      </p:sp>
    </p:spTree>
    <p:extLst>
      <p:ext uri="{BB962C8B-B14F-4D97-AF65-F5344CB8AC3E}">
        <p14:creationId xmlns:p14="http://schemas.microsoft.com/office/powerpoint/2010/main" val="250077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79EA-B487-F8EB-09FE-92C735305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13" name="Picture 12" descr="Picture of the Medicare &amp; You 2023 Handbook">
            <a:extLst>
              <a:ext uri="{FF2B5EF4-FFF2-40B4-BE49-F238E27FC236}">
                <a16:creationId xmlns:a16="http://schemas.microsoft.com/office/drawing/2014/main" id="{0129F7FD-448F-7376-7BD1-0128B31AB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33" y="496110"/>
            <a:ext cx="3224767" cy="417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72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5A85-5975-A003-A31D-543891AF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720B-3E98-0A83-4E1D-6CDA30052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6563334" cy="44249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public_sans"/>
              </a:rPr>
              <a:t>Form CMS-R-131</a:t>
            </a:r>
            <a:endParaRPr lang="en-US" b="0" i="0" dirty="0">
              <a:solidFill>
                <a:srgbClr val="000000"/>
              </a:solidFill>
              <a:effectLst/>
              <a:latin typeface="public_sans"/>
            </a:endParaRPr>
          </a:p>
          <a:p>
            <a:r>
              <a:rPr lang="en-US" dirty="0">
                <a:solidFill>
                  <a:srgbClr val="000000"/>
                </a:solidFill>
                <a:latin typeface="public_sans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public_sans"/>
              </a:rPr>
              <a:t>ransfer financial liability to patients</a:t>
            </a:r>
          </a:p>
          <a:p>
            <a:r>
              <a:rPr lang="en-US" dirty="0">
                <a:solidFill>
                  <a:srgbClr val="000000"/>
                </a:solidFill>
                <a:latin typeface="public_sans"/>
              </a:rPr>
              <a:t>C</a:t>
            </a:r>
            <a:r>
              <a:rPr lang="en-US" b="0" i="0" dirty="0">
                <a:solidFill>
                  <a:srgbClr val="000000"/>
                </a:solidFill>
                <a:effectLst/>
                <a:latin typeface="public_sans"/>
              </a:rPr>
              <a:t>onveys Medicare is not likely to provide coverage in a specific case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BB052-2F7A-F8EA-B43C-6F4DB731D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068" y="1280160"/>
            <a:ext cx="2652409" cy="39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7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9C68-D14C-1F79-977B-A3046CCF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Necessity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C047F-08F3-46B6-81F9-31AE2D646D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Policy</a:t>
            </a:r>
          </a:p>
          <a:p>
            <a:pPr lvl="1"/>
            <a:r>
              <a:rPr lang="en-US" dirty="0"/>
              <a:t>NCD</a:t>
            </a:r>
          </a:p>
          <a:p>
            <a:pPr lvl="1"/>
            <a:r>
              <a:rPr lang="en-US" dirty="0"/>
              <a:t>LCD</a:t>
            </a:r>
          </a:p>
          <a:p>
            <a:pPr lvl="1"/>
            <a:r>
              <a:rPr lang="en-US" dirty="0"/>
              <a:t>Manuals</a:t>
            </a:r>
          </a:p>
          <a:p>
            <a:r>
              <a:rPr lang="en-US" dirty="0"/>
              <a:t>Patient’s condition</a:t>
            </a:r>
          </a:p>
          <a:p>
            <a:pPr lvl="1"/>
            <a:r>
              <a:rPr lang="en-US" dirty="0"/>
              <a:t>Provider’s medical training </a:t>
            </a:r>
          </a:p>
        </p:txBody>
      </p:sp>
    </p:spTree>
    <p:extLst>
      <p:ext uri="{BB962C8B-B14F-4D97-AF65-F5344CB8AC3E}">
        <p14:creationId xmlns:p14="http://schemas.microsoft.com/office/powerpoint/2010/main" val="138614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60688-3676-BD54-5E46-2D60CCBE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ABN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C047F-08F3-46B6-81F9-31AE2D646D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  <a:p>
            <a:pPr lvl="1"/>
            <a:r>
              <a:rPr lang="en-US" dirty="0"/>
              <a:t>Traditional Medicare</a:t>
            </a:r>
          </a:p>
          <a:p>
            <a:pPr lvl="1"/>
            <a:r>
              <a:rPr lang="en-US" dirty="0"/>
              <a:t>Outpatient service</a:t>
            </a:r>
          </a:p>
          <a:p>
            <a:pPr lvl="1"/>
            <a:r>
              <a:rPr lang="en-US" dirty="0"/>
              <a:t>All facility and provider types</a:t>
            </a:r>
          </a:p>
          <a:p>
            <a:r>
              <a:rPr lang="en-US" dirty="0"/>
              <a:t>No</a:t>
            </a:r>
          </a:p>
          <a:p>
            <a:pPr lvl="1"/>
            <a:r>
              <a:rPr lang="en-US" dirty="0"/>
              <a:t>Medicare advantage</a:t>
            </a:r>
          </a:p>
        </p:txBody>
      </p:sp>
    </p:spTree>
    <p:extLst>
      <p:ext uri="{BB962C8B-B14F-4D97-AF65-F5344CB8AC3E}">
        <p14:creationId xmlns:p14="http://schemas.microsoft.com/office/powerpoint/2010/main" val="224939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330A04-62E6-2788-197B-038C1DEA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the form</a:t>
            </a:r>
          </a:p>
        </p:txBody>
      </p:sp>
      <p:pic>
        <p:nvPicPr>
          <p:cNvPr id="7" name="Picture Placeholder 6" descr="Picture of CMS' Beneficiary Notices Initiative (BNI) web page">
            <a:extLst>
              <a:ext uri="{FF2B5EF4-FFF2-40B4-BE49-F238E27FC236}">
                <a16:creationId xmlns:a16="http://schemas.microsoft.com/office/drawing/2014/main" id="{31A5DC48-F6B0-10C3-0005-577E4F794784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2"/>
          <a:srcRect t="515" b="515"/>
          <a:stretch/>
        </p:blipFill>
        <p:spPr/>
      </p:pic>
    </p:spTree>
    <p:extLst>
      <p:ext uri="{BB962C8B-B14F-4D97-AF65-F5344CB8AC3E}">
        <p14:creationId xmlns:p14="http://schemas.microsoft.com/office/powerpoint/2010/main" val="244021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792C-75B0-6B6E-7D66-B0259EA2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C047F-08F3-46B6-81F9-31AE2D646D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items to know:</a:t>
            </a:r>
          </a:p>
          <a:p>
            <a:r>
              <a:rPr lang="en-US" dirty="0"/>
              <a:t>Reproducing</a:t>
            </a:r>
          </a:p>
          <a:p>
            <a:r>
              <a:rPr lang="en-US" dirty="0"/>
              <a:t>One form</a:t>
            </a:r>
          </a:p>
          <a:p>
            <a:r>
              <a:rPr lang="en-US" dirty="0"/>
              <a:t>Font to paper contrast</a:t>
            </a:r>
          </a:p>
          <a:p>
            <a:r>
              <a:rPr lang="en-US" dirty="0"/>
              <a:t>Changes</a:t>
            </a:r>
          </a:p>
          <a:p>
            <a:r>
              <a:rPr lang="en-US" dirty="0"/>
              <a:t>Retain for five years from discharge or delivery of care </a:t>
            </a:r>
          </a:p>
          <a:p>
            <a:pPr lvl="1"/>
            <a:r>
              <a:rPr lang="en-US" dirty="0"/>
              <a:t>Unless specified </a:t>
            </a:r>
            <a:r>
              <a:rPr lang="en-US"/>
              <a:t>in state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5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rkflow_x0020_Status xmlns="9075a0da-3943-4891-8ded-493e6a170793">Ready</Workflow_x0020_Status>
    <Must_x0020_review_x0020_changes_x0020_with_x0020_staff xmlns="9075a0da-3943-4891-8ded-493e6a170793">No</Must_x0020_review_x0020_changes_x0020_with_x0020_staff>
    <Approve_x0020_Olli_x0020_Document xmlns="5637125f-61b7-4ab1-ae51-868c7983d343">
      <Url xsi:nil="true"/>
      <Description xsi:nil="true"/>
    </Approve_x0020_Olli_x0020_Document>
    <Latest_x0020_Changes xmlns="9075a0da-3943-4891-8ded-493e6a170793">NEw document</Latest_x0020_Changes>
    <Review_x0020_Notification_x0020_Date xmlns="9075a0da-3943-4891-8ded-493e6a170793" xsi:nil="true"/>
    <New_x0020_Version_x0020_Email_x0020_Required xmlns="9075a0da-3943-4891-8ded-493e6a170793">No</New_x0020_Version_x0020_Email_x0020_Required>
    <CategoryDescription xmlns="http://schemas.microsoft.com/sharepoint.v3" xsi:nil="true"/>
    <Branch xmlns="9075a0da-3943-4891-8ded-493e6a170793">Provider Outreach &amp; Education</Branch>
    <Publish_x0020_Document xmlns="5637125f-61b7-4ab1-ae51-868c7983d343">
      <Url xsi:nil="true"/>
      <Description xsi:nil="true"/>
    </Publish_x0020_Document>
    <Document_x0020_Number xmlns="9075a0da-3943-4891-8ded-493e6a170793" xsi:nil="true"/>
    <Functional_x0020_Area xmlns="9075a0da-3943-4891-8ded-493e6a170793">Provider Services</Functional_x0020_Area>
    <Topic2 xmlns="9075a0da-3943-4891-8ded-493e6a170793">Education – Provider</Topic2>
    <Document_x0020_Type xmlns="9075a0da-3943-4891-8ded-493e6a170793">Presentation</Document_x0020_Type>
    <Division xmlns="9075a0da-3943-4891-8ded-493e6a170793">Government Health Administrators</Division>
    <Document_x0020_History xmlns="9075a0da-3943-4891-8ded-493e6a170793" xsi:nil="true"/>
    <Contract xmlns="9075a0da-3943-4891-8ded-493e6a170793">Shared</Contract>
    <_dlc_DocId xmlns="9075a0da-3943-4891-8ded-493e6a170793">76EDXFZAKY4C-811355772-3252</_dlc_DocId>
    <_dlc_DocIdUrl xmlns="9075a0da-3943-4891-8ded-493e6a170793">
      <Url>https://knowledge.wpsic.com/lib/GHAEducationalDocuments/_layouts/15/DocIdRedir.aspx?ID=76EDXFZAKY4C-811355772-3252</Url>
      <Description>76EDXFZAKY4C-811355772-3252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HA Document" ma:contentTypeID="0x0101006E63F9F2094B854683EBE2F25BB346E5000506D6BA6D64EB4598816411DF463305" ma:contentTypeVersion="45" ma:contentTypeDescription="" ma:contentTypeScope="" ma:versionID="b04803c678ab9756e84def06c216c041">
  <xsd:schema xmlns:xsd="http://www.w3.org/2001/XMLSchema" xmlns:xs="http://www.w3.org/2001/XMLSchema" xmlns:p="http://schemas.microsoft.com/office/2006/metadata/properties" xmlns:ns2="http://schemas.microsoft.com/sharepoint.v3" xmlns:ns3="9075a0da-3943-4891-8ded-493e6a170793" xmlns:ns4="5637125f-61b7-4ab1-ae51-868c7983d343" targetNamespace="http://schemas.microsoft.com/office/2006/metadata/properties" ma:root="true" ma:fieldsID="44ea7b2e2c13816748bd23e1fb44f8b8" ns2:_="" ns3:_="" ns4:_="">
    <xsd:import namespace="http://schemas.microsoft.com/sharepoint.v3"/>
    <xsd:import namespace="9075a0da-3943-4891-8ded-493e6a170793"/>
    <xsd:import namespace="5637125f-61b7-4ab1-ae51-868c7983d343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Document_x0020_Number" minOccurs="0"/>
                <xsd:element ref="ns3:Document_x0020_Type"/>
                <xsd:element ref="ns3:Latest_x0020_Changes" minOccurs="0"/>
                <xsd:element ref="ns3:Must_x0020_review_x0020_changes_x0020_with_x0020_staff" minOccurs="0"/>
                <xsd:element ref="ns3:New_x0020_Version_x0020_Email_x0020_Required" minOccurs="0"/>
                <xsd:element ref="ns3:Review_x0020_Notification_x0020_Date" minOccurs="0"/>
                <xsd:element ref="ns3:Functional_x0020_Area"/>
                <xsd:element ref="ns3:Branch"/>
                <xsd:element ref="ns3:Contract"/>
                <xsd:element ref="ns3:Topic2"/>
                <xsd:element ref="ns3:Workflow_x0020_Status"/>
                <xsd:element ref="ns4:Approve_x0020_Olli_x0020_Document" minOccurs="0"/>
                <xsd:element ref="ns3:Document_x0020_History" minOccurs="0"/>
                <xsd:element ref="ns4:Publish_x0020_Document" minOccurs="0"/>
                <xsd:element ref="ns3:_dlc_DocId" minOccurs="0"/>
                <xsd:element ref="ns3:_dlc_DocIdUrl" minOccurs="0"/>
                <xsd:element ref="ns3:_dlc_DocIdPersistId" minOccurs="0"/>
                <xsd:element ref="ns3:Division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2" nillable="true" ma:displayName="Description" ma:internalName="CategoryDescrip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5a0da-3943-4891-8ded-493e6a170793" elementFormDefault="qualified">
    <xsd:import namespace="http://schemas.microsoft.com/office/2006/documentManagement/types"/>
    <xsd:import namespace="http://schemas.microsoft.com/office/infopath/2007/PartnerControls"/>
    <xsd:element name="Document_x0020_Number" ma:index="3" nillable="true" ma:displayName="Document Number" ma:internalName="Document_x0020_Number" ma:readOnly="false">
      <xsd:simpleType>
        <xsd:restriction base="dms:Text">
          <xsd:maxLength value="255"/>
        </xsd:restriction>
      </xsd:simpleType>
    </xsd:element>
    <xsd:element name="Document_x0020_Type" ma:index="4" ma:displayName="Document Type" ma:format="Dropdown" ma:internalName="Document_x0020_Type" ma:readOnly="false">
      <xsd:simpleType>
        <xsd:restriction base="dms:Choice">
          <xsd:enumeration value="Comparative Billing"/>
          <xsd:enumeration value="Course Material"/>
          <xsd:enumeration value="Decision Tree"/>
          <xsd:enumeration value="Face-to-Face"/>
          <xsd:enumeration value="FAQ"/>
          <xsd:enumeration value="IRRR"/>
          <xsd:enumeration value="LCD"/>
          <xsd:enumeration value="Management Presentation"/>
          <xsd:enumeration value="Plan"/>
          <xsd:enumeration value="Presentation"/>
          <xsd:enumeration value="Provider Education Handout"/>
          <xsd:enumeration value="Provider Instruction"/>
          <xsd:enumeration value="Script"/>
          <xsd:enumeration value="Strategy"/>
          <xsd:enumeration value="Teleconference"/>
          <xsd:enumeration value="Web Posting/EML"/>
        </xsd:restriction>
      </xsd:simpleType>
    </xsd:element>
    <xsd:element name="Latest_x0020_Changes" ma:index="5" nillable="true" ma:displayName="Latest Changes" ma:internalName="Latest_x0020_Changes" ma:readOnly="false">
      <xsd:simpleType>
        <xsd:restriction base="dms:Note"/>
      </xsd:simpleType>
    </xsd:element>
    <xsd:element name="Must_x0020_review_x0020_changes_x0020_with_x0020_staff" ma:index="6" nillable="true" ma:displayName="Must review changes with staff" ma:format="RadioButtons" ma:internalName="Must_x0020_review_x0020_changes_x0020_with_x0020_staff">
      <xsd:simpleType>
        <xsd:restriction base="dms:Choice">
          <xsd:enumeration value="Yes"/>
          <xsd:enumeration value="No"/>
        </xsd:restriction>
      </xsd:simpleType>
    </xsd:element>
    <xsd:element name="New_x0020_Version_x0020_Email_x0020_Required" ma:index="7" nillable="true" ma:displayName="New Version Email Required" ma:default="No" ma:format="RadioButtons" ma:internalName="New_x0020_Version_x0020_Email_x0020_Required">
      <xsd:simpleType>
        <xsd:restriction base="dms:Choice">
          <xsd:enumeration value="Yes"/>
          <xsd:enumeration value="No"/>
        </xsd:restriction>
      </xsd:simpleType>
    </xsd:element>
    <xsd:element name="Review_x0020_Notification_x0020_Date" ma:index="8" nillable="true" ma:displayName="Review Notification Date" ma:format="DateOnly" ma:internalName="Review_x0020_Notification_x0020_Date" ma:readOnly="false">
      <xsd:simpleType>
        <xsd:restriction base="dms:DateTime"/>
      </xsd:simpleType>
    </xsd:element>
    <xsd:element name="Functional_x0020_Area" ma:index="9" ma:displayName="Functional Area" ma:format="Dropdown" ma:internalName="Functional_x0020_Area" ma:readOnly="false">
      <xsd:simpleType>
        <xsd:restriction base="dms:Choice">
          <xsd:enumeration value="Audit"/>
          <xsd:enumeration value="Clinical Services"/>
          <xsd:enumeration value="Contract Administration"/>
          <xsd:enumeration value="Financial Services"/>
          <xsd:enumeration value="Administration &amp; Support"/>
          <xsd:enumeration value="Provider Services"/>
          <xsd:enumeration value="Systems &amp; Technology"/>
        </xsd:restriction>
      </xsd:simpleType>
    </xsd:element>
    <xsd:element name="Branch" ma:index="10" ma:displayName="Branch" ma:format="Dropdown" ma:internalName="Branch" ma:readOnly="false">
      <xsd:simpleType>
        <xsd:restriction base="dms:Choice">
          <xsd:enumeration value="Appeals/Redeterminations"/>
          <xsd:enumeration value="Audit"/>
          <xsd:enumeration value="Audit - Appeals"/>
          <xsd:enumeration value="Audit - Cost Report Reopenings"/>
          <xsd:enumeration value="Audit - Field Office"/>
          <xsd:enumeration value="Audit - Reimbursement"/>
          <xsd:enumeration value="Audit - Supervisors"/>
          <xsd:enumeration value="Business Systems Support"/>
          <xsd:enumeration value="CCU"/>
          <xsd:enumeration value="CERT"/>
          <xsd:enumeration value="Claims"/>
          <xsd:enumeration value="Compliance"/>
          <xsd:enumeration value="Complaint Screening"/>
          <xsd:enumeration value="Customer Service"/>
          <xsd:enumeration value="Document Services"/>
          <xsd:enumeration value="Financial Reporting"/>
          <xsd:enumeration value="FOIA"/>
          <xsd:enumeration value="INSIGHT"/>
          <xsd:enumeration value="MAC Administration"/>
          <xsd:enumeration value="Medical Review"/>
          <xsd:enumeration value="Medicare Guidance"/>
          <xsd:enumeration value="MedPub"/>
          <xsd:enumeration value="MIP"/>
          <xsd:enumeration value="Monitoring &amp; Complaint Screening"/>
          <xsd:enumeration value="Payment Recovery"/>
          <xsd:enumeration value="Policy"/>
          <xsd:enumeration value="Provider Enrollment"/>
          <xsd:enumeration value="Provider Outreach &amp; Education"/>
          <xsd:enumeration value="Quality Assurance"/>
          <xsd:enumeration value="Quality Management"/>
          <xsd:enumeration value="RA"/>
          <xsd:enumeration value="Reimbursement"/>
          <xsd:enumeration value="Secondary Payer"/>
          <xsd:enumeration value="STAR"/>
          <xsd:enumeration value="Systems Security"/>
          <xsd:enumeration value="Tech Support"/>
          <xsd:enumeration value="Training"/>
          <xsd:enumeration value="UPIC-JOA"/>
          <xsd:enumeration value="Web Development"/>
          <xsd:enumeration value="Ready to Archive"/>
        </xsd:restriction>
      </xsd:simpleType>
    </xsd:element>
    <xsd:element name="Contract" ma:index="11" ma:displayName="Contract" ma:format="Dropdown" ma:internalName="Contract" ma:readOnly="false">
      <xsd:simpleType>
        <xsd:restriction base="dms:Choice">
          <xsd:enumeration value="(None)"/>
          <xsd:enumeration value="Part A"/>
          <xsd:enumeration value="Part B"/>
          <xsd:enumeration value="Shared"/>
        </xsd:restriction>
      </xsd:simpleType>
    </xsd:element>
    <xsd:element name="Topic2" ma:index="12" ma:displayName="Topic" ma:format="Dropdown" ma:internalName="Topic2" ma:readOnly="false">
      <xsd:simpleType>
        <xsd:restriction base="dms:Choice">
          <xsd:enumeration value="(None)"/>
          <xsd:enumeration value="935"/>
          <xsd:enumeration value="1099"/>
          <xsd:enumeration value="Accounts Payable"/>
          <xsd:enumeration value="Accounts Receivable"/>
          <xsd:enumeration value="Advance Payments"/>
          <xsd:enumeration value="Approval"/>
          <xsd:enumeration value="Assignment"/>
          <xsd:enumeration value="Audit - Acceptability"/>
          <xsd:enumeration value="Audit - Audit Programs"/>
          <xsd:enumeration value="Audit - Claim Calculations"/>
          <xsd:enumeration value="Audit - DSH/LIP"/>
          <xsd:enumeration value="Audit - EHR Workpapers"/>
          <xsd:enumeration value="Audit - IME/GME/NAH"/>
          <xsd:enumeration value="Audit - IRF, LTCH, and Provider-Based Reviews"/>
          <xsd:enumeration value="Audit - Letters"/>
          <xsd:enumeration value="Audit - Rates"/>
          <xsd:enumeration value="Audit - SCH/MDH"/>
          <xsd:enumeration value="Audit - Settlement Worksheets"/>
          <xsd:enumeration value="Audit - Tentative Settlement"/>
          <xsd:enumeration value="Audit - UDR Workpapers"/>
          <xsd:enumeration value="Audit - UDRs"/>
          <xsd:enumeration value="Audit - Wage Index"/>
          <xsd:enumeration value="Banking"/>
          <xsd:enumeration value="Bankruptcy"/>
          <xsd:enumeration value="Beneficiary letter"/>
          <xsd:enumeration value="CA View"/>
          <xsd:enumeration value="Call Log"/>
          <xsd:enumeration value="CCU Reports"/>
          <xsd:enumeration value="CERT"/>
          <xsd:enumeration value="Checklist"/>
          <xsd:enumeration value="CMS"/>
          <xsd:enumeration value="COBC"/>
          <xsd:enumeration value="Communique"/>
          <xsd:enumeration value="Coordination of Benefits"/>
          <xsd:enumeration value="Corrective-Preventive Action"/>
          <xsd:enumeration value="Correspondence"/>
          <xsd:enumeration value="CRNA"/>
          <xsd:enumeration value="Cycle"/>
          <xsd:enumeration value="Data Analysis"/>
          <xsd:enumeration value="DCS/Treasury"/>
          <xsd:enumeration value="Development"/>
          <xsd:enumeration value="Divisional"/>
          <xsd:enumeration value="Document Control"/>
          <xsd:enumeration value="Draft CR"/>
          <xsd:enumeration value="Education – Internal"/>
          <xsd:enumeration value="Education – Provider"/>
          <xsd:enumeration value="EFT"/>
          <xsd:enumeration value="eNews"/>
          <xsd:enumeration value="ERS"/>
          <xsd:enumeration value="External Audit"/>
          <xsd:enumeration value="Fax"/>
          <xsd:enumeration value="First Level Appeal"/>
          <xsd:enumeration value="FISS"/>
          <xsd:enumeration value="HIGLAS"/>
          <xsd:enumeration value="ICR"/>
          <xsd:enumeration value="Inquiries"/>
          <xsd:enumeration value="Internal Audit"/>
          <xsd:enumeration value="Internal Controls"/>
          <xsd:enumeration value="IRR"/>
          <xsd:enumeration value="IVR"/>
          <xsd:enumeration value="J5"/>
          <xsd:enumeration value="J8"/>
          <xsd:enumeration value="Macro"/>
          <xsd:enumeration value="Maintenance"/>
          <xsd:enumeration value="Management Review"/>
          <xsd:enumeration value="Master List"/>
          <xsd:enumeration value="Meetings"/>
          <xsd:enumeration value="MR Letter"/>
          <xsd:enumeration value="NICE"/>
          <xsd:enumeration value="Nonconforming Service"/>
          <xsd:enumeration value="OCR"/>
          <xsd:enumeration value="OnBase"/>
          <xsd:enumeration value="Pecos"/>
          <xsd:enumeration value="Performance Metrics"/>
          <xsd:enumeration value="Portal Support"/>
          <xsd:enumeration value="Problem Prioritization"/>
          <xsd:enumeration value="Processing Applications"/>
          <xsd:enumeration value="Production"/>
          <xsd:enumeration value="Provider Letter"/>
          <xsd:enumeration value="Quality"/>
          <xsd:enumeration value="Receipt"/>
          <xsd:enumeration value="Referral"/>
          <xsd:enumeration value="Regulation and Informational Materials"/>
          <xsd:enumeration value="Release"/>
          <xsd:enumeration value="Reopening"/>
          <xsd:enumeration value="Reporting"/>
          <xsd:enumeration value="Review"/>
          <xsd:enumeration value="Sampling"/>
          <xsd:enumeration value="Second Level Appeal"/>
          <xsd:enumeration value="Service Requests-Referrals"/>
          <xsd:enumeration value="Systems Support"/>
          <xsd:enumeration value="Thank Yous"/>
          <xsd:enumeration value="Third Party"/>
          <xsd:enumeration value="Training"/>
          <xsd:enumeration value="Training Delivery"/>
          <xsd:enumeration value="Training Development"/>
          <xsd:enumeration value="Trending"/>
          <xsd:enumeration value="Validation"/>
          <xsd:enumeration value="Voluntary Refunds"/>
          <xsd:enumeration value="Website"/>
          <xsd:enumeration value="WFO"/>
          <xsd:enumeration value="Workload"/>
          <xsd:enumeration value="Worksheet"/>
          <xsd:enumeration value="Write Off"/>
          <xsd:enumeration value="ZPIC/UPIC"/>
        </xsd:restriction>
      </xsd:simpleType>
    </xsd:element>
    <xsd:element name="Workflow_x0020_Status" ma:index="13" ma:displayName="Workflow Status" ma:default="New" ma:format="Dropdown" ma:internalName="Workflow_x0020_Status" ma:readOnly="false">
      <xsd:simpleType>
        <xsd:restriction base="dms:Choice">
          <xsd:enumeration value="New"/>
          <xsd:enumeration value="Edit"/>
          <xsd:enumeration value="Review"/>
          <xsd:enumeration value="Approval"/>
          <xsd:enumeration value="Ready"/>
          <xsd:enumeration value="Active"/>
        </xsd:restriction>
      </xsd:simpleType>
    </xsd:element>
    <xsd:element name="Document_x0020_History" ma:index="16" nillable="true" ma:displayName="Document History" ma:internalName="Document_x0020_History" ma:readOnly="false">
      <xsd:simpleType>
        <xsd:restriction base="dms:Note">
          <xsd:maxLength value="255"/>
        </xsd:restriction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ivision" ma:index="24" nillable="true" ma:displayName="Division" ma:default="Government Health Administrators" ma:hidden="true" ma:internalName="Division" ma:readOnly="false">
      <xsd:simpleType>
        <xsd:restriction base="dms:Text">
          <xsd:maxLength value="255"/>
        </xsd:restriction>
      </xsd:simple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7125f-61b7-4ab1-ae51-868c7983d343" elementFormDefault="qualified">
    <xsd:import namespace="http://schemas.microsoft.com/office/2006/documentManagement/types"/>
    <xsd:import namespace="http://schemas.microsoft.com/office/infopath/2007/PartnerControls"/>
    <xsd:element name="Approve_x0020_Olli_x0020_Document" ma:index="15" nillable="true" ma:displayName="Approve Document" ma:format="Hyperlink" ma:internalName="Approve_x0020_Olli_x0020_Document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_x0020_Document" ma:index="17" nillable="true" ma:displayName="Publish Document" ma:internalName="Publish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E1F457-CEF4-4774-8C77-809AD5FA4A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D3C2DC-F48A-4C7E-8B83-EF20F30F748F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5637125f-61b7-4ab1-ae51-868c7983d343"/>
    <ds:schemaRef ds:uri="http://schemas.openxmlformats.org/package/2006/metadata/core-properties"/>
    <ds:schemaRef ds:uri="http://purl.org/dc/dcmitype/"/>
    <ds:schemaRef ds:uri="9075a0da-3943-4891-8ded-493e6a170793"/>
    <ds:schemaRef ds:uri="http://schemas.microsoft.com/sharepoint.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5A5414-D20E-4608-83EA-EF701487B74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9CA361A-564A-493A-BB02-B5E7953BD8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.v3"/>
    <ds:schemaRef ds:uri="9075a0da-3943-4891-8ded-493e6a170793"/>
    <ds:schemaRef ds:uri="5637125f-61b7-4ab1-ae51-868c7983d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</TotalTime>
  <Words>453</Words>
  <Application>Microsoft Office PowerPoint</Application>
  <PresentationFormat>Widescreen</PresentationFormat>
  <Paragraphs>111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lexend</vt:lpstr>
      <vt:lpstr>public_sans</vt:lpstr>
      <vt:lpstr>Trebuchet MS</vt:lpstr>
      <vt:lpstr>Office Theme</vt:lpstr>
      <vt:lpstr>Custom Design</vt:lpstr>
      <vt:lpstr>1_Custom Design</vt:lpstr>
      <vt:lpstr>Ins and Outs of the Advance Beneficiary Notice of Noncoverage (ABN)</vt:lpstr>
      <vt:lpstr>Disclaimer</vt:lpstr>
      <vt:lpstr>Agenda</vt:lpstr>
      <vt:lpstr>Background</vt:lpstr>
      <vt:lpstr>Purpose</vt:lpstr>
      <vt:lpstr>Medical Necessity</vt:lpstr>
      <vt:lpstr>ABN Use</vt:lpstr>
      <vt:lpstr>Locating the form</vt:lpstr>
      <vt:lpstr>Standards</vt:lpstr>
      <vt:lpstr>Form Date</vt:lpstr>
      <vt:lpstr>Completing the Form</vt:lpstr>
      <vt:lpstr>Form Sections</vt:lpstr>
      <vt:lpstr>Items A through C</vt:lpstr>
      <vt:lpstr>Item D</vt:lpstr>
      <vt:lpstr>Items E and F </vt:lpstr>
      <vt:lpstr>Items G and H</vt:lpstr>
      <vt:lpstr>Items I and J</vt:lpstr>
      <vt:lpstr>Refusal to Sign</vt:lpstr>
      <vt:lpstr>Deliver Options</vt:lpstr>
      <vt:lpstr>Presenting</vt:lpstr>
      <vt:lpstr>Tips and Tricks</vt:lpstr>
      <vt:lpstr>Option Change</vt:lpstr>
      <vt:lpstr>Dual Eligible</vt:lpstr>
      <vt:lpstr>What’s Important to Know</vt:lpstr>
      <vt:lpstr>Survey</vt:lpstr>
      <vt:lpstr>Questions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07 13 ABN</dc:title>
  <dc:creator>Rasmussen, Benjamin - Corp Comm</dc:creator>
  <cp:lastModifiedBy>Ryan, Thom</cp:lastModifiedBy>
  <cp:revision>89</cp:revision>
  <dcterms:created xsi:type="dcterms:W3CDTF">2020-11-15T21:40:28Z</dcterms:created>
  <dcterms:modified xsi:type="dcterms:W3CDTF">2023-07-20T13:45:23Z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0x0101006E63F9F2094B854683EBE2F25BB346E5000506D6BA6D64EB4598816411DF463305</vt:lpwstr>
  </property>
  <property fmtid="{D5CDD505-2E9C-101B-9397-08002B2CF9AE}" pid="3" name="_dlc_DocIdItemGuid">
    <vt:lpwstr>795a5284-c9e9-42ea-834c-8db7eff6570e</vt:lpwstr>
  </property>
</Properties>
</file>