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5"/>
    <p:sldMasterId id="2147483666" r:id="rId6"/>
    <p:sldMasterId id="2147483672" r:id="rId7"/>
  </p:sldMasterIdLst>
  <p:notesMasterIdLst>
    <p:notesMasterId r:id="rId32"/>
  </p:notesMasterIdLst>
  <p:sldIdLst>
    <p:sldId id="281" r:id="rId8"/>
    <p:sldId id="1554" r:id="rId9"/>
    <p:sldId id="1534" r:id="rId10"/>
    <p:sldId id="1531" r:id="rId11"/>
    <p:sldId id="1535" r:id="rId12"/>
    <p:sldId id="1526" r:id="rId13"/>
    <p:sldId id="1536" r:id="rId14"/>
    <p:sldId id="1537" r:id="rId15"/>
    <p:sldId id="1538" r:id="rId16"/>
    <p:sldId id="1532" r:id="rId17"/>
    <p:sldId id="1543" r:id="rId18"/>
    <p:sldId id="1542" r:id="rId19"/>
    <p:sldId id="1545" r:id="rId20"/>
    <p:sldId id="1544" r:id="rId21"/>
    <p:sldId id="1539" r:id="rId22"/>
    <p:sldId id="1548" r:id="rId23"/>
    <p:sldId id="1547" r:id="rId24"/>
    <p:sldId id="1546" r:id="rId25"/>
    <p:sldId id="1549" r:id="rId26"/>
    <p:sldId id="1540" r:id="rId27"/>
    <p:sldId id="1550" r:id="rId28"/>
    <p:sldId id="1551" r:id="rId29"/>
    <p:sldId id="1553" r:id="rId30"/>
    <p:sldId id="29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DB4"/>
    <a:srgbClr val="F8911B"/>
    <a:srgbClr val="003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73" d="100"/>
          <a:sy n="73" d="100"/>
        </p:scale>
        <p:origin x="156" y="72"/>
      </p:cViewPr>
      <p:guideLst/>
    </p:cSldViewPr>
  </p:slideViewPr>
  <p:outlineViewPr>
    <p:cViewPr>
      <p:scale>
        <a:sx n="33" d="100"/>
        <a:sy n="33" d="100"/>
      </p:scale>
      <p:origin x="0" y="-169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420"/>
    </p:cViewPr>
  </p:sorterViewPr>
  <p:notesViewPr>
    <p:cSldViewPr snapToGrid="0" snapToObjects="1">
      <p:cViewPr varScale="1">
        <p:scale>
          <a:sx n="50" d="100"/>
          <a:sy n="50" d="100"/>
        </p:scale>
        <p:origin x="271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8B04-4D7D-6148-8C3F-37CE9408ACEF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BEBA1-951B-0F4A-95D0-9F1CC3ADD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697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79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299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4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23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50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30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1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34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246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45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92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26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663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233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48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7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10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94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46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83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39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BEBA1-951B-0F4A-95D0-9F1CC3ADD46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2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C18BE-7FD1-00DA-E169-5F89585BDE61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0" y="1"/>
            <a:ext cx="12192000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C927C2D-25FC-FC96-BE7B-42107BAAB28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4587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094BA21-A19E-7901-4686-62BE74EEB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338285" y="4669369"/>
            <a:ext cx="9144000" cy="3215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>
              <a:buNone/>
              <a:defRPr>
                <a:latin typeface="Trebuchet MS" panose="020B0703020202090204" pitchFamily="34" charset="0"/>
              </a:defRPr>
            </a:lvl1pPr>
          </a:lstStyle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42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E0AF259-24B8-9940-BB3C-DB2E940273F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570221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500810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1661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47585" y="2745481"/>
            <a:ext cx="4266370" cy="37373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547585" y="2015101"/>
            <a:ext cx="4281473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5408172" y="2742237"/>
            <a:ext cx="4266370" cy="37373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408172" y="2011857"/>
            <a:ext cx="4281473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8F7DDA7-D8D0-9EC3-D272-C43D594F1B2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B5F90-07AC-B8AB-E684-D00852AE5464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340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2156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7633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3333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CE98CF0E-166B-7E4C-B572-6FAB7FD404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93823CC4-0D97-960A-3EF3-4DFCAE8BD80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12057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A02848F3-0AF2-1D4E-D178-D2ABDA34350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0" y="1"/>
            <a:ext cx="12192000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D79A3F-8ACA-BCAC-5183-3480C643D2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C18BE-7FD1-00DA-E169-5F89585BDE61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1152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C927C2D-25FC-FC96-BE7B-42107BAAB28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4587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094BA21-A19E-7901-4686-62BE74EEB14F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338285" y="4669369"/>
            <a:ext cx="9144000" cy="32157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>
              <a:buNone/>
              <a:defRPr>
                <a:latin typeface="Trebuchet MS" panose="020B0703020202090204" pitchFamily="34" charset="0"/>
              </a:defRPr>
            </a:lvl1pPr>
          </a:lstStyle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9409010F-FC11-C599-52FA-CFB048334F76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4137533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EF705A8-37D5-60D2-AA9E-5573C62DCC40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8281640" y="-3717"/>
            <a:ext cx="3921511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A02883-728D-3E62-6401-5FECBDFDE4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23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93823CC4-0D97-960A-3EF3-4DFCAE8BD80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338285" y="3946134"/>
            <a:ext cx="9144000" cy="12057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</a:lstStyle>
          <a:p>
            <a:endParaRPr lang="en-US" sz="3600" dirty="0">
              <a:solidFill>
                <a:srgbClr val="017DB4"/>
              </a:solidFill>
            </a:endParaRP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39B803B-51D3-C436-13BF-E71D412D0AF9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-11152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3C722855-7884-782B-861F-E361E60074C7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4137533" y="0"/>
            <a:ext cx="4092929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1E6F167-C2A5-ACDC-FAA5-8400064FE8DC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8281640" y="-3717"/>
            <a:ext cx="3921511" cy="34874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FF9B28-9EE5-C94F-E707-3865D0EC7B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65" y="3004337"/>
            <a:ext cx="3251245" cy="38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D88164-40A6-5E46-865C-63E626A7164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47585" y="193434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671762"/>
            <a:ext cx="11071258" cy="3033299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79D23CFB-BF0D-6C47-8601-27931943C664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34E5A48-3E36-7D4F-B8FF-1F8BFAC187B2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651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9A2EAF2-9C39-434A-B85F-E34B5B7A15A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50"/>
            <a:ext cx="11041441" cy="3522234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6969-F7F2-EA07-3BAB-3A321C11DFAD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E7E922D-37D6-1788-CDA2-996BAFA5AB8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52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49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713707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713707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4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242128" y="2069326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914400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-1" y="2069326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543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3A23D0-6273-4A4C-A34F-D7B17657EE1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934349"/>
            <a:ext cx="7137071" cy="362162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8384356-CE02-A58E-5D34-23E9DECD4468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47585" y="391319"/>
            <a:ext cx="713707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9E19B-7943-F112-D60C-00440EB712E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1012954"/>
            <a:ext cx="7137070" cy="32157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8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2358F0-A308-A8CF-97AA-08B7A83BD00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7" r:id="rId3"/>
    <p:sldLayoutId id="214748367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47DA04-179C-4548-803A-773E6AED009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5" r:id="rId4"/>
    <p:sldLayoutId id="2147483676" r:id="rId5"/>
    <p:sldLayoutId id="2147483670" r:id="rId6"/>
    <p:sldLayoutId id="2147483671" r:id="rId7"/>
    <p:sldLayoutId id="2147483685" r:id="rId8"/>
    <p:sldLayoutId id="2147483686" r:id="rId9"/>
    <p:sldLayoutId id="214748368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55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/provider-enrollment-and-certification/become-a-medicare-provider-or-supplie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sgha.com/wps/portal/mac/site/enrollment/guides-and-resources/provider-specialty-code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sgha.com/wps/portal/mac/site/enrollment/guides-and-resources/opting-out-of-medicare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sgha.com/wps/wcm/connect/mac/f642c9ec-ef71-4b9d-b4b7-f36fb321babd/timely-topics.pdf?MOD=AJPERES&amp;CVID=oCeFFk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wpsgha.com/" TargetMode="External"/><Relationship Id="rId4" Type="http://schemas.openxmlformats.org/officeDocument/2006/relationships/hyperlink" Target="https://www.wpsgha.com/wps/portal/mac/site/training/guides-and-resources/live-events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Encore%3A+Part+B+Mental+Health+-+Getting+Started&amp;Presenter=Mary+Muchow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wps.gha.education@wpsic.co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mln1986542-medicare-mental-health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cms.gov/medicare/medicare-fee-for-service-payment/opioid-treatment-program" TargetMode="External"/><Relationship Id="rId5" Type="http://schemas.openxmlformats.org/officeDocument/2006/relationships/hyperlink" Target="https://www.cms.gov/medicare-coverage-database/view/lcd.aspx?LCDId=34646" TargetMode="External"/><Relationship Id="rId4" Type="http://schemas.openxmlformats.org/officeDocument/2006/relationships/hyperlink" Target="https://www.cms.gov/files/document/mln909432-behavioral-health-integration-service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a.gov/OP_Home/ssact/title18/1862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mln1986542-medicare-mental-health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69A20-C28F-0855-7952-52C14192E4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5155" y="2246497"/>
            <a:ext cx="9590564" cy="162383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0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Part B Mental Health – Getting Started</a:t>
            </a:r>
            <a:b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</a:br>
            <a:r>
              <a:rPr lang="en-US" sz="2800" b="1" dirty="0">
                <a:solidFill>
                  <a:schemeClr val="accent6"/>
                </a:solidFill>
                <a:latin typeface="Trebuchet MS" panose="020B0703020202090204" pitchFamily="34" charset="0"/>
                <a:ea typeface="+mn-ea"/>
                <a:cs typeface="+mn-cs"/>
              </a:rPr>
              <a:t>The first in a series of six webinars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04E7AD-28F2-0FC8-AAAD-9EE4C340B6B9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635155" y="4257688"/>
            <a:ext cx="9144000" cy="546164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17DB4"/>
                </a:solidFill>
              </a:rPr>
              <a:t>August 24, 2023    </a:t>
            </a:r>
          </a:p>
        </p:txBody>
      </p:sp>
    </p:spTree>
    <p:extLst>
      <p:ext uri="{BB962C8B-B14F-4D97-AF65-F5344CB8AC3E}">
        <p14:creationId xmlns:p14="http://schemas.microsoft.com/office/powerpoint/2010/main" val="287665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Prescription Drug Coverage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9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Most often not covered by Medicare Part A and B</a:t>
            </a:r>
          </a:p>
          <a:p>
            <a:r>
              <a:rPr lang="en-US" sz="2600" dirty="0">
                <a:solidFill>
                  <a:schemeClr val="tx1"/>
                </a:solidFill>
              </a:rPr>
              <a:t>Part B may cover some drugs patients can’t self administer</a:t>
            </a:r>
          </a:p>
          <a:p>
            <a:r>
              <a:rPr lang="en-US" sz="2600" dirty="0">
                <a:solidFill>
                  <a:schemeClr val="tx1"/>
                </a:solidFill>
              </a:rPr>
              <a:t> Drug plans must cover some medications in certain mental health treatment drug classes, with some exceptions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7396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Medicare Advantage (MA)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9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Enrollees can get Part A, Part B, and Part D benefits under a single plan</a:t>
            </a:r>
          </a:p>
          <a:p>
            <a:r>
              <a:rPr lang="en-US" sz="2600" dirty="0">
                <a:solidFill>
                  <a:schemeClr val="tx1"/>
                </a:solidFill>
              </a:rPr>
              <a:t>Part B plans may cover certain benefits beyond what original Part B pays</a:t>
            </a:r>
          </a:p>
          <a:p>
            <a:r>
              <a:rPr lang="en-US" sz="2600" dirty="0">
                <a:solidFill>
                  <a:schemeClr val="tx1"/>
                </a:solidFill>
              </a:rPr>
              <a:t>May provide other benefits Parts A or B doesn’t cover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Benefits that address coping with life changes, grief counseling, or others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89681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Becoming a Part B Provider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9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  <a:hlinkClick r:id="rId3"/>
              </a:rPr>
              <a:t>Become a Medicare Provider or Supplier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>
                <a:solidFill>
                  <a:schemeClr val="tx1"/>
                </a:solidFill>
              </a:rPr>
              <a:t>Steps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Get a National Provider Identifier (NPI)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Complete the Medicare enrollment application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Work with your MAC</a:t>
            </a:r>
          </a:p>
        </p:txBody>
      </p:sp>
    </p:spTree>
    <p:extLst>
      <p:ext uri="{BB962C8B-B14F-4D97-AF65-F5344CB8AC3E}">
        <p14:creationId xmlns:p14="http://schemas.microsoft.com/office/powerpoint/2010/main" val="2212560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Provider Specialty Codes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8"/>
            <a:ext cx="9903628" cy="4400003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Medicare assigns a two-digit specialty code for the type declared by applicant on enrollment form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Physicians can designate multiple secondary specialties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Non-physician practitioners who want to enroll as more than one non-physician specialty type must submit a separate application for each specialty</a:t>
            </a:r>
          </a:p>
          <a:p>
            <a:r>
              <a:rPr lang="en-US" sz="2600" dirty="0">
                <a:solidFill>
                  <a:schemeClr val="tx1"/>
                </a:solidFill>
              </a:rPr>
              <a:t>CMS recognizes only certain specialties for purpose of Part B enrollment </a:t>
            </a:r>
          </a:p>
          <a:p>
            <a:r>
              <a:rPr lang="en-US" sz="2600" dirty="0">
                <a:solidFill>
                  <a:schemeClr val="tx1"/>
                </a:solidFill>
              </a:rPr>
              <a:t>Monitor specialty status and report changes on a timely basis</a:t>
            </a:r>
          </a:p>
          <a:p>
            <a:r>
              <a:rPr lang="en-US" sz="2600" dirty="0">
                <a:solidFill>
                  <a:schemeClr val="tx1"/>
                </a:solidFill>
                <a:hlinkClick r:id="rId3"/>
              </a:rPr>
              <a:t>Provider Specialty Codes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12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Opt Out of Medicare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9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When you don’t want to bill Medicare, but instead want patients to pay out of pocket</a:t>
            </a:r>
          </a:p>
          <a:p>
            <a:r>
              <a:rPr lang="en-US" sz="2600" dirty="0">
                <a:solidFill>
                  <a:schemeClr val="tx1"/>
                </a:solidFill>
              </a:rPr>
              <a:t>To opt out, you will need to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Be an eligible type or specialty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Submit an opt-out affidavit to Medicare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Enter a private contract with each of your Medicare patients</a:t>
            </a:r>
          </a:p>
          <a:p>
            <a:r>
              <a:rPr lang="en-US" sz="2600" dirty="0">
                <a:solidFill>
                  <a:schemeClr val="tx1"/>
                </a:solidFill>
                <a:hlinkClick r:id="rId3"/>
              </a:rPr>
              <a:t>Opting Out of Medicare Enrollment</a:t>
            </a:r>
            <a:endParaRPr lang="en-US" sz="26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Includes opt out resources</a:t>
            </a:r>
          </a:p>
        </p:txBody>
      </p:sp>
    </p:spTree>
    <p:extLst>
      <p:ext uri="{BB962C8B-B14F-4D97-AF65-F5344CB8AC3E}">
        <p14:creationId xmlns:p14="http://schemas.microsoft.com/office/powerpoint/2010/main" val="2887914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Partial Hospitalization Program (PHP)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8"/>
            <a:ext cx="9903628" cy="4108173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Offers outpatient care in a hospital outpatient department or communicate mental health center on a part-time basis as an alternative to inpatient hospital care</a:t>
            </a:r>
          </a:p>
          <a:p>
            <a:r>
              <a:rPr lang="en-US" sz="2600" dirty="0">
                <a:solidFill>
                  <a:schemeClr val="tx1"/>
                </a:solidFill>
              </a:rPr>
              <a:t>More intensive than other forms of outpatient care, but less intensive than inpatient care</a:t>
            </a:r>
          </a:p>
          <a:p>
            <a:r>
              <a:rPr lang="en-US" sz="2600" dirty="0">
                <a:solidFill>
                  <a:schemeClr val="tx1"/>
                </a:solidFill>
              </a:rPr>
              <a:t>Follows plan tailored to patient needs</a:t>
            </a:r>
          </a:p>
          <a:p>
            <a:r>
              <a:rPr lang="en-US" sz="2600" dirty="0">
                <a:solidFill>
                  <a:schemeClr val="tx1"/>
                </a:solidFill>
              </a:rPr>
              <a:t>Services may include</a:t>
            </a:r>
          </a:p>
          <a:p>
            <a:pPr lvl="1"/>
            <a:r>
              <a:rPr lang="en-US" sz="2200" b="0" i="0" dirty="0">
                <a:solidFill>
                  <a:srgbClr val="333333"/>
                </a:solidFill>
                <a:effectLst/>
                <a:latin typeface="Whitney SSm A"/>
              </a:rPr>
              <a:t>Individual or group therapy</a:t>
            </a:r>
          </a:p>
          <a:p>
            <a:pPr lvl="1"/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Whitney SSm A"/>
              </a:rPr>
              <a:t>Occupational therapy</a:t>
            </a:r>
          </a:p>
          <a:p>
            <a:pPr lvl="1"/>
            <a:r>
              <a:rPr lang="en-US" sz="2200" b="0" i="0" dirty="0">
                <a:solidFill>
                  <a:srgbClr val="000000"/>
                </a:solidFill>
                <a:effectLst/>
                <a:latin typeface="Whitney SSm A"/>
              </a:rPr>
              <a:t>More</a:t>
            </a:r>
            <a:endParaRPr lang="en-US" sz="2200" b="0" i="0" dirty="0">
              <a:solidFill>
                <a:srgbClr val="333333"/>
              </a:solidFill>
              <a:effectLst/>
              <a:latin typeface="Whitney SSm A"/>
            </a:endParaRPr>
          </a:p>
        </p:txBody>
      </p:sp>
    </p:spTree>
    <p:extLst>
      <p:ext uri="{BB962C8B-B14F-4D97-AF65-F5344CB8AC3E}">
        <p14:creationId xmlns:p14="http://schemas.microsoft.com/office/powerpoint/2010/main" val="1472411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Medicare Coverage for PHP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8"/>
            <a:ext cx="9903628" cy="4108173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Medicare pays as long as requirements are met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Medicare-approved facility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Care under supervision of licensed physician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Doctor certifies standard outpatient care not enough to avoid hospitalization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Doctor certifies patient would otherwise need inpatient care or that patient has recently been discharged from inpatient hospital stay and needs additional support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88680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Medicare PHP Payment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9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Part A pays for covered facility services</a:t>
            </a:r>
          </a:p>
          <a:p>
            <a:r>
              <a:rPr lang="en-US" sz="2600" dirty="0">
                <a:solidFill>
                  <a:schemeClr val="tx1"/>
                </a:solidFill>
              </a:rPr>
              <a:t>Part B pays for covered professional services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Includes any prescriptions administered while at the facility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Does not included prescription drugs taken home</a:t>
            </a:r>
          </a:p>
          <a:p>
            <a:r>
              <a:rPr lang="en-US" sz="2600" dirty="0">
                <a:solidFill>
                  <a:schemeClr val="tx1"/>
                </a:solidFill>
              </a:rPr>
              <a:t>Medicare Part C plans are required to cover the same services as original Medicare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May also cover more items and service</a:t>
            </a:r>
          </a:p>
        </p:txBody>
      </p:sp>
    </p:spTree>
    <p:extLst>
      <p:ext uri="{BB962C8B-B14F-4D97-AF65-F5344CB8AC3E}">
        <p14:creationId xmlns:p14="http://schemas.microsoft.com/office/powerpoint/2010/main" val="1074763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Community Mental Health Center (CMHC)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9"/>
            <a:ext cx="9903628" cy="414708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Medicare requires state and local CMCH licensing or certification</a:t>
            </a:r>
          </a:p>
          <a:p>
            <a:r>
              <a:rPr lang="en-US" sz="2600" dirty="0">
                <a:solidFill>
                  <a:schemeClr val="tx1"/>
                </a:solidFill>
              </a:rPr>
              <a:t>At least 40% of its services is to patient ineligible for Medicare benefits</a:t>
            </a:r>
          </a:p>
          <a:p>
            <a:r>
              <a:rPr lang="en-US" sz="2600" dirty="0">
                <a:solidFill>
                  <a:schemeClr val="tx1"/>
                </a:solidFill>
              </a:rPr>
              <a:t>Provides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Outpatient services for residents of its service area discharged from inpatient mental health treatment facility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24-hour emergency care services with clinician access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Day treatment and PHP services with structured treatment plans varying in intensity, frequency and duration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3771538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Medicare CMHC Payment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9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Part A pays for covered facility services</a:t>
            </a:r>
          </a:p>
          <a:p>
            <a:r>
              <a:rPr lang="en-US" sz="2600" dirty="0">
                <a:solidFill>
                  <a:schemeClr val="tx1"/>
                </a:solidFill>
              </a:rPr>
              <a:t>Part B pays for covered professional services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Includes any prescriptions administered while at the facility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Does not included prescription drugs taken home</a:t>
            </a:r>
          </a:p>
          <a:p>
            <a:r>
              <a:rPr lang="en-US" sz="2600" dirty="0">
                <a:solidFill>
                  <a:schemeClr val="tx1"/>
                </a:solidFill>
              </a:rPr>
              <a:t>Medicare Part C plans are required to cover the same services as original Medicare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Part C may cover some items and services that original Medicare does not cover</a:t>
            </a:r>
          </a:p>
        </p:txBody>
      </p:sp>
    </p:spTree>
    <p:extLst>
      <p:ext uri="{BB962C8B-B14F-4D97-AF65-F5344CB8AC3E}">
        <p14:creationId xmlns:p14="http://schemas.microsoft.com/office/powerpoint/2010/main" val="312110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85C80-53D8-D2B6-32BC-6CAFFB8B740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Disclaimer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1CAF68-DC59-4457-7FC0-B6DA03532A95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4" y="1314450"/>
            <a:ext cx="11041441" cy="4142134"/>
          </a:xfrm>
        </p:spPr>
        <p:txBody>
          <a:bodyPr/>
          <a:lstStyle/>
          <a:p>
            <a:pPr lvl="0"/>
            <a:r>
              <a:rPr lang="en-US" sz="2800" dirty="0"/>
              <a:t>We prepared this education as a tool to assist the provider community.  Medicare rules change often. They are in the relevant laws, regulations, and rulings on the Centers for Medicare &amp; Medicaid Services (CMS) website. </a:t>
            </a:r>
          </a:p>
          <a:p>
            <a:pPr lvl="0"/>
            <a:r>
              <a:rPr lang="en-US" sz="2800" dirty="0"/>
              <a:t>We will provide responses to questions based on the facts given, but the Medicare rules will determine final coverage.  </a:t>
            </a:r>
          </a:p>
          <a:p>
            <a:pPr lvl="0"/>
            <a:r>
              <a:rPr lang="en-US" sz="2800" dirty="0"/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2913661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Timely Topics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494959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Items CMS or WPS GHA want you to know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Find </a:t>
            </a:r>
            <a:r>
              <a:rPr lang="en-US" sz="2200" dirty="0">
                <a:solidFill>
                  <a:schemeClr val="tx1"/>
                </a:solidFill>
                <a:hlinkClick r:id="rId3"/>
              </a:rPr>
              <a:t>link</a:t>
            </a:r>
            <a:r>
              <a:rPr lang="en-US" sz="2200" dirty="0">
                <a:solidFill>
                  <a:schemeClr val="tx1"/>
                </a:solidFill>
              </a:rPr>
              <a:t> on our </a:t>
            </a:r>
            <a:r>
              <a:rPr lang="en-US" sz="2200" dirty="0">
                <a:solidFill>
                  <a:schemeClr val="tx1"/>
                </a:solidFill>
                <a:hlinkClick r:id="rId4"/>
              </a:rPr>
              <a:t>Live Events </a:t>
            </a:r>
            <a:r>
              <a:rPr lang="en-US" sz="2200" dirty="0">
                <a:solidFill>
                  <a:schemeClr val="tx1"/>
                </a:solidFill>
              </a:rPr>
              <a:t>web page</a:t>
            </a:r>
          </a:p>
          <a:p>
            <a:r>
              <a:rPr lang="en-US" sz="2600" dirty="0">
                <a:solidFill>
                  <a:schemeClr val="tx1"/>
                </a:solidFill>
              </a:rPr>
              <a:t>If you do not already, please subscribe to our eNews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eNews Sign Up widget on WPS GHA website </a:t>
            </a:r>
            <a:r>
              <a:rPr lang="en-US" sz="2200" dirty="0">
                <a:solidFill>
                  <a:schemeClr val="tx1"/>
                </a:solidFill>
                <a:hlinkClick r:id="rId5"/>
              </a:rPr>
              <a:t>home page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328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B798A-91C4-C240-0049-F2FDA4BE24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13810" y="2960716"/>
            <a:ext cx="4036334" cy="23876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5400" b="1" dirty="0">
                <a:solidFill>
                  <a:srgbClr val="017DB4"/>
                </a:solidFill>
                <a:latin typeface="Trebuchet MS" panose="020B0603020202020204" pitchFamily="34" charset="0"/>
              </a:rPr>
              <a:t>Questions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8EDAC441-9EB3-709E-E4E1-B74107DAC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3972" y="752685"/>
            <a:ext cx="3231858" cy="484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076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11BC42-EE9A-24AE-680B-4E7CE8ED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Trebuchet MS" panose="020B0603020202020204" pitchFamily="34" charset="0"/>
              </a:rPr>
              <a:t>Survey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E619BB-D7D7-C1EB-1322-65316FA5F87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146" y="1251284"/>
            <a:ext cx="10192753" cy="5241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Let us know what you think!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Take time to complete the survey now. </a:t>
            </a:r>
          </a:p>
          <a:p>
            <a:r>
              <a:rPr lang="en-US" sz="28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  <a:hlinkClick r:id="rId3"/>
              </a:rPr>
              <a:t>Survey link</a:t>
            </a:r>
            <a:endParaRPr lang="en-US" sz="28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02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B3F7D0-8D94-7940-612E-72E5C9B5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Trebuchet MS" panose="020B0603020202020204" pitchFamily="34" charset="0"/>
              </a:rPr>
              <a:t>Closing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601C443-80F3-ED1C-F6FF-B2D0A911F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4" y="1280160"/>
            <a:ext cx="11301515" cy="4424901"/>
          </a:xfrm>
        </p:spPr>
        <p:txBody>
          <a:bodyPr/>
          <a:lstStyle/>
          <a:p>
            <a:r>
              <a:rPr lang="en-US" dirty="0"/>
              <a:t>Follow-up questions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+mn-lt"/>
              </a:rPr>
              <a:t>Email </a:t>
            </a:r>
            <a:r>
              <a:rPr lang="en-US" sz="3200" dirty="0">
                <a:solidFill>
                  <a:schemeClr val="tx1"/>
                </a:solidFill>
                <a:latin typeface="+mn-lt"/>
                <a:hlinkClick r:id="rId3"/>
              </a:rPr>
              <a:t>wps.gha.education@wpsic.com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US" dirty="0"/>
              <a:t>Topic: Encore 8/24/23 Mental Health –Getting Started</a:t>
            </a:r>
          </a:p>
          <a:p>
            <a:r>
              <a:rPr lang="en-US" dirty="0"/>
              <a:t>Send provider or claim specific questions to Customer Service </a:t>
            </a:r>
          </a:p>
        </p:txBody>
      </p:sp>
    </p:spTree>
    <p:extLst>
      <p:ext uri="{BB962C8B-B14F-4D97-AF65-F5344CB8AC3E}">
        <p14:creationId xmlns:p14="http://schemas.microsoft.com/office/powerpoint/2010/main" val="2323583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FBA1FD-AE7A-A9C8-89E6-39E2EE989CE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570221"/>
            <a:ext cx="9144000" cy="69437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17DB4"/>
                </a:solidFill>
                <a:effectLst/>
                <a:uLnTx/>
                <a:uFillTx/>
                <a:latin typeface="Trebuchet MS" panose="020B0703020202090204" pitchFamily="34" charset="0"/>
                <a:ea typeface="+mn-ea"/>
                <a:cs typeface="+mn-cs"/>
              </a:rPr>
              <a:t>Thank You </a:t>
            </a:r>
          </a:p>
        </p:txBody>
      </p:sp>
      <p:pic>
        <p:nvPicPr>
          <p:cNvPr id="3" name="Picture 2" descr="Photo of cup of coffee with biscuit that says thank you on it.">
            <a:extLst>
              <a:ext uri="{FF2B5EF4-FFF2-40B4-BE49-F238E27FC236}">
                <a16:creationId xmlns:a16="http://schemas.microsoft.com/office/drawing/2014/main" id="{F06E6C14-8958-C1DE-833D-6DAA5A6B0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0" y="1843087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2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620712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Mental Health Webinar Series Focus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742138" y="1582933"/>
            <a:ext cx="9903628" cy="4059109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Series to focus on coverage and fee-for-service payment for Part B mental health services</a:t>
            </a:r>
          </a:p>
          <a:p>
            <a:r>
              <a:rPr lang="en-US" sz="2600" dirty="0">
                <a:solidFill>
                  <a:schemeClr val="tx1"/>
                </a:solidFill>
              </a:rPr>
              <a:t>CMS MLN1986542 March 2022 titled </a:t>
            </a:r>
            <a:r>
              <a:rPr lang="en-US" sz="2600" dirty="0">
                <a:solidFill>
                  <a:schemeClr val="tx1"/>
                </a:solidFill>
                <a:hlinkClick r:id="rId3"/>
              </a:rPr>
              <a:t>Medicare Mental Health</a:t>
            </a:r>
            <a:r>
              <a:rPr lang="en-US" sz="2600" dirty="0">
                <a:solidFill>
                  <a:schemeClr val="tx1"/>
                </a:solidFill>
              </a:rPr>
              <a:t> reviews Medicare-covered behavioral health services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Typically referred to a mental health and substance-use services</a:t>
            </a:r>
          </a:p>
          <a:p>
            <a:r>
              <a:rPr lang="en-US" sz="2600" dirty="0">
                <a:solidFill>
                  <a:schemeClr val="tx1"/>
                </a:solidFill>
              </a:rPr>
              <a:t>Not included in webinar series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hlinkClick r:id="rId4"/>
              </a:rPr>
              <a:t>Behavioral Health Integration Services</a:t>
            </a:r>
            <a:r>
              <a:rPr lang="en-US" sz="2200" dirty="0">
                <a:solidFill>
                  <a:schemeClr val="tx1"/>
                </a:solidFill>
              </a:rPr>
              <a:t> (BHI)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hlinkClick r:id="rId5"/>
              </a:rPr>
              <a:t>Psychological and Neuropsychological Testing 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hlinkClick r:id="rId6"/>
              </a:rPr>
              <a:t>Opioid Treatment Programs </a:t>
            </a:r>
            <a:r>
              <a:rPr lang="en-US" sz="2200" dirty="0">
                <a:solidFill>
                  <a:schemeClr val="tx1"/>
                </a:solidFill>
              </a:rPr>
              <a:t>(OTP)</a:t>
            </a:r>
          </a:p>
        </p:txBody>
      </p:sp>
    </p:spTree>
    <p:extLst>
      <p:ext uri="{BB962C8B-B14F-4D97-AF65-F5344CB8AC3E}">
        <p14:creationId xmlns:p14="http://schemas.microsoft.com/office/powerpoint/2010/main" val="1481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0036B-C848-038F-FC6A-E86CA245E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-1279148"/>
            <a:ext cx="9279906" cy="723011"/>
          </a:xfrm>
        </p:spPr>
        <p:txBody>
          <a:bodyPr/>
          <a:lstStyle/>
          <a:p>
            <a:r>
              <a:rPr lang="en-US" sz="3600" b="1" dirty="0">
                <a:latin typeface="Trebuchet MS" panose="020B0603020202020204" pitchFamily="34" charset="0"/>
              </a:rPr>
              <a:t>Agenda</a:t>
            </a:r>
          </a:p>
        </p:txBody>
      </p:sp>
      <p:pic>
        <p:nvPicPr>
          <p:cNvPr id="4" name="Content Placeholder 3" descr="photo of hand drawing the word agenda and numbers 1, 2, and 3.">
            <a:extLst>
              <a:ext uri="{FF2B5EF4-FFF2-40B4-BE49-F238E27FC236}">
                <a16:creationId xmlns:a16="http://schemas.microsoft.com/office/drawing/2014/main" id="{F099A692-95FF-931E-2708-125A3A798A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501" y="437252"/>
            <a:ext cx="8916926" cy="515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23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Fee-for-Service (FFS) Defined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91942" y="1492786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FFS means provider gets separate payment for each service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Original/Traditional Medicare is FFS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9562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432442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Medical Necessity and “Otherwise Covered”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701519"/>
            <a:ext cx="9903628" cy="3522234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Requirements for payment</a:t>
            </a:r>
          </a:p>
          <a:p>
            <a:r>
              <a:rPr lang="en-US" sz="2600" dirty="0">
                <a:solidFill>
                  <a:schemeClr val="tx1"/>
                </a:solidFill>
                <a:hlinkClick r:id="rId3"/>
              </a:rPr>
              <a:t>Section 1862(a)1(A) of Title VIII of the Social Security Act </a:t>
            </a:r>
            <a:r>
              <a:rPr lang="en-US" sz="2600" dirty="0">
                <a:solidFill>
                  <a:schemeClr val="tx1"/>
                </a:solidFill>
              </a:rPr>
              <a:t>states Medicare payment can be made only for medically necessary services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Provider indicates the specific sign, symptom or patient complaint for each service</a:t>
            </a:r>
          </a:p>
          <a:p>
            <a:r>
              <a:rPr lang="en-US" sz="2600" dirty="0">
                <a:solidFill>
                  <a:schemeClr val="tx1"/>
                </a:solidFill>
              </a:rPr>
              <a:t>“Otherwise covered” examples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Not a duplicate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Submitted correctly by eligible provider for eligible beneficiary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Correctly coded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3845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0691" y="358644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MLN Booklet – </a:t>
            </a: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  <a:hlinkClick r:id="rId3"/>
              </a:rPr>
              <a:t>Medicare &amp; Mental Health Coverage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grpSp>
        <p:nvGrpSpPr>
          <p:cNvPr id="2" name="Group 1" descr="Front cover and first page of MLN Booklet titled Medicare &amp; Mental Health Coverage  The link is shown in the title of the slide.">
            <a:extLst>
              <a:ext uri="{FF2B5EF4-FFF2-40B4-BE49-F238E27FC236}">
                <a16:creationId xmlns:a16="http://schemas.microsoft.com/office/drawing/2014/main" id="{0CCAC4F7-D6AC-AA17-7287-8CF9D55DB406}"/>
              </a:ext>
            </a:extLst>
          </p:cNvPr>
          <p:cNvGrpSpPr/>
          <p:nvPr/>
        </p:nvGrpSpPr>
        <p:grpSpPr>
          <a:xfrm>
            <a:off x="1645800" y="1666759"/>
            <a:ext cx="6370935" cy="4570178"/>
            <a:chOff x="1645800" y="1666759"/>
            <a:chExt cx="6370935" cy="4570178"/>
          </a:xfrm>
        </p:grpSpPr>
        <p:pic>
          <p:nvPicPr>
            <p:cNvPr id="3" name="Picture 2" descr="Front cover of MLN Booklet titled Medicare &amp; Mental Health Coverage  The link is shown in the title of the slide.">
              <a:extLst>
                <a:ext uri="{FF2B5EF4-FFF2-40B4-BE49-F238E27FC236}">
                  <a16:creationId xmlns:a16="http://schemas.microsoft.com/office/drawing/2014/main" id="{05BE50D9-77D7-42FD-7047-BCDB8F07C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263993">
              <a:off x="1645800" y="1666759"/>
              <a:ext cx="3461444" cy="446166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5" name="Picture 4" descr="Page two of MLN Booklet titled Medicare &amp; Mental Health Coverage  The link is shown in the title of the slide.">
              <a:extLst>
                <a:ext uri="{FF2B5EF4-FFF2-40B4-BE49-F238E27FC236}">
                  <a16:creationId xmlns:a16="http://schemas.microsoft.com/office/drawing/2014/main" id="{9855E60C-3626-719D-2E05-F0C5EDD5C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68818">
              <a:off x="4726844" y="1908134"/>
              <a:ext cx="3289891" cy="432880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474513" y="3192742"/>
            <a:ext cx="2434144" cy="1106883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MLN1986542 May 2023</a:t>
            </a:r>
          </a:p>
        </p:txBody>
      </p:sp>
    </p:spTree>
    <p:extLst>
      <p:ext uri="{BB962C8B-B14F-4D97-AF65-F5344CB8AC3E}">
        <p14:creationId xmlns:p14="http://schemas.microsoft.com/office/powerpoint/2010/main" val="217404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Medicare-Covered Services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358771"/>
            <a:ext cx="9903628" cy="4147083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See list of behavioral health and wellness services on pages 5, 6, and 7</a:t>
            </a:r>
          </a:p>
          <a:p>
            <a:r>
              <a:rPr lang="en-US" sz="2600" dirty="0">
                <a:solidFill>
                  <a:schemeClr val="tx1"/>
                </a:solidFill>
              </a:rPr>
              <a:t> Some covered Part B services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Chronic care management (CCM) and complex CCM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Depression screening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Drug therapy and pharmacologic management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Psychiatric diagnostic evaluation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Narcosynthesis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Hypnotherapy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425051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17D9A40-B3A2-6422-779F-EB670B80A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7585" y="391319"/>
            <a:ext cx="9144000" cy="4587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solidFill>
                  <a:srgbClr val="017DB4"/>
                </a:solidFill>
                <a:latin typeface="Trebuchet MS" panose="020B0703020202090204" pitchFamily="34" charset="0"/>
                <a:ea typeface="+mn-ea"/>
                <a:cs typeface="+mn-cs"/>
              </a:rPr>
              <a:t>Non-Covered Services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17DB4"/>
              </a:solidFill>
              <a:effectLst/>
              <a:uLnTx/>
              <a:uFillTx/>
              <a:latin typeface="Trebuchet MS" panose="020B0703020202090204" pitchFamily="34" charset="0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0D5A1F9-1972-2F50-85F4-0599CCCF50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547585" y="1358771"/>
            <a:ext cx="9903628" cy="4147083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See list of non-covered mental health services on page 8</a:t>
            </a:r>
          </a:p>
          <a:p>
            <a:r>
              <a:rPr lang="en-US" sz="2600" dirty="0">
                <a:solidFill>
                  <a:schemeClr val="tx1"/>
                </a:solidFill>
              </a:rPr>
              <a:t> Some services Medicare Part B does not cover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Adult day health programs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Biofeedback training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Marriage counseling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Report preparation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Results or data interpretation or explanation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Transportation or outpatient meals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More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4933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HA Document" ma:contentTypeID="0x0101006E63F9F2094B854683EBE2F25BB346E5000506D6BA6D64EB4598816411DF463305" ma:contentTypeVersion="45" ma:contentTypeDescription="" ma:contentTypeScope="" ma:versionID="b04803c678ab9756e84def06c216c041">
  <xsd:schema xmlns:xsd="http://www.w3.org/2001/XMLSchema" xmlns:xs="http://www.w3.org/2001/XMLSchema" xmlns:p="http://schemas.microsoft.com/office/2006/metadata/properties" xmlns:ns2="http://schemas.microsoft.com/sharepoint.v3" xmlns:ns3="9075a0da-3943-4891-8ded-493e6a170793" xmlns:ns4="5637125f-61b7-4ab1-ae51-868c7983d343" targetNamespace="http://schemas.microsoft.com/office/2006/metadata/properties" ma:root="true" ma:fieldsID="44ea7b2e2c13816748bd23e1fb44f8b8" ns2:_="" ns3:_="" ns4:_="">
    <xsd:import namespace="http://schemas.microsoft.com/sharepoint.v3"/>
    <xsd:import namespace="9075a0da-3943-4891-8ded-493e6a170793"/>
    <xsd:import namespace="5637125f-61b7-4ab1-ae51-868c7983d343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3:Document_x0020_Number" minOccurs="0"/>
                <xsd:element ref="ns3:Document_x0020_Type"/>
                <xsd:element ref="ns3:Latest_x0020_Changes" minOccurs="0"/>
                <xsd:element ref="ns3:Must_x0020_review_x0020_changes_x0020_with_x0020_staff" minOccurs="0"/>
                <xsd:element ref="ns3:New_x0020_Version_x0020_Email_x0020_Required" minOccurs="0"/>
                <xsd:element ref="ns3:Review_x0020_Notification_x0020_Date" minOccurs="0"/>
                <xsd:element ref="ns3:Functional_x0020_Area"/>
                <xsd:element ref="ns3:Branch"/>
                <xsd:element ref="ns3:Contract"/>
                <xsd:element ref="ns3:Topic2"/>
                <xsd:element ref="ns3:Workflow_x0020_Status"/>
                <xsd:element ref="ns4:Approve_x0020_Olli_x0020_Document" minOccurs="0"/>
                <xsd:element ref="ns3:Document_x0020_History" minOccurs="0"/>
                <xsd:element ref="ns4:Publish_x0020_Document" minOccurs="0"/>
                <xsd:element ref="ns3:_dlc_DocId" minOccurs="0"/>
                <xsd:element ref="ns3:_dlc_DocIdUrl" minOccurs="0"/>
                <xsd:element ref="ns3:_dlc_DocIdPersistId" minOccurs="0"/>
                <xsd:element ref="ns3:Division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5a0da-3943-4891-8ded-493e6a170793" elementFormDefault="qualified">
    <xsd:import namespace="http://schemas.microsoft.com/office/2006/documentManagement/types"/>
    <xsd:import namespace="http://schemas.microsoft.com/office/infopath/2007/PartnerControls"/>
    <xsd:element name="Document_x0020_Number" ma:index="3" nillable="true" ma:displayName="Document Number" ma:internalName="Document_x0020_Number" ma:readOnly="false">
      <xsd:simpleType>
        <xsd:restriction base="dms:Text">
          <xsd:maxLength value="255"/>
        </xsd:restriction>
      </xsd:simpleType>
    </xsd:element>
    <xsd:element name="Document_x0020_Type" ma:index="4" ma:displayName="Document Type" ma:format="Dropdown" ma:internalName="Document_x0020_Type" ma:readOnly="false">
      <xsd:simpleType>
        <xsd:restriction base="dms:Choice">
          <xsd:enumeration value="Comparative Billing"/>
          <xsd:enumeration value="Course Material"/>
          <xsd:enumeration value="Decision Tree"/>
          <xsd:enumeration value="Face-to-Face"/>
          <xsd:enumeration value="FAQ"/>
          <xsd:enumeration value="IRRR"/>
          <xsd:enumeration value="LCD"/>
          <xsd:enumeration value="Management Presentation"/>
          <xsd:enumeration value="Plan"/>
          <xsd:enumeration value="Presentation"/>
          <xsd:enumeration value="Provider Education Handout"/>
          <xsd:enumeration value="Provider Instruction"/>
          <xsd:enumeration value="Script"/>
          <xsd:enumeration value="Strategy"/>
          <xsd:enumeration value="Teleconference"/>
          <xsd:enumeration value="Web Posting/EML"/>
        </xsd:restriction>
      </xsd:simpleType>
    </xsd:element>
    <xsd:element name="Latest_x0020_Changes" ma:index="5" nillable="true" ma:displayName="Latest Changes" ma:internalName="Latest_x0020_Changes" ma:readOnly="false">
      <xsd:simpleType>
        <xsd:restriction base="dms:Note"/>
      </xsd:simpleType>
    </xsd:element>
    <xsd:element name="Must_x0020_review_x0020_changes_x0020_with_x0020_staff" ma:index="6" nillable="true" ma:displayName="Must review changes with staff" ma:format="RadioButtons" ma:internalName="Must_x0020_review_x0020_changes_x0020_with_x0020_staff">
      <xsd:simpleType>
        <xsd:restriction base="dms:Choice">
          <xsd:enumeration value="Yes"/>
          <xsd:enumeration value="No"/>
        </xsd:restriction>
      </xsd:simpleType>
    </xsd:element>
    <xsd:element name="New_x0020_Version_x0020_Email_x0020_Required" ma:index="7" nillable="true" ma:displayName="New Version Email Required" ma:default="No" ma:format="RadioButtons" ma:internalName="New_x0020_Version_x0020_Email_x0020_Required">
      <xsd:simpleType>
        <xsd:restriction base="dms:Choice">
          <xsd:enumeration value="Yes"/>
          <xsd:enumeration value="No"/>
        </xsd:restriction>
      </xsd:simpleType>
    </xsd:element>
    <xsd:element name="Review_x0020_Notification_x0020_Date" ma:index="8" nillable="true" ma:displayName="Review Notification Date" ma:format="DateOnly" ma:internalName="Review_x0020_Notification_x0020_Date" ma:readOnly="false">
      <xsd:simpleType>
        <xsd:restriction base="dms:DateTime"/>
      </xsd:simpleType>
    </xsd:element>
    <xsd:element name="Functional_x0020_Area" ma:index="9" ma:displayName="Functional Area" ma:format="Dropdown" ma:internalName="Functional_x0020_Area" ma:readOnly="false">
      <xsd:simpleType>
        <xsd:restriction base="dms:Choice">
          <xsd:enumeration value="Audit"/>
          <xsd:enumeration value="Clinical Services"/>
          <xsd:enumeration value="Contract Administration"/>
          <xsd:enumeration value="Financial Services"/>
          <xsd:enumeration value="Administration &amp; Support"/>
          <xsd:enumeration value="Provider Services"/>
          <xsd:enumeration value="Systems &amp; Technology"/>
        </xsd:restriction>
      </xsd:simpleType>
    </xsd:element>
    <xsd:element name="Branch" ma:index="10" ma:displayName="Branch" ma:format="Dropdown" ma:internalName="Branch" ma:readOnly="false">
      <xsd:simpleType>
        <xsd:restriction base="dms:Choice">
          <xsd:enumeration value="Appeals/Redeterminations"/>
          <xsd:enumeration value="Audit"/>
          <xsd:enumeration value="Audit - Appeals"/>
          <xsd:enumeration value="Audit - Cost Report Reopenings"/>
          <xsd:enumeration value="Audit - Field Office"/>
          <xsd:enumeration value="Audit - Reimbursement"/>
          <xsd:enumeration value="Audit - Supervisors"/>
          <xsd:enumeration value="Business Systems Support"/>
          <xsd:enumeration value="CCU"/>
          <xsd:enumeration value="CERT"/>
          <xsd:enumeration value="Claims"/>
          <xsd:enumeration value="Compliance"/>
          <xsd:enumeration value="Complaint Screening"/>
          <xsd:enumeration value="Customer Service"/>
          <xsd:enumeration value="Document Services"/>
          <xsd:enumeration value="Financial Reporting"/>
          <xsd:enumeration value="FOIA"/>
          <xsd:enumeration value="INSIGHT"/>
          <xsd:enumeration value="MAC Administration"/>
          <xsd:enumeration value="Medical Review"/>
          <xsd:enumeration value="Medicare Guidance"/>
          <xsd:enumeration value="MedPub"/>
          <xsd:enumeration value="MIP"/>
          <xsd:enumeration value="Monitoring &amp; Complaint Screening"/>
          <xsd:enumeration value="Payment Recovery"/>
          <xsd:enumeration value="Policy"/>
          <xsd:enumeration value="Provider Enrollment"/>
          <xsd:enumeration value="Provider Outreach &amp; Education"/>
          <xsd:enumeration value="Quality Assurance"/>
          <xsd:enumeration value="Quality Management"/>
          <xsd:enumeration value="RA"/>
          <xsd:enumeration value="Reimbursement"/>
          <xsd:enumeration value="Secondary Payer"/>
          <xsd:enumeration value="STAR"/>
          <xsd:enumeration value="Systems Security"/>
          <xsd:enumeration value="Tech Support"/>
          <xsd:enumeration value="Training"/>
          <xsd:enumeration value="UPIC-JOA"/>
          <xsd:enumeration value="Web Development"/>
          <xsd:enumeration value="Ready to Archive"/>
        </xsd:restriction>
      </xsd:simpleType>
    </xsd:element>
    <xsd:element name="Contract" ma:index="11" ma:displayName="Contract" ma:format="Dropdown" ma:internalName="Contract" ma:readOnly="false">
      <xsd:simpleType>
        <xsd:restriction base="dms:Choice">
          <xsd:enumeration value="(None)"/>
          <xsd:enumeration value="Part A"/>
          <xsd:enumeration value="Part B"/>
          <xsd:enumeration value="Shared"/>
        </xsd:restriction>
      </xsd:simpleType>
    </xsd:element>
    <xsd:element name="Topic2" ma:index="12" ma:displayName="Topic" ma:format="Dropdown" ma:internalName="Topic2" ma:readOnly="false">
      <xsd:simpleType>
        <xsd:restriction base="dms:Choice">
          <xsd:enumeration value="(None)"/>
          <xsd:enumeration value="935"/>
          <xsd:enumeration value="1099"/>
          <xsd:enumeration value="Accounts Payable"/>
          <xsd:enumeration value="Accounts Receivable"/>
          <xsd:enumeration value="Advance Payments"/>
          <xsd:enumeration value="Approval"/>
          <xsd:enumeration value="Assignment"/>
          <xsd:enumeration value="Audit - Acceptability"/>
          <xsd:enumeration value="Audit - Audit Programs"/>
          <xsd:enumeration value="Audit - Claim Calculations"/>
          <xsd:enumeration value="Audit - DSH/LIP"/>
          <xsd:enumeration value="Audit - EHR Workpapers"/>
          <xsd:enumeration value="Audit - IME/GME/NAH"/>
          <xsd:enumeration value="Audit - IRF, LTCH, and Provider-Based Reviews"/>
          <xsd:enumeration value="Audit - Letters"/>
          <xsd:enumeration value="Audit - Rates"/>
          <xsd:enumeration value="Audit - SCH/MDH"/>
          <xsd:enumeration value="Audit - Settlement Worksheets"/>
          <xsd:enumeration value="Audit - Tentative Settlement"/>
          <xsd:enumeration value="Audit - UDR Workpapers"/>
          <xsd:enumeration value="Audit - UDRs"/>
          <xsd:enumeration value="Audit - Wage Index"/>
          <xsd:enumeration value="Banking"/>
          <xsd:enumeration value="Bankruptcy"/>
          <xsd:enumeration value="Beneficiary letter"/>
          <xsd:enumeration value="CA View"/>
          <xsd:enumeration value="Call Log"/>
          <xsd:enumeration value="CCU Reports"/>
          <xsd:enumeration value="CERT"/>
          <xsd:enumeration value="Checklist"/>
          <xsd:enumeration value="CMS"/>
          <xsd:enumeration value="COBC"/>
          <xsd:enumeration value="Communique"/>
          <xsd:enumeration value="Coordination of Benefits"/>
          <xsd:enumeration value="Corrective-Preventive Action"/>
          <xsd:enumeration value="Correspondence"/>
          <xsd:enumeration value="CRNA"/>
          <xsd:enumeration value="Cycle"/>
          <xsd:enumeration value="Data Analysis"/>
          <xsd:enumeration value="DCS/Treasury"/>
          <xsd:enumeration value="Development"/>
          <xsd:enumeration value="Divisional"/>
          <xsd:enumeration value="Document Control"/>
          <xsd:enumeration value="Draft CR"/>
          <xsd:enumeration value="Education – Internal"/>
          <xsd:enumeration value="Education – Provider"/>
          <xsd:enumeration value="EFT"/>
          <xsd:enumeration value="eNews"/>
          <xsd:enumeration value="ERS"/>
          <xsd:enumeration value="External Audit"/>
          <xsd:enumeration value="Fax"/>
          <xsd:enumeration value="First Level Appeal"/>
          <xsd:enumeration value="FISS"/>
          <xsd:enumeration value="HIGLAS"/>
          <xsd:enumeration value="ICR"/>
          <xsd:enumeration value="Inquiries"/>
          <xsd:enumeration value="Internal Audit"/>
          <xsd:enumeration value="Internal Controls"/>
          <xsd:enumeration value="IRR"/>
          <xsd:enumeration value="IVR"/>
          <xsd:enumeration value="J5"/>
          <xsd:enumeration value="J8"/>
          <xsd:enumeration value="Macro"/>
          <xsd:enumeration value="Maintenance"/>
          <xsd:enumeration value="Management Review"/>
          <xsd:enumeration value="Master List"/>
          <xsd:enumeration value="Meetings"/>
          <xsd:enumeration value="MR Letter"/>
          <xsd:enumeration value="NICE"/>
          <xsd:enumeration value="Nonconforming Service"/>
          <xsd:enumeration value="OCR"/>
          <xsd:enumeration value="OnBase"/>
          <xsd:enumeration value="Pecos"/>
          <xsd:enumeration value="Performance Metrics"/>
          <xsd:enumeration value="Portal Support"/>
          <xsd:enumeration value="Problem Prioritization"/>
          <xsd:enumeration value="Processing Applications"/>
          <xsd:enumeration value="Production"/>
          <xsd:enumeration value="Provider Letter"/>
          <xsd:enumeration value="Quality"/>
          <xsd:enumeration value="Receipt"/>
          <xsd:enumeration value="Referral"/>
          <xsd:enumeration value="Regulation and Informational Materials"/>
          <xsd:enumeration value="Release"/>
          <xsd:enumeration value="Reopening"/>
          <xsd:enumeration value="Reporting"/>
          <xsd:enumeration value="Review"/>
          <xsd:enumeration value="Sampling"/>
          <xsd:enumeration value="Second Level Appeal"/>
          <xsd:enumeration value="Service Requests-Referrals"/>
          <xsd:enumeration value="Systems Support"/>
          <xsd:enumeration value="Thank Yous"/>
          <xsd:enumeration value="Third Party"/>
          <xsd:enumeration value="Training"/>
          <xsd:enumeration value="Training Delivery"/>
          <xsd:enumeration value="Training Development"/>
          <xsd:enumeration value="Trending"/>
          <xsd:enumeration value="Validation"/>
          <xsd:enumeration value="Voluntary Refunds"/>
          <xsd:enumeration value="Website"/>
          <xsd:enumeration value="WFO"/>
          <xsd:enumeration value="Workload"/>
          <xsd:enumeration value="Worksheet"/>
          <xsd:enumeration value="Write Off"/>
          <xsd:enumeration value="ZPIC/UPIC"/>
        </xsd:restriction>
      </xsd:simpleType>
    </xsd:element>
    <xsd:element name="Workflow_x0020_Status" ma:index="13" ma:displayName="Workflow Status" ma:default="New" ma:format="Dropdown" ma:internalName="Workflow_x0020_Status" ma:readOnly="false">
      <xsd:simpleType>
        <xsd:restriction base="dms:Choice">
          <xsd:enumeration value="New"/>
          <xsd:enumeration value="Edit"/>
          <xsd:enumeration value="Review"/>
          <xsd:enumeration value="Approval"/>
          <xsd:enumeration value="Ready"/>
          <xsd:enumeration value="Active"/>
        </xsd:restriction>
      </xsd:simpleType>
    </xsd:element>
    <xsd:element name="Document_x0020_History" ma:index="16" nillable="true" ma:displayName="Document History" ma:internalName="Document_x0020_History" ma:readOnly="false">
      <xsd:simpleType>
        <xsd:restriction base="dms:Note">
          <xsd:maxLength value="255"/>
        </xsd:restriction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ivision" ma:index="24" nillable="true" ma:displayName="Division" ma:default="Government Health Administrators" ma:hidden="true" ma:internalName="Division" ma:readOnly="false">
      <xsd:simpleType>
        <xsd:restriction base="dms:Text">
          <xsd:maxLength value="255"/>
        </xsd:restriction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37125f-61b7-4ab1-ae51-868c7983d343" elementFormDefault="qualified">
    <xsd:import namespace="http://schemas.microsoft.com/office/2006/documentManagement/types"/>
    <xsd:import namespace="http://schemas.microsoft.com/office/infopath/2007/PartnerControls"/>
    <xsd:element name="Approve_x0020_Olli_x0020_Document" ma:index="15" nillable="true" ma:displayName="Approve Document" ma:format="Hyperlink" ma:internalName="Approve_x0020_Olli_x0020_Document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_x0020_Document" ma:index="17" nillable="true" ma:displayName="Publish Document" ma:internalName="Publish_x0020_Documen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flow_x0020_Status xmlns="9075a0da-3943-4891-8ded-493e6a170793">Active</Workflow_x0020_Status>
    <Must_x0020_review_x0020_changes_x0020_with_x0020_staff xmlns="9075a0da-3943-4891-8ded-493e6a170793">No</Must_x0020_review_x0020_changes_x0020_with_x0020_staff>
    <Approve_x0020_Olli_x0020_Document xmlns="5637125f-61b7-4ab1-ae51-868c7983d343">
      <Url xsi:nil="true"/>
      <Description xsi:nil="true"/>
    </Approve_x0020_Olli_x0020_Document>
    <Latest_x0020_Changes xmlns="9075a0da-3943-4891-8ded-493e6a170793" xsi:nil="true"/>
    <Review_x0020_Notification_x0020_Date xmlns="9075a0da-3943-4891-8ded-493e6a170793" xsi:nil="true"/>
    <New_x0020_Version_x0020_Email_x0020_Required xmlns="9075a0da-3943-4891-8ded-493e6a170793">No</New_x0020_Version_x0020_Email_x0020_Required>
    <CategoryDescription xmlns="http://schemas.microsoft.com/sharepoint.v3">Presentation for webinar</CategoryDescription>
    <Branch xmlns="9075a0da-3943-4891-8ded-493e6a170793">Provider Outreach &amp; Education</Branch>
    <Publish_x0020_Document xmlns="5637125f-61b7-4ab1-ae51-868c7983d343">
      <Url>https://knowledge.wpsic.com/lib/GHAEducationalDocuments/_layouts/15/wrkstat.aspx?List=5637125f-61b7-4ab1-ae51-868c7983d343&amp;WorkflowInstanceName=e92cba25-a24d-4042-b65e-7a5e56120bcc</Url>
      <Description>Publish</Description>
    </Publish_x0020_Document>
    <Document_x0020_Number xmlns="9075a0da-3943-4891-8ded-493e6a170793" xsi:nil="true"/>
    <Functional_x0020_Area xmlns="9075a0da-3943-4891-8ded-493e6a170793">Provider Services</Functional_x0020_Area>
    <Topic2 xmlns="9075a0da-3943-4891-8ded-493e6a170793">Education – Provider</Topic2>
    <Document_x0020_Type xmlns="9075a0da-3943-4891-8ded-493e6a170793">Presentation</Document_x0020_Type>
    <Division xmlns="9075a0da-3943-4891-8ded-493e6a170793">Government Health Administrators</Division>
    <Document_x0020_History xmlns="9075a0da-3943-4891-8ded-493e6a170793" xsi:nil="true"/>
    <Contract xmlns="9075a0da-3943-4891-8ded-493e6a170793">Part B</Contract>
    <_dlc_DocId xmlns="9075a0da-3943-4891-8ded-493e6a170793">76EDXFZAKY4C-811355772-3278</_dlc_DocId>
    <_dlc_DocIdUrl xmlns="9075a0da-3943-4891-8ded-493e6a170793">
      <Url>https://knowledge.wpsic.com/lib/GHAEducationalDocuments/_layouts/15/DocIdRedir.aspx?ID=76EDXFZAKY4C-811355772-3278</Url>
      <Description>76EDXFZAKY4C-811355772-3278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39A1F74-7AD1-4060-811E-8FB9E5E9B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.v3"/>
    <ds:schemaRef ds:uri="9075a0da-3943-4891-8ded-493e6a170793"/>
    <ds:schemaRef ds:uri="5637125f-61b7-4ab1-ae51-868c7983d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AF6023-018E-409D-8D10-C4775E0F0C58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5637125f-61b7-4ab1-ae51-868c7983d343"/>
    <ds:schemaRef ds:uri="9075a0da-3943-4891-8ded-493e6a170793"/>
    <ds:schemaRef ds:uri="http://schemas.microsoft.com/sharepoint.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BE064B2-270F-4A0D-9427-BF969F1DF84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9F7DB76-6F1E-459B-AED1-80E5A7B15C8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1015</Words>
  <Application>Microsoft Office PowerPoint</Application>
  <PresentationFormat>Widescreen</PresentationFormat>
  <Paragraphs>153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Trebuchet MS</vt:lpstr>
      <vt:lpstr>Whitney SSm A</vt:lpstr>
      <vt:lpstr>Office Theme</vt:lpstr>
      <vt:lpstr>Custom Design</vt:lpstr>
      <vt:lpstr>1_Custom Design</vt:lpstr>
      <vt:lpstr>Part B Mental Health – Getting Started The first in a series of six webinars     </vt:lpstr>
      <vt:lpstr>Disclaimer</vt:lpstr>
      <vt:lpstr>Mental Health Webinar Series Focus</vt:lpstr>
      <vt:lpstr>Agenda</vt:lpstr>
      <vt:lpstr>Fee-for-Service (FFS) Defined</vt:lpstr>
      <vt:lpstr>Medical Necessity and “Otherwise Covered”</vt:lpstr>
      <vt:lpstr>MLN Booklet – Medicare &amp; Mental Health Coverage</vt:lpstr>
      <vt:lpstr>Medicare-Covered Services</vt:lpstr>
      <vt:lpstr>Non-Covered Services</vt:lpstr>
      <vt:lpstr>Prescription Drug Coverage</vt:lpstr>
      <vt:lpstr>Medicare Advantage (MA)</vt:lpstr>
      <vt:lpstr>Becoming a Part B Provider</vt:lpstr>
      <vt:lpstr>Provider Specialty Codes</vt:lpstr>
      <vt:lpstr>Opt Out of Medicare</vt:lpstr>
      <vt:lpstr>Partial Hospitalization Program (PHP)</vt:lpstr>
      <vt:lpstr>Medicare Coverage for PHP </vt:lpstr>
      <vt:lpstr>Medicare PHP Payment</vt:lpstr>
      <vt:lpstr>Community Mental Health Center (CMHC)</vt:lpstr>
      <vt:lpstr>Medicare CMHC Payment</vt:lpstr>
      <vt:lpstr>Timely Topics</vt:lpstr>
      <vt:lpstr>Questions</vt:lpstr>
      <vt:lpstr>Survey  </vt:lpstr>
      <vt:lpstr>Closing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2023_08_24_MH_Getting_Started</dc:title>
  <dc:creator/>
  <cp:lastModifiedBy/>
  <cp:revision>1</cp:revision>
  <dcterms:created xsi:type="dcterms:W3CDTF">2023-04-17T15:21:19Z</dcterms:created>
  <dcterms:modified xsi:type="dcterms:W3CDTF">2023-09-01T12:36:29Z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0x0101006E63F9F2094B854683EBE2F25BB346E5000506D6BA6D64EB4598816411DF463305</vt:lpwstr>
  </property>
  <property fmtid="{D5CDD505-2E9C-101B-9397-08002B2CF9AE}" pid="3" name="_dlc_DocIdItemGuid">
    <vt:lpwstr>d38c2e2e-1bdd-41c2-8be3-7f39165226b5</vt:lpwstr>
  </property>
  <property fmtid="{D5CDD505-2E9C-101B-9397-08002B2CF9AE}" pid="4" name="WorkflowChangePath">
    <vt:lpwstr>ff487eb3-93c9-4c80-865d-d078c77297d9,47;ff487eb3-93c9-4c80-865d-d078c77297d9,47;</vt:lpwstr>
  </property>
</Properties>
</file>