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6" r:id="rId2"/>
    <p:sldMasterId id="2147483672" r:id="rId3"/>
  </p:sldMasterIdLst>
  <p:notesMasterIdLst>
    <p:notesMasterId r:id="rId30"/>
  </p:notesMasterIdLst>
  <p:handoutMasterIdLst>
    <p:handoutMasterId r:id="rId31"/>
  </p:handoutMasterIdLst>
  <p:sldIdLst>
    <p:sldId id="280" r:id="rId4"/>
    <p:sldId id="560" r:id="rId5"/>
    <p:sldId id="561" r:id="rId6"/>
    <p:sldId id="587" r:id="rId7"/>
    <p:sldId id="562" r:id="rId8"/>
    <p:sldId id="563" r:id="rId9"/>
    <p:sldId id="564" r:id="rId10"/>
    <p:sldId id="565" r:id="rId11"/>
    <p:sldId id="566" r:id="rId12"/>
    <p:sldId id="573" r:id="rId13"/>
    <p:sldId id="567" r:id="rId14"/>
    <p:sldId id="568" r:id="rId15"/>
    <p:sldId id="570" r:id="rId16"/>
    <p:sldId id="571" r:id="rId17"/>
    <p:sldId id="572" r:id="rId18"/>
    <p:sldId id="569" r:id="rId19"/>
    <p:sldId id="574" r:id="rId20"/>
    <p:sldId id="577" r:id="rId21"/>
    <p:sldId id="575" r:id="rId22"/>
    <p:sldId id="576" r:id="rId23"/>
    <p:sldId id="578" r:id="rId24"/>
    <p:sldId id="579" r:id="rId25"/>
    <p:sldId id="580" r:id="rId26"/>
    <p:sldId id="423" r:id="rId27"/>
    <p:sldId id="585" r:id="rId28"/>
    <p:sldId id="58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73" d="100"/>
          <a:sy n="73" d="100"/>
        </p:scale>
        <p:origin x="156" y="72"/>
      </p:cViewPr>
      <p:guideLst/>
    </p:cSldViewPr>
  </p:slideViewPr>
  <p:outlineViewPr>
    <p:cViewPr>
      <p:scale>
        <a:sx n="33" d="100"/>
        <a:sy n="33" d="100"/>
      </p:scale>
      <p:origin x="0" y="-144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56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94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19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54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QR code will be removed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80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1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8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56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8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49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29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84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00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56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50CE01-9624-9ABA-B519-84D32703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0DADA2D-BB08-86BF-F372-70E73FD5314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F7139D6-B18D-E36D-DDD4-107506171A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42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270109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679053" y="0"/>
            <a:ext cx="35285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375495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84" y="4945438"/>
            <a:ext cx="10515600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81084" y="364738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647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5210E393-07D0-AD9B-4693-5C58245A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7E4D7546-BD7C-D58C-859B-FC18E2ECE8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1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FDC90C48-F3D4-526A-CADA-C68070E9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75BD5A5-A76A-06C6-8CF6-36B4B08E5BB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A3B907B9-C9BB-34FC-DF6C-06198528C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2B7804B2-9FF8-CCC9-6DA7-9871FA9885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24A2F4B-4C75-19AC-3B5E-2306719882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3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F48B-FA81-CBA2-FE03-3C578A5D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40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05DBC-3841-0688-924E-7A595357856A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758696" y="3644231"/>
            <a:ext cx="9595104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32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265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DE2358F0-A308-A8CF-97AA-08B7A83BD0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7" r:id="rId3"/>
    <p:sldLayoutId id="2147483678" r:id="rId4"/>
    <p:sldLayoutId id="2147483679" r:id="rId5"/>
    <p:sldLayoutId id="214748368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80" r:id="rId7"/>
    <p:sldLayoutId id="214748367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55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msmacfedramp.gov1.qualtrics.com/jfe/form/SV_8qQ1Igmkc0UPfMN?Title=Encore%3A%20Let%27s%20Talk%20Timely%20Filing&amp;Presenter=Karen%20Curti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wps.gha.education@wpsic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pshealth.com/resources/provider-resources/edi/medicare-edi.shtml" TargetMode="External"/><Relationship Id="rId3" Type="http://schemas.openxmlformats.org/officeDocument/2006/relationships/hyperlink" Target="https://www.ecfr.gov/current/title-42/chapter-IV/subchapter-B/part-424/subpart-C/section-424.32" TargetMode="External"/><Relationship Id="rId7" Type="http://schemas.openxmlformats.org/officeDocument/2006/relationships/hyperlink" Target="https://www.wpsgha.com/wps/portal/mac/site/claims/guides-and-resources/timely-fil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psgha.com/wps/portal/mac/site/claims/guides-and-resources/claim-status-questions/!ut/p/z1/tVPBUoMwFPyVXnrMJBBK6JE6VaZT1NFpC7k4aQg0WgIlobV-vcF6tDCOY25J3u6-zdtAChNIFTvKghlZKba3-5T6L49R5EdOgJYPboxQGN-u8TxYzoInB256ChbEm0Daj19DCmnNZQbTCZu6wsEYTIjHgRf4OZiKwAGC5M7W9aeYZLyr5srUZgfTU61HvFJGKDMSqthLvRsjU9WSA27PRDNGfM9kqceoaGUmNGAqA43QVdtwob9vgTbMtBocWqE707rX0lfPnSV0ZYWoF4_RHR56kgu-R2AQT3tKLh0MeUhtD-SqCPHg5ijFCa5U1ZQ2Js-_nGI0qOD8UWGAnvyRfjE0BPtx5OvhQEOb1y6j7wYm_xVYq-U28U1cWAvM7IBUeQWTnyhgcoWiLldlgM9Sgrc8nmMvXRw_ZveAbs-n8BNB7ur2/dz/d5/L2dBISEvZ0FBIS9nQSEh/" TargetMode="External"/><Relationship Id="rId5" Type="http://schemas.openxmlformats.org/officeDocument/2006/relationships/hyperlink" Target="https://www.cms.gov/regulations-and-guidance/guidance/manuals/downloads/clm104c34.pdf" TargetMode="External"/><Relationship Id="rId10" Type="http://schemas.openxmlformats.org/officeDocument/2006/relationships/hyperlink" Target="https://www.wpsgha.com/wps/portal/mac/site/self-service/guides-and-resources/checking-claim-status-in-portal" TargetMode="External"/><Relationship Id="rId4" Type="http://schemas.openxmlformats.org/officeDocument/2006/relationships/hyperlink" Target="http://www.cms.gov/regulations-and-guidance/guidance/manuals/downloads/clm104c01.pdf" TargetMode="External"/><Relationship Id="rId9" Type="http://schemas.openxmlformats.org/officeDocument/2006/relationships/hyperlink" Target="https://www.wpsgha.com/wps/portal/mac/site/self-service/guides-and-resources/part-a-ivr-operating-gui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6E5685-0972-E2A9-6530-6AAE34F95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2561" y="3688461"/>
            <a:ext cx="7451979" cy="1472183"/>
          </a:xfrm>
        </p:spPr>
        <p:txBody>
          <a:bodyPr anchor="t"/>
          <a:lstStyle/>
          <a:p>
            <a:r>
              <a:rPr lang="en-US" sz="5400" dirty="0"/>
              <a:t>Let’s Talk Timely Filing</a:t>
            </a:r>
          </a:p>
        </p:txBody>
      </p:sp>
      <p:pic>
        <p:nvPicPr>
          <p:cNvPr id="3" name="Picture Placeholder 9">
            <a:extLst>
              <a:ext uri="{FF2B5EF4-FFF2-40B4-BE49-F238E27FC236}">
                <a16:creationId xmlns:a16="http://schemas.microsoft.com/office/drawing/2014/main" id="{AD0EC753-F6FA-6CB0-43C2-9C44D741C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6875" y="0"/>
            <a:ext cx="4092929" cy="2926080"/>
          </a:xfrm>
          <a:prstGeom prst="rect">
            <a:avLst/>
          </a:prstGeom>
        </p:spPr>
      </p:pic>
      <p:pic>
        <p:nvPicPr>
          <p:cNvPr id="4" name="Picture Placeholder 7">
            <a:extLst>
              <a:ext uri="{FF2B5EF4-FFF2-40B4-BE49-F238E27FC236}">
                <a16:creationId xmlns:a16="http://schemas.microsoft.com/office/drawing/2014/main" id="{10E906F2-4228-E0CB-D6CC-B31114B29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21807" y="-5894"/>
            <a:ext cx="4092929" cy="2925381"/>
          </a:xfrm>
          <a:prstGeom prst="rect">
            <a:avLst/>
          </a:prstGeom>
        </p:spPr>
      </p:pic>
      <p:pic>
        <p:nvPicPr>
          <p:cNvPr id="5" name="Picture Placeholder 11">
            <a:extLst>
              <a:ext uri="{FF2B5EF4-FFF2-40B4-BE49-F238E27FC236}">
                <a16:creationId xmlns:a16="http://schemas.microsoft.com/office/drawing/2014/main" id="{86F141A2-4ED4-A673-551A-B63C6023A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489" y="0"/>
            <a:ext cx="3921511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C37A45-D600-7CC1-BA9C-26DD4E386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Denied Claims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FC9196-7A95-2667-8DAA-DA21F10E28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Remittance Advice</a:t>
            </a:r>
          </a:p>
          <a:p>
            <a:pPr lvl="1"/>
            <a:r>
              <a:rPr lang="en-US" dirty="0"/>
              <a:t>Group code CO – Contractional obligation</a:t>
            </a:r>
          </a:p>
          <a:p>
            <a:pPr lvl="1"/>
            <a:r>
              <a:rPr lang="en-US" dirty="0"/>
              <a:t>CARC 29 – The time limit for filing has expired</a:t>
            </a:r>
          </a:p>
          <a:p>
            <a:pPr lvl="1"/>
            <a:r>
              <a:rPr lang="en-US" dirty="0"/>
              <a:t>RARC N211 – Alert – You may not appeal this decision</a:t>
            </a:r>
          </a:p>
          <a:p>
            <a:r>
              <a:rPr lang="en-US" dirty="0"/>
              <a:t>Part A Claims</a:t>
            </a:r>
          </a:p>
          <a:p>
            <a:pPr lvl="1"/>
            <a:r>
              <a:rPr lang="en-US" dirty="0"/>
              <a:t>Reason code 39011 – </a:t>
            </a:r>
            <a:r>
              <a:rPr lang="en-US" b="0" i="0" dirty="0">
                <a:solidFill>
                  <a:srgbClr val="333333"/>
                </a:solidFill>
                <a:effectLst/>
              </a:rPr>
              <a:t>The claim was not submitted timely, in accordance with Medicare regulations; therefore, no Medicare reimbursement can be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45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58A1464-3260-A1E3-A503-24E4E15D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Exception to the Time Limit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FDBF0D-DE01-736D-7591-964278777A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Administrative error</a:t>
            </a:r>
          </a:p>
          <a:p>
            <a:r>
              <a:rPr lang="en-US" dirty="0"/>
              <a:t>Retroactive Medicare entitlement</a:t>
            </a:r>
          </a:p>
          <a:p>
            <a:r>
              <a:rPr lang="en-US" dirty="0"/>
              <a:t>Retroactive Medicare entitlement involving State Medicaid Agencies</a:t>
            </a:r>
          </a:p>
          <a:p>
            <a:r>
              <a:rPr lang="en-US" dirty="0"/>
              <a:t>Retroactive Disenrollment from a MA or PACE Provider Organization</a:t>
            </a:r>
          </a:p>
        </p:txBody>
      </p:sp>
    </p:spTree>
    <p:extLst>
      <p:ext uri="{BB962C8B-B14F-4D97-AF65-F5344CB8AC3E}">
        <p14:creationId xmlns:p14="http://schemas.microsoft.com/office/powerpoint/2010/main" val="2654568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23FAB5-6161-76FB-FC84-A34D7701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Administrative Error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2F9692-4944-27FC-8113-6B8AF3646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/>
              <a:t>If a Medicare program error prevented claim from being filed within the 12-month limit, the time limit will be extended to 6 months following the month in which the error was rectified by notification</a:t>
            </a:r>
          </a:p>
          <a:p>
            <a:r>
              <a:rPr lang="en-US" sz="3200" dirty="0"/>
              <a:t>Submissions should include:</a:t>
            </a:r>
          </a:p>
          <a:p>
            <a:pPr lvl="1"/>
            <a:r>
              <a:rPr lang="en-US" sz="2800" dirty="0"/>
              <a:t>Written report by Medicare or MAC describing how its error caused failure in timely filing</a:t>
            </a:r>
          </a:p>
          <a:p>
            <a:pPr lvl="1"/>
            <a:r>
              <a:rPr lang="en-US" sz="2800" dirty="0"/>
              <a:t>Copies of CMS or MAC written notice reflecting the error</a:t>
            </a:r>
          </a:p>
          <a:p>
            <a:pPr lvl="1"/>
            <a:r>
              <a:rPr lang="en-US" sz="2800" dirty="0"/>
              <a:t>Written statement of agency employee having personal knowledge of the error</a:t>
            </a:r>
          </a:p>
        </p:txBody>
      </p:sp>
    </p:spTree>
    <p:extLst>
      <p:ext uri="{BB962C8B-B14F-4D97-AF65-F5344CB8AC3E}">
        <p14:creationId xmlns:p14="http://schemas.microsoft.com/office/powerpoint/2010/main" val="3926883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D38582-3C81-0105-6F7A-070EBB723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Retroactive Medicare Entitlement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1D30DC-F6CF-CE00-742F-5BF5A23179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Beneficiary receives notification of Medicare entitlement to or before the date services were furnished</a:t>
            </a:r>
          </a:p>
          <a:p>
            <a:r>
              <a:rPr lang="en-US" dirty="0"/>
              <a:t>Submissions should include:</a:t>
            </a:r>
          </a:p>
          <a:p>
            <a:pPr lvl="1"/>
            <a:r>
              <a:rPr lang="en-US" dirty="0"/>
              <a:t>Official letter from SSA giving Medicare entitlement and effective date</a:t>
            </a:r>
          </a:p>
          <a:p>
            <a:pPr lvl="1"/>
            <a:r>
              <a:rPr lang="en-US" dirty="0"/>
              <a:t>Hardcopy claim </a:t>
            </a:r>
          </a:p>
        </p:txBody>
      </p:sp>
    </p:spTree>
    <p:extLst>
      <p:ext uri="{BB962C8B-B14F-4D97-AF65-F5344CB8AC3E}">
        <p14:creationId xmlns:p14="http://schemas.microsoft.com/office/powerpoint/2010/main" val="587868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4C70B6-DB53-47A7-14F2-95401B382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Retroactive Medicare Entitlement Involving State Medicaid Agencies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D34E6D-DEB4-BEF6-6535-F8DF21982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863969"/>
            <a:ext cx="11071258" cy="3841092"/>
          </a:xfrm>
        </p:spPr>
        <p:txBody>
          <a:bodyPr/>
          <a:lstStyle/>
          <a:p>
            <a:r>
              <a:rPr lang="en-US" sz="3200" dirty="0"/>
              <a:t>Beneficiary notified of retroactive Medicare entitlement; Medicaid payment recouped </a:t>
            </a:r>
            <a:r>
              <a:rPr lang="en-US" sz="3200" u="sng" dirty="0"/>
              <a:t>&gt;</a:t>
            </a:r>
            <a:r>
              <a:rPr lang="en-US" sz="3200" dirty="0"/>
              <a:t> 6 months after date services were rendered</a:t>
            </a:r>
          </a:p>
          <a:p>
            <a:r>
              <a:rPr lang="en-US" sz="3200" dirty="0"/>
              <a:t>Submissions should include:</a:t>
            </a:r>
          </a:p>
          <a:p>
            <a:pPr lvl="1"/>
            <a:r>
              <a:rPr lang="en-US" sz="2800" dirty="0"/>
              <a:t>Documentation verifying Medicaid recoupment</a:t>
            </a:r>
          </a:p>
          <a:p>
            <a:pPr lvl="1"/>
            <a:r>
              <a:rPr lang="en-US" sz="2800" dirty="0"/>
              <a:t>Documentation verifying retroactive Medicare entitlement</a:t>
            </a:r>
          </a:p>
          <a:p>
            <a:pPr lvl="1"/>
            <a:r>
              <a:rPr lang="en-US" sz="2800" dirty="0"/>
              <a:t>Hardcopy claim</a:t>
            </a:r>
          </a:p>
        </p:txBody>
      </p:sp>
    </p:spTree>
    <p:extLst>
      <p:ext uri="{BB962C8B-B14F-4D97-AF65-F5344CB8AC3E}">
        <p14:creationId xmlns:p14="http://schemas.microsoft.com/office/powerpoint/2010/main" val="2457844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25385F-D948-872C-A565-028C423D9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Retroactive Disenrollment from MA or PACE Provider Organization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E04A46-108A-F48E-E3AF-CF95A1C5E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740877"/>
            <a:ext cx="11071258" cy="3964184"/>
          </a:xfrm>
        </p:spPr>
        <p:txBody>
          <a:bodyPr/>
          <a:lstStyle/>
          <a:p>
            <a:r>
              <a:rPr lang="en-US" sz="3200" dirty="0"/>
              <a:t>Beneficiary retroactively disenrolled and payment recouped </a:t>
            </a:r>
            <a:r>
              <a:rPr lang="en-US" sz="3200" u="sng" dirty="0"/>
              <a:t>&gt;</a:t>
            </a:r>
            <a:r>
              <a:rPr lang="en-US" sz="3200" dirty="0"/>
              <a:t> 6 months after the services were received</a:t>
            </a:r>
          </a:p>
          <a:p>
            <a:r>
              <a:rPr lang="en-US" sz="3200" dirty="0"/>
              <a:t>Submission should include:</a:t>
            </a:r>
          </a:p>
          <a:p>
            <a:pPr lvl="1"/>
            <a:r>
              <a:rPr lang="en-US" sz="2800" dirty="0"/>
              <a:t>Documentation of beneficiary’s prior enrollment in MA or PACE</a:t>
            </a:r>
          </a:p>
          <a:p>
            <a:pPr lvl="1"/>
            <a:r>
              <a:rPr lang="en-US" sz="2800" dirty="0"/>
              <a:t>Notification of disenrollment in MA or PACE including effective date</a:t>
            </a:r>
          </a:p>
          <a:p>
            <a:pPr lvl="1"/>
            <a:r>
              <a:rPr lang="en-US" sz="2800" dirty="0"/>
              <a:t>Verification the money has been recouped</a:t>
            </a:r>
          </a:p>
          <a:p>
            <a:pPr lvl="1"/>
            <a:r>
              <a:rPr lang="en-US" sz="2800" dirty="0"/>
              <a:t>Hardcopy claim</a:t>
            </a:r>
          </a:p>
        </p:txBody>
      </p:sp>
    </p:spTree>
    <p:extLst>
      <p:ext uri="{BB962C8B-B14F-4D97-AF65-F5344CB8AC3E}">
        <p14:creationId xmlns:p14="http://schemas.microsoft.com/office/powerpoint/2010/main" val="4054513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FB41F8B-CD7F-23AA-59F9-198BB721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Third Party Payer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8B0744-8683-3768-DB3E-71F8DE275A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An error in making a primary payment determination does not qualify as good cause</a:t>
            </a:r>
          </a:p>
          <a:p>
            <a:r>
              <a:rPr lang="en-US" dirty="0"/>
              <a:t>Providers and suppliers legally obligated to determine correct primary payer</a:t>
            </a:r>
          </a:p>
          <a:p>
            <a:r>
              <a:rPr lang="en-US" dirty="0"/>
              <a:t>How to determine the primary payer</a:t>
            </a:r>
          </a:p>
          <a:p>
            <a:pPr lvl="1"/>
            <a:r>
              <a:rPr lang="en-US" dirty="0"/>
              <a:t>Admission questionnaire</a:t>
            </a:r>
          </a:p>
          <a:p>
            <a:pPr lvl="1"/>
            <a:r>
              <a:rPr lang="en-US" dirty="0"/>
              <a:t>HETS 270/271</a:t>
            </a:r>
          </a:p>
          <a:p>
            <a:pPr lvl="1"/>
            <a:r>
              <a:rPr lang="en-US" dirty="0"/>
              <a:t>CWF MSP auxiliary file</a:t>
            </a:r>
          </a:p>
        </p:txBody>
      </p:sp>
    </p:spTree>
    <p:extLst>
      <p:ext uri="{BB962C8B-B14F-4D97-AF65-F5344CB8AC3E}">
        <p14:creationId xmlns:p14="http://schemas.microsoft.com/office/powerpoint/2010/main" val="3013981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20DD97-5B0B-F279-C888-32AFA9DD2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Adjustments and Reopenings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78A928-E46B-ADBD-E1A1-BB4E2CFE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105118"/>
            <a:ext cx="11071258" cy="4750933"/>
          </a:xfrm>
        </p:spPr>
        <p:txBody>
          <a:bodyPr/>
          <a:lstStyle/>
          <a:p>
            <a:r>
              <a:rPr lang="en-US" dirty="0"/>
              <a:t>Adjustments</a:t>
            </a:r>
          </a:p>
          <a:p>
            <a:pPr lvl="1"/>
            <a:r>
              <a:rPr lang="en-US" dirty="0"/>
              <a:t>Item or service not included on initial claim</a:t>
            </a:r>
          </a:p>
          <a:p>
            <a:pPr lvl="1"/>
            <a:r>
              <a:rPr lang="en-US" dirty="0"/>
              <a:t>Timely filing limitations apply</a:t>
            </a:r>
          </a:p>
          <a:p>
            <a:pPr lvl="1"/>
            <a:r>
              <a:rPr lang="en-US" dirty="0"/>
              <a:t>Higher weighted DRG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Time limit is 60 days from RA date</a:t>
            </a:r>
          </a:p>
          <a:p>
            <a:r>
              <a:rPr lang="en-US" dirty="0"/>
              <a:t>Reopenings</a:t>
            </a:r>
          </a:p>
          <a:p>
            <a:pPr lvl="1"/>
            <a:r>
              <a:rPr lang="en-US" dirty="0"/>
              <a:t>Corrects or supplement information on initial claim</a:t>
            </a:r>
          </a:p>
          <a:p>
            <a:pPr lvl="1"/>
            <a:r>
              <a:rPr lang="en-US" dirty="0"/>
              <a:t>Subject to rules governing administrative finality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Internet-Only Manual, Publication 100-04, Chapter 34, Section 10</a:t>
            </a:r>
          </a:p>
        </p:txBody>
      </p:sp>
    </p:spTree>
    <p:extLst>
      <p:ext uri="{BB962C8B-B14F-4D97-AF65-F5344CB8AC3E}">
        <p14:creationId xmlns:p14="http://schemas.microsoft.com/office/powerpoint/2010/main" val="2072123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4AC3C5C-6FF4-BCC5-F4A0-53CBF1EF8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Timeframes for Requesting a Reopening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C39DEE-5F8E-7C81-331E-DBBB36B7FA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Within one year for any reason</a:t>
            </a:r>
          </a:p>
          <a:p>
            <a:r>
              <a:rPr lang="en-US" dirty="0"/>
              <a:t>Within four years for good cause</a:t>
            </a:r>
          </a:p>
          <a:p>
            <a:r>
              <a:rPr lang="en-US" dirty="0"/>
              <a:t>At any time if initial determination is unfavorable</a:t>
            </a:r>
          </a:p>
          <a:p>
            <a:pPr lvl="1"/>
            <a:r>
              <a:rPr lang="en-US" dirty="0"/>
              <a:t>For purpose of correcting a clerical error</a:t>
            </a:r>
          </a:p>
          <a:p>
            <a:r>
              <a:rPr lang="en-US" dirty="0"/>
              <a:t>Part A providers should continue to submit adjustments</a:t>
            </a:r>
          </a:p>
        </p:txBody>
      </p:sp>
    </p:spTree>
    <p:extLst>
      <p:ext uri="{BB962C8B-B14F-4D97-AF65-F5344CB8AC3E}">
        <p14:creationId xmlns:p14="http://schemas.microsoft.com/office/powerpoint/2010/main" val="651450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0B63C5B-8342-1200-40E8-1E7FF5654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File a Waiver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C94B96-78F9-7FEE-815F-24674AF3D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371" y="1091705"/>
            <a:ext cx="11071258" cy="4424901"/>
          </a:xfrm>
        </p:spPr>
        <p:txBody>
          <a:bodyPr/>
          <a:lstStyle/>
          <a:p>
            <a:r>
              <a:rPr lang="en-US" sz="3200" dirty="0"/>
              <a:t>Part B</a:t>
            </a:r>
          </a:p>
          <a:p>
            <a:pPr lvl="1"/>
            <a:r>
              <a:rPr lang="en-US" sz="2800" dirty="0"/>
              <a:t>Original CMS-1500 form</a:t>
            </a:r>
          </a:p>
          <a:p>
            <a:pPr lvl="1"/>
            <a:r>
              <a:rPr lang="en-US" sz="2800" dirty="0"/>
              <a:t>Documentation needed to process the claim</a:t>
            </a:r>
          </a:p>
          <a:p>
            <a:pPr lvl="1"/>
            <a:r>
              <a:rPr lang="en-US" sz="2800" dirty="0"/>
              <a:t>Letter explaining why claim is filed late</a:t>
            </a:r>
          </a:p>
          <a:p>
            <a:pPr lvl="1"/>
            <a:r>
              <a:rPr lang="en-US" sz="2800" dirty="0"/>
              <a:t>Documentation proving good cause for late filing</a:t>
            </a:r>
          </a:p>
          <a:p>
            <a:r>
              <a:rPr lang="en-US" sz="3200" dirty="0"/>
              <a:t>Part A</a:t>
            </a:r>
          </a:p>
          <a:p>
            <a:pPr lvl="1"/>
            <a:r>
              <a:rPr lang="en-US" sz="2800" dirty="0"/>
              <a:t>Original UB-04 form submitted with type of bill XX7</a:t>
            </a:r>
          </a:p>
          <a:p>
            <a:pPr lvl="1"/>
            <a:r>
              <a:rPr lang="en-US" sz="2800" dirty="0"/>
              <a:t>Documentation needed to process the claim</a:t>
            </a:r>
          </a:p>
          <a:p>
            <a:pPr lvl="1"/>
            <a:r>
              <a:rPr lang="en-US" sz="2800" dirty="0"/>
              <a:t>Letter explaining why claim is filed late</a:t>
            </a:r>
          </a:p>
          <a:p>
            <a:pPr lvl="1"/>
            <a:r>
              <a:rPr lang="en-US" sz="2800" dirty="0"/>
              <a:t>Documentation proving good cause for late filing</a:t>
            </a:r>
          </a:p>
        </p:txBody>
      </p:sp>
    </p:spTree>
    <p:extLst>
      <p:ext uri="{BB962C8B-B14F-4D97-AF65-F5344CB8AC3E}">
        <p14:creationId xmlns:p14="http://schemas.microsoft.com/office/powerpoint/2010/main" val="199552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1418A4-0A7D-C175-653C-17F110E9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Disclaimer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04EBE6-E420-CB39-CBC0-5298B99F28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education is a tool to help the provider community. Medicare rules change often. They are in the relevant laws, regulations, and rulings on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CMS’ website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provide responses to questions based on the facts given, but Medicare rules determine final coverage. 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923287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F08DBE-C378-E51F-CDEE-9FA73900E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Additional Part A Coding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2A3F19-CC87-C798-FD58-FAFE11F4CF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Add to “Remarks” field:</a:t>
            </a:r>
          </a:p>
          <a:p>
            <a:pPr lvl="1"/>
            <a:r>
              <a:rPr lang="en-US" dirty="0"/>
              <a:t>TIMELY-BENE – timeliness not met due to the beneficiary</a:t>
            </a:r>
          </a:p>
          <a:p>
            <a:pPr lvl="1"/>
            <a:r>
              <a:rPr lang="en-US" dirty="0"/>
              <a:t>MS – MSP involvement</a:t>
            </a:r>
          </a:p>
          <a:p>
            <a:pPr lvl="1"/>
            <a:r>
              <a:rPr lang="en-US" dirty="0"/>
              <a:t>SS – SSA involvement</a:t>
            </a:r>
          </a:p>
          <a:p>
            <a:pPr lvl="1"/>
            <a:r>
              <a:rPr lang="en-US" dirty="0"/>
              <a:t>PR – PRO involvement</a:t>
            </a:r>
          </a:p>
          <a:p>
            <a:pPr lvl="1"/>
            <a:r>
              <a:rPr lang="en-US" dirty="0"/>
              <a:t>OT – Other involvement</a:t>
            </a:r>
          </a:p>
        </p:txBody>
      </p:sp>
    </p:spTree>
    <p:extLst>
      <p:ext uri="{BB962C8B-B14F-4D97-AF65-F5344CB8AC3E}">
        <p14:creationId xmlns:p14="http://schemas.microsoft.com/office/powerpoint/2010/main" val="1506105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FF35D5-A6A3-7E12-C957-5A8BBD9F9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Patient Liability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9CD6CB-D393-AE5B-6DB4-C50E8F33CB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Waiver approved</a:t>
            </a:r>
          </a:p>
          <a:p>
            <a:pPr lvl="1"/>
            <a:r>
              <a:rPr lang="en-US" dirty="0"/>
              <a:t>Patient liability shown on the RA</a:t>
            </a:r>
          </a:p>
          <a:p>
            <a:r>
              <a:rPr lang="en-US" dirty="0"/>
              <a:t>Waiver denied</a:t>
            </a:r>
          </a:p>
          <a:p>
            <a:pPr lvl="1"/>
            <a:r>
              <a:rPr lang="en-US" dirty="0"/>
              <a:t>Deductible and/or coinsurance in the amount that would have been applicable if Medicare had paid</a:t>
            </a:r>
          </a:p>
        </p:txBody>
      </p:sp>
    </p:spTree>
    <p:extLst>
      <p:ext uri="{BB962C8B-B14F-4D97-AF65-F5344CB8AC3E}">
        <p14:creationId xmlns:p14="http://schemas.microsoft.com/office/powerpoint/2010/main" val="2762431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2DE99C-DB66-91B0-4B91-F495C76E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2FC353-65AB-7E0E-344B-9B47526B44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Claims must be accepted by the system</a:t>
            </a:r>
          </a:p>
          <a:p>
            <a:r>
              <a:rPr lang="en-US" dirty="0"/>
              <a:t>Check status</a:t>
            </a:r>
          </a:p>
          <a:p>
            <a:r>
              <a:rPr lang="en-US" dirty="0"/>
              <a:t>Know the exceptions </a:t>
            </a:r>
          </a:p>
          <a:p>
            <a:r>
              <a:rPr lang="en-US" dirty="0"/>
              <a:t>Send your waiver request to the correct department</a:t>
            </a:r>
          </a:p>
          <a:p>
            <a:r>
              <a:rPr lang="en-US" dirty="0"/>
              <a:t>Include appropriate documentation</a:t>
            </a:r>
          </a:p>
          <a:p>
            <a:r>
              <a:rPr lang="en-US" dirty="0"/>
              <a:t>Patient liability</a:t>
            </a:r>
          </a:p>
        </p:txBody>
      </p:sp>
    </p:spTree>
    <p:extLst>
      <p:ext uri="{BB962C8B-B14F-4D97-AF65-F5344CB8AC3E}">
        <p14:creationId xmlns:p14="http://schemas.microsoft.com/office/powerpoint/2010/main" val="1403393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F68B-B871-C509-1BC6-EE4512CB3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and Answer Session</a:t>
            </a:r>
          </a:p>
        </p:txBody>
      </p:sp>
      <p:pic>
        <p:nvPicPr>
          <p:cNvPr id="5" name="Picture Placeholder 4" descr="Picture of the word Questions surrounded by question marks. This indicates it is time to answer participants questions.">
            <a:extLst>
              <a:ext uri="{FF2B5EF4-FFF2-40B4-BE49-F238E27FC236}">
                <a16:creationId xmlns:a16="http://schemas.microsoft.com/office/drawing/2014/main" id="{DE30C651-4965-21D0-7F21-BBF1FDD4532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7613" b="7613"/>
          <a:stretch/>
        </p:blipFill>
        <p:spPr/>
      </p:pic>
    </p:spTree>
    <p:extLst>
      <p:ext uri="{BB962C8B-B14F-4D97-AF65-F5344CB8AC3E}">
        <p14:creationId xmlns:p14="http://schemas.microsoft.com/office/powerpoint/2010/main" val="4019098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1BC42-EE9A-24AE-680B-4E7CE8ED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Encore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E619BB-D7D7-C1EB-1322-65316FA5F87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147" y="1251284"/>
            <a:ext cx="8871498" cy="5241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Let us know what you think!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Take time to complete the survey now. 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  <a:hlinkClick r:id="rId3"/>
              </a:rPr>
              <a:t>Survey link</a:t>
            </a:r>
            <a:endParaRPr lang="en-US" sz="28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4" name="Picture 3" descr="QR code for the survey available at: https://cmsmacfedramp.gov1.qualtrics.com/jfe/form/SV_8qQ1Igmkc0UPfMN?Title=Encore%3A%20Let%27s%20Talk%20Timely%20Filing&amp;Presenter=Karen%20Curtis">
            <a:extLst>
              <a:ext uri="{FF2B5EF4-FFF2-40B4-BE49-F238E27FC236}">
                <a16:creationId xmlns:a16="http://schemas.microsoft.com/office/drawing/2014/main" id="{9794136D-82E8-0F6A-3197-8F76FAD42E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7931" y="2396737"/>
            <a:ext cx="4096138" cy="409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5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B3F7D0-8D94-7940-612E-72E5C9B5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Closing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01C443-80F3-ED1C-F6FF-B2D0A911F5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Follow-up Questions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+mn-lt"/>
              </a:rPr>
              <a:t>Email </a:t>
            </a:r>
            <a:r>
              <a:rPr lang="en-US" sz="3200" dirty="0">
                <a:solidFill>
                  <a:schemeClr val="tx1"/>
                </a:solidFill>
                <a:latin typeface="+mn-lt"/>
                <a:hlinkClick r:id="rId3"/>
              </a:rPr>
              <a:t>wps.gha.education@wpsic.com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/>
              <a:t>Topic: Encore Timely Filing</a:t>
            </a:r>
          </a:p>
          <a:p>
            <a:r>
              <a:rPr lang="en-US" dirty="0"/>
              <a:t>Send claim specific questions to Customer Service </a:t>
            </a:r>
          </a:p>
        </p:txBody>
      </p:sp>
    </p:spTree>
    <p:extLst>
      <p:ext uri="{BB962C8B-B14F-4D97-AF65-F5344CB8AC3E}">
        <p14:creationId xmlns:p14="http://schemas.microsoft.com/office/powerpoint/2010/main" val="4054194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C04524-357F-15E6-6B25-23825FE1B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393ED1-21DF-09AB-7FB0-9F12BE0ED3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 requirements for all claims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https://www.ecfr.gov/current/title-42/chapter-IV/subchapter-B/part-424/subpart-C/section-424.32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Medicare Internet-Only Manual, Publication 100-04 Chapter 1 -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www.cms.gov/regulations-and-guidance/guidance/manuals/downloads/clm104c01.pdf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Internet Only Manuals Publication 100-04 Chapter 34 -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https://www.cms.gov/regulations-and-guidance/guidance/manuals/downloads/clm104c34.pdf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WPS GHA How to Check Claim Status and Details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https://www.wpsgha.com/wps/portal/mac/site/claims/guides-and-resources/claim-status-questions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WPS GHA Timely Filing of Claims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https://www.wpsgha.com/wps/portal/mac/site/claims/guides-and-resources/timely-filing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(be sure to check jurisdiction)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WPS Electronic Data Interchange (EDI) website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https://www.wpshealth.com/resources/provider-resources/edi/medicare-edi.shtml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WPS Part A IVR Operating Guide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https://www.wpsgha.com/wps/portal/mac/site/self-service/guides-and-resources/part-a-ivr-operating-guide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WPS Portal User Manual-Claim Status - 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https://www.wpsgha.com/wps/portal/mac/site/self-service/guides-and-resources/checking-claim-status-in-portal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1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178BA9-67BA-33D6-7D2F-035BC2D73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 and Objective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A20D81-05A8-0AB9-8D85-97B90F289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484141"/>
            <a:ext cx="11071258" cy="3889717"/>
          </a:xfrm>
        </p:spPr>
        <p:txBody>
          <a:bodyPr/>
          <a:lstStyle/>
          <a:p>
            <a:r>
              <a:rPr lang="en-US" dirty="0"/>
              <a:t>Understand CMS guidelines regarding timely claim submission</a:t>
            </a:r>
          </a:p>
          <a:p>
            <a:r>
              <a:rPr lang="en-US" dirty="0"/>
              <a:t>Know the exceptions to those guidelines</a:t>
            </a:r>
          </a:p>
          <a:p>
            <a:r>
              <a:rPr lang="en-US" dirty="0"/>
              <a:t>Learn how to submit claims that are deemed to be exceptions</a:t>
            </a:r>
          </a:p>
        </p:txBody>
      </p:sp>
    </p:spTree>
    <p:extLst>
      <p:ext uri="{BB962C8B-B14F-4D97-AF65-F5344CB8AC3E}">
        <p14:creationId xmlns:p14="http://schemas.microsoft.com/office/powerpoint/2010/main" val="399128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D234F1-CEFE-1AC4-558E-C6DA89EE4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Acronyms and Abbreviations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CD9963-4D98-83F0-86AD-AF020FBED8E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47584" y="1350818"/>
            <a:ext cx="5548415" cy="5142057"/>
          </a:xfrm>
        </p:spPr>
        <p:txBody>
          <a:bodyPr>
            <a:noAutofit/>
          </a:bodyPr>
          <a:lstStyle/>
          <a:p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DME – Durable Medical Equipment</a:t>
            </a:r>
          </a:p>
          <a:p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IVR – Interactive Voice Response</a:t>
            </a:r>
          </a:p>
          <a:p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DDE – Direct Data Entry</a:t>
            </a:r>
          </a:p>
          <a:p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MA – Medicare Advantage</a:t>
            </a:r>
          </a:p>
          <a:p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PACE – Program of All-inclusive Care for the Elderly</a:t>
            </a:r>
          </a:p>
          <a:p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SSA – Social Security Administration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E7053A-243E-A5AE-8D7F-9EE93141597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095999" y="1357245"/>
            <a:ext cx="5548415" cy="51420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HETS – HIPAA Eligibility Transaction System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CWF – Common Working File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MSP – Medicare Secondary Payer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DRG – Diagnosis Related Group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 – Peer Review Organization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RA – Remittance Advice</a:t>
            </a:r>
          </a:p>
        </p:txBody>
      </p:sp>
    </p:spTree>
    <p:extLst>
      <p:ext uri="{BB962C8B-B14F-4D97-AF65-F5344CB8AC3E}">
        <p14:creationId xmlns:p14="http://schemas.microsoft.com/office/powerpoint/2010/main" val="302588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1EC0070-F9D7-09AB-CC7E-AE827D875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Timely Filing Requirement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90CEBA-0923-D0E6-70CD-EF4C32C86D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Claims should be filed no later than 12 months after date services were furnished</a:t>
            </a:r>
          </a:p>
          <a:p>
            <a:pPr lvl="1"/>
            <a:r>
              <a:rPr lang="en-US" dirty="0"/>
              <a:t>Use the “From” date on the claim</a:t>
            </a:r>
          </a:p>
          <a:p>
            <a:pPr lvl="1"/>
            <a:r>
              <a:rPr lang="en-US" dirty="0"/>
              <a:t>Institutional claims with a span date use the “Through” date</a:t>
            </a:r>
          </a:p>
          <a:p>
            <a:pPr lvl="1"/>
            <a:r>
              <a:rPr lang="en-US" dirty="0"/>
              <a:t>Professional claims with a span date use the “From” date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This includes DME supplies and rentals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Services provided February 29</a:t>
            </a:r>
            <a:r>
              <a:rPr lang="en-US" baseline="30000" dirty="0"/>
              <a:t>th</a:t>
            </a:r>
            <a:r>
              <a:rPr lang="en-US" dirty="0"/>
              <a:t> must be billed by February 28</a:t>
            </a:r>
            <a:r>
              <a:rPr lang="en-US" baseline="30000" dirty="0"/>
              <a:t>th</a:t>
            </a:r>
            <a:r>
              <a:rPr lang="en-US" dirty="0"/>
              <a:t> of following year</a:t>
            </a:r>
          </a:p>
        </p:txBody>
      </p:sp>
    </p:spTree>
    <p:extLst>
      <p:ext uri="{BB962C8B-B14F-4D97-AF65-F5344CB8AC3E}">
        <p14:creationId xmlns:p14="http://schemas.microsoft.com/office/powerpoint/2010/main" val="2550229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338B6B-A23D-F232-BAC2-B49A03FBD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Receipt Date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DC9F51-D8CB-C679-AFA7-2640C4B513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Date the contractor receives claim</a:t>
            </a:r>
          </a:p>
          <a:p>
            <a:r>
              <a:rPr lang="en-US" dirty="0"/>
              <a:t>Used to determine:</a:t>
            </a:r>
          </a:p>
          <a:p>
            <a:pPr lvl="1"/>
            <a:r>
              <a:rPr lang="en-US" dirty="0"/>
              <a:t>Timely filing</a:t>
            </a:r>
          </a:p>
          <a:p>
            <a:pPr lvl="1"/>
            <a:r>
              <a:rPr lang="en-US" dirty="0"/>
              <a:t>Payment floor</a:t>
            </a:r>
          </a:p>
          <a:p>
            <a:pPr lvl="1"/>
            <a:r>
              <a:rPr lang="en-US" dirty="0"/>
              <a:t>Payment ceiling</a:t>
            </a:r>
          </a:p>
          <a:p>
            <a:pPr lvl="1"/>
            <a:r>
              <a:rPr lang="en-US" dirty="0"/>
              <a:t>Calculate interest payments when applicable</a:t>
            </a:r>
          </a:p>
          <a:p>
            <a:r>
              <a:rPr lang="en-US" dirty="0"/>
              <a:t>Claims must be formatted correctly and contain sufficient data</a:t>
            </a:r>
          </a:p>
        </p:txBody>
      </p:sp>
    </p:spTree>
    <p:extLst>
      <p:ext uri="{BB962C8B-B14F-4D97-AF65-F5344CB8AC3E}">
        <p14:creationId xmlns:p14="http://schemas.microsoft.com/office/powerpoint/2010/main" val="134532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8F46D5-4BEE-DCB8-1F79-337D1FB38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Conditions for Payment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C7B2E6-3470-EF93-A0A1-CEBC125000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Appropriate contractor</a:t>
            </a:r>
          </a:p>
          <a:p>
            <a:r>
              <a:rPr lang="en-US" dirty="0"/>
              <a:t>Required CMS form</a:t>
            </a:r>
          </a:p>
          <a:p>
            <a:pPr lvl="1"/>
            <a:r>
              <a:rPr lang="en-US" dirty="0"/>
              <a:t>837i or CMS-1450</a:t>
            </a:r>
          </a:p>
          <a:p>
            <a:pPr lvl="1"/>
            <a:r>
              <a:rPr lang="en-US" dirty="0"/>
              <a:t>837p or CMS-1500</a:t>
            </a:r>
          </a:p>
          <a:p>
            <a:r>
              <a:rPr lang="en-US" dirty="0"/>
              <a:t>In accordance with CMS instructions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812E65-2BDD-F3CE-4C81-3F3C11C44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022" y="4127645"/>
            <a:ext cx="4551032" cy="249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6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938BB3-988E-04D7-5F6A-947E58778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Incomplete or Invalid Submissions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2BC2A7-7656-3F78-08CE-CC5EC7A226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Incomplete Submissions</a:t>
            </a:r>
          </a:p>
          <a:p>
            <a:pPr lvl="1"/>
            <a:r>
              <a:rPr lang="en-US" dirty="0"/>
              <a:t>Missing required information</a:t>
            </a:r>
          </a:p>
          <a:p>
            <a:r>
              <a:rPr lang="en-US" dirty="0"/>
              <a:t>Invalid Submission</a:t>
            </a:r>
          </a:p>
          <a:p>
            <a:pPr lvl="1"/>
            <a:r>
              <a:rPr lang="en-US" dirty="0"/>
              <a:t>Contains complete and required information, but information is illogical or incorrect </a:t>
            </a:r>
          </a:p>
          <a:p>
            <a:r>
              <a:rPr lang="en-US" dirty="0"/>
              <a:t>Claims that are not accepted into system are not considered filed for purposes of determining timeliness</a:t>
            </a:r>
          </a:p>
        </p:txBody>
      </p:sp>
    </p:spTree>
    <p:extLst>
      <p:ext uri="{BB962C8B-B14F-4D97-AF65-F5344CB8AC3E}">
        <p14:creationId xmlns:p14="http://schemas.microsoft.com/office/powerpoint/2010/main" val="2381141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539D53-2214-BF21-6E18-29B914072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Checking Status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96749-9332-6CC1-B22D-48089AB55B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Electronic file submission</a:t>
            </a:r>
          </a:p>
          <a:p>
            <a:pPr lvl="1"/>
            <a:r>
              <a:rPr lang="en-US" dirty="0"/>
              <a:t>TA1</a:t>
            </a:r>
          </a:p>
          <a:p>
            <a:pPr lvl="1"/>
            <a:r>
              <a:rPr lang="en-US" dirty="0"/>
              <a:t>999</a:t>
            </a:r>
          </a:p>
          <a:p>
            <a:pPr lvl="1"/>
            <a:r>
              <a:rPr lang="en-US" dirty="0"/>
              <a:t>277CA</a:t>
            </a:r>
          </a:p>
          <a:p>
            <a:pPr lvl="1"/>
            <a:r>
              <a:rPr lang="en-US" dirty="0"/>
              <a:t>276/277</a:t>
            </a:r>
          </a:p>
          <a:p>
            <a:r>
              <a:rPr lang="en-US" dirty="0"/>
              <a:t>WPS GHA Portal</a:t>
            </a:r>
          </a:p>
          <a:p>
            <a:r>
              <a:rPr lang="en-US" dirty="0"/>
              <a:t>IVR</a:t>
            </a:r>
          </a:p>
          <a:p>
            <a:r>
              <a:rPr lang="en-US" dirty="0"/>
              <a:t>DDE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6F380029-FA5E-A68D-EB4E-11F5C9368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 rotWithShape="1">
          <a:blip r:embed="rId3"/>
          <a:srcRect l="25364" r="8032"/>
          <a:stretch/>
        </p:blipFill>
        <p:spPr>
          <a:xfrm>
            <a:off x="8171848" y="508000"/>
            <a:ext cx="3472567" cy="5047974"/>
          </a:xfrm>
        </p:spPr>
      </p:pic>
    </p:spTree>
    <p:extLst>
      <p:ext uri="{BB962C8B-B14F-4D97-AF65-F5344CB8AC3E}">
        <p14:creationId xmlns:p14="http://schemas.microsoft.com/office/powerpoint/2010/main" val="384073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4441</TotalTime>
  <Words>1199</Words>
  <Application>Microsoft Office PowerPoint</Application>
  <PresentationFormat>Widescreen</PresentationFormat>
  <Paragraphs>181</Paragraphs>
  <Slides>26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Trebuchet MS</vt:lpstr>
      <vt:lpstr>Office Theme</vt:lpstr>
      <vt:lpstr>Custom Design</vt:lpstr>
      <vt:lpstr>1_Custom Design</vt:lpstr>
      <vt:lpstr>Let’s Talk Timely Filing</vt:lpstr>
      <vt:lpstr>Disclaimer</vt:lpstr>
      <vt:lpstr>Agenda and Objective</vt:lpstr>
      <vt:lpstr>Acronyms and Abbreviations</vt:lpstr>
      <vt:lpstr>Timely Filing Requirement</vt:lpstr>
      <vt:lpstr>Receipt Date</vt:lpstr>
      <vt:lpstr>Conditions for Payment</vt:lpstr>
      <vt:lpstr>Incomplete or Invalid Submissions</vt:lpstr>
      <vt:lpstr>Checking Status</vt:lpstr>
      <vt:lpstr>Identifying Denied Claims</vt:lpstr>
      <vt:lpstr>Exception to the Time Limit</vt:lpstr>
      <vt:lpstr>Administrative Error</vt:lpstr>
      <vt:lpstr>Retroactive Medicare Entitlement</vt:lpstr>
      <vt:lpstr>Retroactive Medicare Entitlement Involving State Medicaid Agencies</vt:lpstr>
      <vt:lpstr>Retroactive Disenrollment from MA or PACE Provider Organization</vt:lpstr>
      <vt:lpstr>Third Party Payer</vt:lpstr>
      <vt:lpstr>Adjustments and Reopenings</vt:lpstr>
      <vt:lpstr>Timeframes for Requesting a Reopening</vt:lpstr>
      <vt:lpstr>How to File a Waiver</vt:lpstr>
      <vt:lpstr>Additional Part A Coding</vt:lpstr>
      <vt:lpstr>Patient Liability</vt:lpstr>
      <vt:lpstr>Summary</vt:lpstr>
      <vt:lpstr>Question and Answer Session</vt:lpstr>
      <vt:lpstr>Encore</vt:lpstr>
      <vt:lpstr>Closing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Rasmussen, Benjamin - Corp Comm</dc:creator>
  <cp:lastModifiedBy>Leifker, Kathleen</cp:lastModifiedBy>
  <cp:revision>98</cp:revision>
  <dcterms:created xsi:type="dcterms:W3CDTF">2020-11-15T21:40:28Z</dcterms:created>
  <dcterms:modified xsi:type="dcterms:W3CDTF">2023-09-01T15:08:20Z</dcterms:modified>
</cp:coreProperties>
</file>