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5"/>
    <p:sldMasterId id="2147483666" r:id="rId6"/>
    <p:sldMasterId id="2147483672" r:id="rId7"/>
  </p:sldMasterIdLst>
  <p:notesMasterIdLst>
    <p:notesMasterId r:id="rId16"/>
  </p:notesMasterIdLst>
  <p:sldIdLst>
    <p:sldId id="281" r:id="rId8"/>
    <p:sldId id="1491" r:id="rId9"/>
    <p:sldId id="284" r:id="rId10"/>
    <p:sldId id="293" r:id="rId11"/>
    <p:sldId id="1507" r:id="rId12"/>
    <p:sldId id="1494" r:id="rId13"/>
    <p:sldId id="1508" r:id="rId14"/>
    <p:sldId id="14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385" autoAdjust="0"/>
  </p:normalViewPr>
  <p:slideViewPr>
    <p:cSldViewPr snapToGrid="0" snapToObjects="1">
      <p:cViewPr varScale="1">
        <p:scale>
          <a:sx n="79" d="100"/>
          <a:sy n="79" d="100"/>
        </p:scale>
        <p:origin x="120" y="5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notesViewPr>
    <p:cSldViewPr snapToGrid="0" snapToObjects="1">
      <p:cViewPr varScale="1">
        <p:scale>
          <a:sx n="50" d="100"/>
          <a:sy n="50" d="100"/>
        </p:scale>
        <p:origin x="271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6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80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0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45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49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63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9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C18BE-7FD1-00DA-E169-5F89585BDE61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0" y="1"/>
            <a:ext cx="12192000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3C927C2D-25FC-FC96-BE7B-42107BAAB28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4587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094BA21-A19E-7901-4686-62BE74EEB14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338285" y="4669369"/>
            <a:ext cx="9144000" cy="32157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>
              <a:buNone/>
              <a:defRPr>
                <a:latin typeface="Trebuchet MS" panose="020B0703020202090204" pitchFamily="34" charset="0"/>
              </a:defRPr>
            </a:lvl1pPr>
          </a:lstStyle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42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3A23D0-6273-4A4C-A34F-D7B17657EE1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934349"/>
            <a:ext cx="7137071" cy="362162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8384356-CE02-A58E-5D34-23E9DECD446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713707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E19B-7943-F112-D60C-00440EB712E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713707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E0AF259-24B8-9940-BB3C-DB2E940273F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570221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500810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7585" y="2745481"/>
            <a:ext cx="4266370" cy="37373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5" y="2015101"/>
            <a:ext cx="4281473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5408172" y="2742237"/>
            <a:ext cx="4266370" cy="37373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408172" y="2011857"/>
            <a:ext cx="4281473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8F7DDA7-D8D0-9EC3-D272-C43D594F1B2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B5F90-07AC-B8AB-E684-D00852AE5464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CE98CF0E-166B-7E4C-B572-6FAB7FD404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93823CC4-0D97-960A-3EF3-4DFCAE8BD80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12057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A02848F3-0AF2-1D4E-D178-D2ABDA34350D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0" y="1"/>
            <a:ext cx="12192000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D79A3F-8ACA-BCAC-5183-3480C643D2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5" y="3004337"/>
            <a:ext cx="3251245" cy="38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1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C18BE-7FD1-00DA-E169-5F89585BDE61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1152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3C927C2D-25FC-FC96-BE7B-42107BAAB28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4587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094BA21-A19E-7901-4686-62BE74EEB14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338285" y="4669369"/>
            <a:ext cx="9144000" cy="32157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>
              <a:buNone/>
              <a:defRPr>
                <a:latin typeface="Trebuchet MS" panose="020B0703020202090204" pitchFamily="34" charset="0"/>
              </a:defRPr>
            </a:lvl1pPr>
          </a:lstStyle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9409010F-FC11-C599-52FA-CFB048334F76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4137533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EF705A8-37D5-60D2-AA9E-5573C62DCC40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8281640" y="-3717"/>
            <a:ext cx="3921511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A02883-728D-3E62-6401-5FECBDFDE4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5" y="3004337"/>
            <a:ext cx="3251245" cy="38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2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93823CC4-0D97-960A-3EF3-4DFCAE8BD80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12057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39B803B-51D3-C436-13BF-E71D412D0AF9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1152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3C722855-7884-782B-861F-E361E60074C7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4137533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1E6F167-C2A5-ACDC-FAA5-8400064FE8DC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8281640" y="-3717"/>
            <a:ext cx="3921511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FF9B28-9EE5-C94F-E707-3865D0EC7B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5" y="3004337"/>
            <a:ext cx="3251245" cy="38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0351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D88164-40A6-5E46-865C-63E626A7164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47585" y="193434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671762"/>
            <a:ext cx="11071258" cy="3033299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9D23CFB-BF0D-6C47-8601-27931943C66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34E5A48-3E36-7D4F-B8FF-1F8BFAC187B2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9A2EAF2-9C39-434A-B85F-E34B5B7A15A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934350"/>
            <a:ext cx="11041441" cy="3522234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6969-F7F2-EA07-3BAB-3A321C11DFAD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E7E922D-37D6-1788-CDA2-996BAFA5AB8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3A23D0-6273-4A4C-A34F-D7B17657EE1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934349"/>
            <a:ext cx="7137071" cy="362162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8384356-CE02-A58E-5D34-23E9DECD446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713707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E19B-7943-F112-D60C-00440EB712E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713707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3A23D0-6273-4A4C-A34F-D7B17657EE1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242128" y="2069326"/>
            <a:ext cx="7137071" cy="362162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8384356-CE02-A58E-5D34-23E9DECD446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E19B-7943-F112-D60C-00440EB712E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-1" y="2069326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2358F0-A308-A8CF-97AA-08B7A83BD00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7" r:id="rId3"/>
    <p:sldLayoutId id="2147483678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F47DA04-179C-4548-803A-773E6AED009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7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medicare-fee-for-service-payment/hospitaloutpatientpps/downloads/jw-modifier-faqs.pdf" TargetMode="External"/><Relationship Id="rId2" Type="http://schemas.openxmlformats.org/officeDocument/2006/relationships/hyperlink" Target="https://www.cms.gov/files/document/mm13056-new-jz-claims-modifier-certain-medicare-part-b-drug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psgha.com/wps/portal/mac/site/claims/guides-and-resources/modifier-jz-fact-sheet/" TargetMode="External"/><Relationship Id="rId5" Type="http://schemas.openxmlformats.org/officeDocument/2006/relationships/hyperlink" Target="https://www.wpsgha.com/wps/portal/mac/site/claims/guides-and-resources/modifier-jw/" TargetMode="External"/><Relationship Id="rId4" Type="http://schemas.openxmlformats.org/officeDocument/2006/relationships/hyperlink" Target="https://www.cms.gov/regulations-and-guidance/guidance/manuals/downloads/clm104c17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8qQ1Igmkc0UPfMN?Title=Encore%3A%20Modifier%20JW%2FJZ&amp;Presenter=Ellen%20Berr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2A638E7-E819-06FF-D17E-BF034CB6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69A20-C28F-0855-7952-52C14192E4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38285" y="3721546"/>
            <a:ext cx="9144000" cy="88402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Modifier Monday 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Modifiers JW and JZ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4E7AD-28F2-0FC8-AAAD-9EE4C340B6B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338285" y="4605569"/>
            <a:ext cx="9144000" cy="546164"/>
          </a:xfrm>
        </p:spPr>
        <p:txBody>
          <a:bodyPr>
            <a:noAutofit/>
          </a:bodyPr>
          <a:lstStyle/>
          <a:p>
            <a:r>
              <a:rPr lang="en-US" dirty="0"/>
              <a:t>August 7, 2023  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FE5444-676B-589D-3B63-424F0551C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65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0A9E58-CC47-FD26-035D-E7C1A9D8A1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Disclaimer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388659"/>
            <a:ext cx="11041441" cy="406824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prepared this education as a tool to assist the provider community.  Medicare rules change often. They are in the relevant laws, regulations, and rulings on the Centers for Medicare &amp; Medicaid Services (CMS) website. 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provide responses to questions based on the facts given, but the Medicare rules will determine final coverage.  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389269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rebuchet MS" panose="020B0603020202020204" pitchFamily="34" charset="0"/>
              </a:rPr>
              <a:t>Objective</a:t>
            </a:r>
            <a:r>
              <a:rPr lang="en-US" b="1" dirty="0"/>
              <a:t> 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9F3E5327-7E08-18F9-38CA-B59CADF4A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385" y="1279525"/>
            <a:ext cx="4451230" cy="3812737"/>
          </a:xfrm>
        </p:spPr>
      </p:pic>
    </p:spTree>
    <p:extLst>
      <p:ext uri="{BB962C8B-B14F-4D97-AF65-F5344CB8AC3E}">
        <p14:creationId xmlns:p14="http://schemas.microsoft.com/office/powerpoint/2010/main" val="196617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0244-DB08-F0A8-F5D4-80D1CFF7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rebuchet MS" panose="020B0603020202020204" pitchFamily="34" charset="0"/>
              </a:rPr>
              <a:t>Agenda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93F4673-E489-5EFC-F364-003D7F070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70662" y="1216025"/>
            <a:ext cx="6650675" cy="4065423"/>
          </a:xfrm>
        </p:spPr>
      </p:pic>
    </p:spTree>
    <p:extLst>
      <p:ext uri="{BB962C8B-B14F-4D97-AF65-F5344CB8AC3E}">
        <p14:creationId xmlns:p14="http://schemas.microsoft.com/office/powerpoint/2010/main" val="220623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0159E-388E-7F8A-079F-83896EECBB2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Resources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D72F8C-3A5B-D673-8023-DB50B63D549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213945"/>
            <a:ext cx="11041441" cy="4242639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CMS MM </a:t>
            </a:r>
            <a:r>
              <a:rPr lang="en-US" sz="2800" dirty="0">
                <a:solidFill>
                  <a:schemeClr val="tx1"/>
                </a:solidFill>
                <a:hlinkClick r:id="rId2"/>
              </a:rPr>
              <a:t>13056</a:t>
            </a:r>
            <a:r>
              <a:rPr lang="en-US" sz="2800" dirty="0">
                <a:solidFill>
                  <a:schemeClr val="tx1"/>
                </a:solidFill>
              </a:rPr>
              <a:t> – New JZ Claims Modifier for Certain Medicare Part B Drugs </a:t>
            </a:r>
          </a:p>
          <a:p>
            <a:r>
              <a:rPr lang="en-US" sz="2800" dirty="0">
                <a:solidFill>
                  <a:schemeClr val="tx1"/>
                </a:solidFill>
              </a:rPr>
              <a:t>Medicare Program Discarded Drugs and Biologicals JW Modifier and JZ Modifier Policy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Frequently Asked Questions 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CMS Internet-Only Manual (IOM) Publication 100-04, Medicare Claims Processing Manual, </a:t>
            </a:r>
            <a:r>
              <a:rPr lang="en-US" sz="2800" dirty="0">
                <a:solidFill>
                  <a:schemeClr val="tx1"/>
                </a:solidFill>
                <a:hlinkClick r:id="rId4"/>
              </a:rPr>
              <a:t>Chapter 17, </a:t>
            </a:r>
            <a:r>
              <a:rPr lang="en-US" sz="2800" dirty="0">
                <a:solidFill>
                  <a:schemeClr val="tx1"/>
                </a:solidFill>
              </a:rPr>
              <a:t>Drugs and Biologicals, Section 40 </a:t>
            </a:r>
          </a:p>
          <a:p>
            <a:r>
              <a:rPr lang="en-US" sz="2800" dirty="0">
                <a:solidFill>
                  <a:schemeClr val="tx1"/>
                </a:solidFill>
              </a:rPr>
              <a:t>Modifier </a:t>
            </a:r>
            <a:r>
              <a:rPr lang="en-US" sz="2800" dirty="0">
                <a:solidFill>
                  <a:schemeClr val="tx1"/>
                </a:solidFill>
                <a:hlinkClick r:id="rId5"/>
              </a:rPr>
              <a:t>JW</a:t>
            </a:r>
            <a:r>
              <a:rPr lang="en-US" sz="2800" dirty="0">
                <a:solidFill>
                  <a:schemeClr val="tx1"/>
                </a:solidFill>
              </a:rPr>
              <a:t> Fact Sheet </a:t>
            </a:r>
          </a:p>
          <a:p>
            <a:r>
              <a:rPr lang="en-US" sz="2800" dirty="0">
                <a:solidFill>
                  <a:schemeClr val="tx1"/>
                </a:solidFill>
              </a:rPr>
              <a:t>Modifier </a:t>
            </a:r>
            <a:r>
              <a:rPr lang="en-US" sz="2800" dirty="0">
                <a:solidFill>
                  <a:schemeClr val="tx1"/>
                </a:solidFill>
                <a:hlinkClick r:id="rId6"/>
              </a:rPr>
              <a:t>JZ</a:t>
            </a:r>
            <a:r>
              <a:rPr lang="en-US" sz="2800" dirty="0">
                <a:solidFill>
                  <a:schemeClr val="tx1"/>
                </a:solidFill>
              </a:rPr>
              <a:t> Fact Sheet</a:t>
            </a:r>
          </a:p>
        </p:txBody>
      </p:sp>
    </p:spTree>
    <p:extLst>
      <p:ext uri="{BB962C8B-B14F-4D97-AF65-F5344CB8AC3E}">
        <p14:creationId xmlns:p14="http://schemas.microsoft.com/office/powerpoint/2010/main" val="190682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76B9EDD3-1074-BDFA-A0E0-737A6EBCD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81" b="19781"/>
          <a:stretch>
            <a:fillRect/>
          </a:stretch>
        </p:blipFill>
        <p:spPr/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6C2B4C67-3FB2-5F20-7091-4400AB9620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23690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24FE06-7FEF-CB00-64EA-69882C6E1D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27CDD-DE4C-AB2A-C205-0A37AB5B1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328928"/>
            <a:ext cx="11071258" cy="437613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Please use the following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hlinkClick r:id="rId3"/>
              </a:rPr>
              <a:t>link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to complete the survey for the encore presentation  </a:t>
            </a:r>
          </a:p>
        </p:txBody>
      </p:sp>
      <p:pic>
        <p:nvPicPr>
          <p:cNvPr id="4" name="Picture 3" descr="QR code to take a survey ">
            <a:extLst>
              <a:ext uri="{FF2B5EF4-FFF2-40B4-BE49-F238E27FC236}">
                <a16:creationId xmlns:a16="http://schemas.microsoft.com/office/drawing/2014/main" id="{EEF4DB91-40D8-30FC-CC05-A1A2165B13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464" y="226368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8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418856-1029-DC0A-4465-1ECCBDBDB2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570221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Thanks 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A0AE5F7D-5A56-97AA-E766-7DAFFBDAD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932" b="8932"/>
          <a:stretch>
            <a:fillRect/>
          </a:stretch>
        </p:blipFill>
        <p:spPr>
          <a:xfrm>
            <a:off x="1524000" y="1186059"/>
            <a:ext cx="9143999" cy="4485881"/>
          </a:xfrm>
        </p:spPr>
      </p:pic>
    </p:spTree>
    <p:extLst>
      <p:ext uri="{BB962C8B-B14F-4D97-AF65-F5344CB8AC3E}">
        <p14:creationId xmlns:p14="http://schemas.microsoft.com/office/powerpoint/2010/main" val="26015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flow_x0020_Status xmlns="9075a0da-3943-4891-8ded-493e6a170793">Active</Workflow_x0020_Status>
    <Document_x0020_History xmlns="9075a0da-3943-4891-8ded-493e6a170793" xsi:nil="true"/>
    <Must_x0020_review_x0020_changes_x0020_with_x0020_staff xmlns="9075a0da-3943-4891-8ded-493e6a170793">No</Must_x0020_review_x0020_changes_x0020_with_x0020_staff>
    <Functional_x0020_Area xmlns="9075a0da-3943-4891-8ded-493e6a170793">Provider Services</Functional_x0020_Area>
    <Branch xmlns="9075a0da-3943-4891-8ded-493e6a170793">Provider Outreach &amp; Education</Branch>
    <Topic2 xmlns="9075a0da-3943-4891-8ded-493e6a170793">Education – Provider</Topic2>
    <CategoryDescription xmlns="http://schemas.microsoft.com/sharepoint.v3">Power Point for Mod JW JZ</CategoryDescription>
    <_dlc_DocId xmlns="9075a0da-3943-4891-8ded-493e6a170793">76EDXFZAKY4C-811355772-3254</_dlc_DocId>
    <Approve_x0020_Olli_x0020_Document xmlns="5637125f-61b7-4ab1-ae51-868c7983d343">
      <Url xsi:nil="true"/>
      <Description xsi:nil="true"/>
    </Approve_x0020_Olli_x0020_Document>
    <New_x0020_Version_x0020_Email_x0020_Required xmlns="9075a0da-3943-4891-8ded-493e6a170793">No</New_x0020_Version_x0020_Email_x0020_Required>
    <Review_x0020_Notification_x0020_Date xmlns="9075a0da-3943-4891-8ded-493e6a170793" xsi:nil="true"/>
    <Latest_x0020_Changes xmlns="9075a0da-3943-4891-8ded-493e6a170793" xsi:nil="true"/>
    <Document_x0020_Number xmlns="9075a0da-3943-4891-8ded-493e6a170793">N/A </Document_x0020_Number>
    <Division xmlns="9075a0da-3943-4891-8ded-493e6a170793">Government Health Administrators</Division>
    <Publish_x0020_Document xmlns="5637125f-61b7-4ab1-ae51-868c7983d343">
      <Url>https://knowledge.wpsic.com/lib/GHAEducationalDocuments/_layouts/15/wrkstat.aspx?List=5637125f-61b7-4ab1-ae51-868c7983d343&amp;WorkflowInstanceName=d6fd0c59-5964-4911-8d09-367df3650153</Url>
      <Description>Publish</Description>
    </Publish_x0020_Document>
    <Contract xmlns="9075a0da-3943-4891-8ded-493e6a170793">Shared</Contract>
    <Document_x0020_Type xmlns="9075a0da-3943-4891-8ded-493e6a170793">Presentation</Document_x0020_Type>
    <_dlc_DocIdUrl xmlns="9075a0da-3943-4891-8ded-493e6a170793">
      <Url>https://knowledge.wpsic.com/lib/GHAEducationalDocuments/_layouts/15/DocIdRedir.aspx?ID=76EDXFZAKY4C-811355772-3254</Url>
      <Description>76EDXFZAKY4C-811355772-3254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HA Document" ma:contentTypeID="0x0101006E63F9F2094B854683EBE2F25BB346E5000506D6BA6D64EB4598816411DF463305" ma:contentTypeVersion="45" ma:contentTypeDescription="" ma:contentTypeScope="" ma:versionID="b04803c678ab9756e84def06c216c041">
  <xsd:schema xmlns:xsd="http://www.w3.org/2001/XMLSchema" xmlns:xs="http://www.w3.org/2001/XMLSchema" xmlns:p="http://schemas.microsoft.com/office/2006/metadata/properties" xmlns:ns2="http://schemas.microsoft.com/sharepoint.v3" xmlns:ns3="9075a0da-3943-4891-8ded-493e6a170793" xmlns:ns4="5637125f-61b7-4ab1-ae51-868c7983d343" targetNamespace="http://schemas.microsoft.com/office/2006/metadata/properties" ma:root="true" ma:fieldsID="44ea7b2e2c13816748bd23e1fb44f8b8" ns2:_="" ns3:_="" ns4:_="">
    <xsd:import namespace="http://schemas.microsoft.com/sharepoint.v3"/>
    <xsd:import namespace="9075a0da-3943-4891-8ded-493e6a170793"/>
    <xsd:import namespace="5637125f-61b7-4ab1-ae51-868c7983d343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3:Document_x0020_Number" minOccurs="0"/>
                <xsd:element ref="ns3:Document_x0020_Type"/>
                <xsd:element ref="ns3:Latest_x0020_Changes" minOccurs="0"/>
                <xsd:element ref="ns3:Must_x0020_review_x0020_changes_x0020_with_x0020_staff" minOccurs="0"/>
                <xsd:element ref="ns3:New_x0020_Version_x0020_Email_x0020_Required" minOccurs="0"/>
                <xsd:element ref="ns3:Review_x0020_Notification_x0020_Date" minOccurs="0"/>
                <xsd:element ref="ns3:Functional_x0020_Area"/>
                <xsd:element ref="ns3:Branch"/>
                <xsd:element ref="ns3:Contract"/>
                <xsd:element ref="ns3:Topic2"/>
                <xsd:element ref="ns3:Workflow_x0020_Status"/>
                <xsd:element ref="ns4:Approve_x0020_Olli_x0020_Document" minOccurs="0"/>
                <xsd:element ref="ns3:Document_x0020_History" minOccurs="0"/>
                <xsd:element ref="ns4:Publish_x0020_Document" minOccurs="0"/>
                <xsd:element ref="ns3:_dlc_DocId" minOccurs="0"/>
                <xsd:element ref="ns3:_dlc_DocIdUrl" minOccurs="0"/>
                <xsd:element ref="ns3:_dlc_DocIdPersistId" minOccurs="0"/>
                <xsd:element ref="ns3:Divis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5a0da-3943-4891-8ded-493e6a170793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3" nillable="true" ma:displayName="Document Number" ma:internalName="Document_x0020_Number" ma:readOnly="false">
      <xsd:simpleType>
        <xsd:restriction base="dms:Text">
          <xsd:maxLength value="255"/>
        </xsd:restriction>
      </xsd:simpleType>
    </xsd:element>
    <xsd:element name="Document_x0020_Type" ma:index="4" ma:displayName="Document Type" ma:format="Dropdown" ma:internalName="Document_x0020_Type" ma:readOnly="false">
      <xsd:simpleType>
        <xsd:restriction base="dms:Choice">
          <xsd:enumeration value="Comparative Billing"/>
          <xsd:enumeration value="Course Material"/>
          <xsd:enumeration value="Decision Tree"/>
          <xsd:enumeration value="Face-to-Face"/>
          <xsd:enumeration value="FAQ"/>
          <xsd:enumeration value="IRRR"/>
          <xsd:enumeration value="LCD"/>
          <xsd:enumeration value="Management Presentation"/>
          <xsd:enumeration value="Plan"/>
          <xsd:enumeration value="Presentation"/>
          <xsd:enumeration value="Provider Education Handout"/>
          <xsd:enumeration value="Provider Instruction"/>
          <xsd:enumeration value="Script"/>
          <xsd:enumeration value="Strategy"/>
          <xsd:enumeration value="Teleconference"/>
          <xsd:enumeration value="Web Posting/EML"/>
        </xsd:restriction>
      </xsd:simpleType>
    </xsd:element>
    <xsd:element name="Latest_x0020_Changes" ma:index="5" nillable="true" ma:displayName="Latest Changes" ma:internalName="Latest_x0020_Changes" ma:readOnly="false">
      <xsd:simpleType>
        <xsd:restriction base="dms:Note"/>
      </xsd:simpleType>
    </xsd:element>
    <xsd:element name="Must_x0020_review_x0020_changes_x0020_with_x0020_staff" ma:index="6" nillable="true" ma:displayName="Must review changes with staff" ma:format="RadioButtons" ma:internalName="Must_x0020_review_x0020_changes_x0020_with_x0020_staff">
      <xsd:simpleType>
        <xsd:restriction base="dms:Choice">
          <xsd:enumeration value="Yes"/>
          <xsd:enumeration value="No"/>
        </xsd:restriction>
      </xsd:simpleType>
    </xsd:element>
    <xsd:element name="New_x0020_Version_x0020_Email_x0020_Required" ma:index="7" nillable="true" ma:displayName="New Version Email Required" ma:default="No" ma:format="RadioButtons" ma:internalName="New_x0020_Version_x0020_Email_x0020_Required">
      <xsd:simpleType>
        <xsd:restriction base="dms:Choice">
          <xsd:enumeration value="Yes"/>
          <xsd:enumeration value="No"/>
        </xsd:restriction>
      </xsd:simpleType>
    </xsd:element>
    <xsd:element name="Review_x0020_Notification_x0020_Date" ma:index="8" nillable="true" ma:displayName="Review Notification Date" ma:format="DateOnly" ma:internalName="Review_x0020_Notification_x0020_Date" ma:readOnly="false">
      <xsd:simpleType>
        <xsd:restriction base="dms:DateTime"/>
      </xsd:simpleType>
    </xsd:element>
    <xsd:element name="Functional_x0020_Area" ma:index="9" ma:displayName="Functional Area" ma:format="Dropdown" ma:internalName="Functional_x0020_Area" ma:readOnly="false">
      <xsd:simpleType>
        <xsd:restriction base="dms:Choice">
          <xsd:enumeration value="Audit"/>
          <xsd:enumeration value="Clinical Services"/>
          <xsd:enumeration value="Contract Administration"/>
          <xsd:enumeration value="Financial Services"/>
          <xsd:enumeration value="Administration &amp; Support"/>
          <xsd:enumeration value="Provider Services"/>
          <xsd:enumeration value="Systems &amp; Technology"/>
        </xsd:restriction>
      </xsd:simpleType>
    </xsd:element>
    <xsd:element name="Branch" ma:index="10" ma:displayName="Branch" ma:format="Dropdown" ma:internalName="Branch" ma:readOnly="false">
      <xsd:simpleType>
        <xsd:restriction base="dms:Choice">
          <xsd:enumeration value="Appeals/Redeterminations"/>
          <xsd:enumeration value="Audit"/>
          <xsd:enumeration value="Audit - Appeals"/>
          <xsd:enumeration value="Audit - Cost Report Reopenings"/>
          <xsd:enumeration value="Audit - Field Office"/>
          <xsd:enumeration value="Audit - Reimbursement"/>
          <xsd:enumeration value="Audit - Supervisors"/>
          <xsd:enumeration value="Business Systems Support"/>
          <xsd:enumeration value="CCU"/>
          <xsd:enumeration value="CERT"/>
          <xsd:enumeration value="Claims"/>
          <xsd:enumeration value="Compliance"/>
          <xsd:enumeration value="Complaint Screening"/>
          <xsd:enumeration value="Customer Service"/>
          <xsd:enumeration value="Document Services"/>
          <xsd:enumeration value="Financial Reporting"/>
          <xsd:enumeration value="FOIA"/>
          <xsd:enumeration value="INSIGHT"/>
          <xsd:enumeration value="MAC Administration"/>
          <xsd:enumeration value="Medical Review"/>
          <xsd:enumeration value="Medicare Guidance"/>
          <xsd:enumeration value="MedPub"/>
          <xsd:enumeration value="MIP"/>
          <xsd:enumeration value="Monitoring &amp; Complaint Screening"/>
          <xsd:enumeration value="Payment Recovery"/>
          <xsd:enumeration value="Policy"/>
          <xsd:enumeration value="Provider Enrollment"/>
          <xsd:enumeration value="Provider Outreach &amp; Education"/>
          <xsd:enumeration value="Quality Assurance"/>
          <xsd:enumeration value="Quality Management"/>
          <xsd:enumeration value="RA"/>
          <xsd:enumeration value="Reimbursement"/>
          <xsd:enumeration value="Secondary Payer"/>
          <xsd:enumeration value="STAR"/>
          <xsd:enumeration value="Systems Security"/>
          <xsd:enumeration value="Tech Support"/>
          <xsd:enumeration value="Training"/>
          <xsd:enumeration value="UPIC-JOA"/>
          <xsd:enumeration value="Web Development"/>
          <xsd:enumeration value="Ready to Archive"/>
        </xsd:restriction>
      </xsd:simpleType>
    </xsd:element>
    <xsd:element name="Contract" ma:index="11" ma:displayName="Contract" ma:format="Dropdown" ma:internalName="Contract" ma:readOnly="false">
      <xsd:simpleType>
        <xsd:restriction base="dms:Choice">
          <xsd:enumeration value="(None)"/>
          <xsd:enumeration value="Part A"/>
          <xsd:enumeration value="Part B"/>
          <xsd:enumeration value="Shared"/>
        </xsd:restriction>
      </xsd:simpleType>
    </xsd:element>
    <xsd:element name="Topic2" ma:index="12" ma:displayName="Topic" ma:format="Dropdown" ma:internalName="Topic2" ma:readOnly="false">
      <xsd:simpleType>
        <xsd:restriction base="dms:Choice">
          <xsd:enumeration value="(None)"/>
          <xsd:enumeration value="935"/>
          <xsd:enumeration value="1099"/>
          <xsd:enumeration value="Accounts Payable"/>
          <xsd:enumeration value="Accounts Receivable"/>
          <xsd:enumeration value="Advance Payments"/>
          <xsd:enumeration value="Approval"/>
          <xsd:enumeration value="Assignment"/>
          <xsd:enumeration value="Audit - Acceptability"/>
          <xsd:enumeration value="Audit - Audit Programs"/>
          <xsd:enumeration value="Audit - Claim Calculations"/>
          <xsd:enumeration value="Audit - DSH/LIP"/>
          <xsd:enumeration value="Audit - EHR Workpapers"/>
          <xsd:enumeration value="Audit - IME/GME/NAH"/>
          <xsd:enumeration value="Audit - IRF, LTCH, and Provider-Based Reviews"/>
          <xsd:enumeration value="Audit - Letters"/>
          <xsd:enumeration value="Audit - Rates"/>
          <xsd:enumeration value="Audit - SCH/MDH"/>
          <xsd:enumeration value="Audit - Settlement Worksheets"/>
          <xsd:enumeration value="Audit - Tentative Settlement"/>
          <xsd:enumeration value="Audit - UDR Workpapers"/>
          <xsd:enumeration value="Audit - UDRs"/>
          <xsd:enumeration value="Audit - Wage Index"/>
          <xsd:enumeration value="Banking"/>
          <xsd:enumeration value="Bankruptcy"/>
          <xsd:enumeration value="Beneficiary letter"/>
          <xsd:enumeration value="CA View"/>
          <xsd:enumeration value="Call Log"/>
          <xsd:enumeration value="CCU Reports"/>
          <xsd:enumeration value="CERT"/>
          <xsd:enumeration value="Checklist"/>
          <xsd:enumeration value="CMS"/>
          <xsd:enumeration value="COBC"/>
          <xsd:enumeration value="Communique"/>
          <xsd:enumeration value="Coordination of Benefits"/>
          <xsd:enumeration value="Corrective-Preventive Action"/>
          <xsd:enumeration value="Correspondence"/>
          <xsd:enumeration value="CRNA"/>
          <xsd:enumeration value="Cycle"/>
          <xsd:enumeration value="Data Analysis"/>
          <xsd:enumeration value="DCS/Treasury"/>
          <xsd:enumeration value="Development"/>
          <xsd:enumeration value="Divisional"/>
          <xsd:enumeration value="Document Control"/>
          <xsd:enumeration value="Draft CR"/>
          <xsd:enumeration value="Education – Internal"/>
          <xsd:enumeration value="Education – Provider"/>
          <xsd:enumeration value="EFT"/>
          <xsd:enumeration value="eNews"/>
          <xsd:enumeration value="ERS"/>
          <xsd:enumeration value="External Audit"/>
          <xsd:enumeration value="Fax"/>
          <xsd:enumeration value="First Level Appeal"/>
          <xsd:enumeration value="FISS"/>
          <xsd:enumeration value="HIGLAS"/>
          <xsd:enumeration value="ICR"/>
          <xsd:enumeration value="Inquiries"/>
          <xsd:enumeration value="Internal Audit"/>
          <xsd:enumeration value="Internal Controls"/>
          <xsd:enumeration value="IRR"/>
          <xsd:enumeration value="IVR"/>
          <xsd:enumeration value="J5"/>
          <xsd:enumeration value="J8"/>
          <xsd:enumeration value="Macro"/>
          <xsd:enumeration value="Maintenance"/>
          <xsd:enumeration value="Management Review"/>
          <xsd:enumeration value="Master List"/>
          <xsd:enumeration value="Meetings"/>
          <xsd:enumeration value="MR Letter"/>
          <xsd:enumeration value="NICE"/>
          <xsd:enumeration value="Nonconforming Service"/>
          <xsd:enumeration value="OCR"/>
          <xsd:enumeration value="OnBase"/>
          <xsd:enumeration value="Pecos"/>
          <xsd:enumeration value="Performance Metrics"/>
          <xsd:enumeration value="Portal Support"/>
          <xsd:enumeration value="Problem Prioritization"/>
          <xsd:enumeration value="Processing Applications"/>
          <xsd:enumeration value="Production"/>
          <xsd:enumeration value="Provider Letter"/>
          <xsd:enumeration value="Quality"/>
          <xsd:enumeration value="Receipt"/>
          <xsd:enumeration value="Referral"/>
          <xsd:enumeration value="Regulation and Informational Materials"/>
          <xsd:enumeration value="Release"/>
          <xsd:enumeration value="Reopening"/>
          <xsd:enumeration value="Reporting"/>
          <xsd:enumeration value="Review"/>
          <xsd:enumeration value="Sampling"/>
          <xsd:enumeration value="Second Level Appeal"/>
          <xsd:enumeration value="Service Requests-Referrals"/>
          <xsd:enumeration value="Systems Support"/>
          <xsd:enumeration value="Thank Yous"/>
          <xsd:enumeration value="Third Party"/>
          <xsd:enumeration value="Training"/>
          <xsd:enumeration value="Training Delivery"/>
          <xsd:enumeration value="Training Development"/>
          <xsd:enumeration value="Trending"/>
          <xsd:enumeration value="Validation"/>
          <xsd:enumeration value="Voluntary Refunds"/>
          <xsd:enumeration value="Website"/>
          <xsd:enumeration value="WFO"/>
          <xsd:enumeration value="Workload"/>
          <xsd:enumeration value="Worksheet"/>
          <xsd:enumeration value="Write Off"/>
          <xsd:enumeration value="ZPIC/UPIC"/>
        </xsd:restriction>
      </xsd:simpleType>
    </xsd:element>
    <xsd:element name="Workflow_x0020_Status" ma:index="13" ma:displayName="Workflow Status" ma:default="New" ma:format="Dropdown" ma:internalName="Workflow_x0020_Status" ma:readOnly="false">
      <xsd:simpleType>
        <xsd:restriction base="dms:Choice">
          <xsd:enumeration value="New"/>
          <xsd:enumeration value="Edit"/>
          <xsd:enumeration value="Review"/>
          <xsd:enumeration value="Approval"/>
          <xsd:enumeration value="Ready"/>
          <xsd:enumeration value="Active"/>
        </xsd:restriction>
      </xsd:simpleType>
    </xsd:element>
    <xsd:element name="Document_x0020_History" ma:index="16" nillable="true" ma:displayName="Document History" ma:internalName="Document_x0020_History" ma:readOnly="false">
      <xsd:simpleType>
        <xsd:restriction base="dms:Note">
          <xsd:maxLength value="255"/>
        </xsd:restriction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ivision" ma:index="24" nillable="true" ma:displayName="Division" ma:default="Government Health Administrators" ma:hidden="true" ma:internalName="Division" ma:readOnly="false">
      <xsd:simpleType>
        <xsd:restriction base="dms:Text">
          <xsd:maxLength value="255"/>
        </xsd:restriction>
      </xsd:simple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7125f-61b7-4ab1-ae51-868c7983d343" elementFormDefault="qualified">
    <xsd:import namespace="http://schemas.microsoft.com/office/2006/documentManagement/types"/>
    <xsd:import namespace="http://schemas.microsoft.com/office/infopath/2007/PartnerControls"/>
    <xsd:element name="Approve_x0020_Olli_x0020_Document" ma:index="15" nillable="true" ma:displayName="Approve Document" ma:format="Hyperlink" ma:internalName="Approve_x0020_Olli_x0020_Document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_x0020_Document" ma:index="17" nillable="true" ma:displayName="Publish Document" ma:internalName="Publish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6F70F0-5365-478D-AA16-BE72F2745A7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97EDD9D-D452-436B-84FE-A2B28414E995}">
  <ds:schemaRefs>
    <ds:schemaRef ds:uri="http://purl.org/dc/terms/"/>
    <ds:schemaRef ds:uri="5637125f-61b7-4ab1-ae51-868c7983d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075a0da-3943-4891-8ded-493e6a170793"/>
    <ds:schemaRef ds:uri="http://schemas.microsoft.com/sharepoint.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1F67D66-8650-4BC3-8567-EED1ADE9BE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.v3"/>
    <ds:schemaRef ds:uri="9075a0da-3943-4891-8ded-493e6a170793"/>
    <ds:schemaRef ds:uri="5637125f-61b7-4ab1-ae51-868c7983d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22CBC68-4453-44D2-B7A0-91C5448367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Widescreen</PresentationFormat>
  <Paragraphs>25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Office Theme</vt:lpstr>
      <vt:lpstr>Custom Design</vt:lpstr>
      <vt:lpstr>1_Custom Design</vt:lpstr>
      <vt:lpstr>Modifier Monday  Modifiers JW and JZ </vt:lpstr>
      <vt:lpstr>Disclaimer </vt:lpstr>
      <vt:lpstr>Objective </vt:lpstr>
      <vt:lpstr>Agenda</vt:lpstr>
      <vt:lpstr>Resources </vt:lpstr>
      <vt:lpstr>Questions</vt:lpstr>
      <vt:lpstr>Survey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08 07 Mod Monday JW JZ</dc:title>
  <dc:creator/>
  <cp:lastModifiedBy/>
  <cp:revision>1</cp:revision>
  <dcterms:created xsi:type="dcterms:W3CDTF">2023-06-22T19:46:38Z</dcterms:created>
  <dcterms:modified xsi:type="dcterms:W3CDTF">2023-08-15T18:38:54Z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0x0101006E63F9F2094B854683EBE2F25BB346E5000506D6BA6D64EB4598816411DF463305</vt:lpwstr>
  </property>
  <property fmtid="{D5CDD505-2E9C-101B-9397-08002B2CF9AE}" pid="3" name="_dlc_DocIdItemGuid">
    <vt:lpwstr>939b44a8-9161-4647-bd75-920729e56871</vt:lpwstr>
  </property>
  <property fmtid="{D5CDD505-2E9C-101B-9397-08002B2CF9AE}" pid="4" name="WorkflowChangePath">
    <vt:lpwstr>ff487eb3-93c9-4c80-865d-d078c77297d9,21;ff487eb3-93c9-4c80-865d-d078c77297d9,21;</vt:lpwstr>
  </property>
</Properties>
</file>