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5"/>
    <p:sldMasterId id="2147483673" r:id="rId6"/>
    <p:sldMasterId id="2147483679" r:id="rId7"/>
  </p:sldMasterIdLst>
  <p:notesMasterIdLst>
    <p:notesMasterId r:id="rId63"/>
  </p:notesMasterIdLst>
  <p:sldIdLst>
    <p:sldId id="558" r:id="rId8"/>
    <p:sldId id="560" r:id="rId9"/>
    <p:sldId id="561" r:id="rId10"/>
    <p:sldId id="562" r:id="rId11"/>
    <p:sldId id="563" r:id="rId12"/>
    <p:sldId id="564" r:id="rId13"/>
    <p:sldId id="565" r:id="rId14"/>
    <p:sldId id="265" r:id="rId15"/>
    <p:sldId id="566" r:id="rId16"/>
    <p:sldId id="567" r:id="rId17"/>
    <p:sldId id="568" r:id="rId18"/>
    <p:sldId id="569" r:id="rId19"/>
    <p:sldId id="570" r:id="rId20"/>
    <p:sldId id="571" r:id="rId21"/>
    <p:sldId id="572" r:id="rId22"/>
    <p:sldId id="573" r:id="rId23"/>
    <p:sldId id="270" r:id="rId24"/>
    <p:sldId id="574" r:id="rId25"/>
    <p:sldId id="575" r:id="rId26"/>
    <p:sldId id="576" r:id="rId27"/>
    <p:sldId id="577" r:id="rId28"/>
    <p:sldId id="578" r:id="rId29"/>
    <p:sldId id="579" r:id="rId30"/>
    <p:sldId id="580" r:id="rId31"/>
    <p:sldId id="278" r:id="rId32"/>
    <p:sldId id="545" r:id="rId33"/>
    <p:sldId id="279" r:id="rId34"/>
    <p:sldId id="280" r:id="rId35"/>
    <p:sldId id="281" r:id="rId36"/>
    <p:sldId id="282" r:id="rId37"/>
    <p:sldId id="283" r:id="rId38"/>
    <p:sldId id="284" r:id="rId39"/>
    <p:sldId id="285" r:id="rId40"/>
    <p:sldId id="286" r:id="rId41"/>
    <p:sldId id="287" r:id="rId42"/>
    <p:sldId id="288" r:id="rId43"/>
    <p:sldId id="289" r:id="rId44"/>
    <p:sldId id="290" r:id="rId45"/>
    <p:sldId id="291" r:id="rId46"/>
    <p:sldId id="292" r:id="rId47"/>
    <p:sldId id="546" r:id="rId48"/>
    <p:sldId id="293" r:id="rId49"/>
    <p:sldId id="294" r:id="rId50"/>
    <p:sldId id="581" r:id="rId51"/>
    <p:sldId id="549" r:id="rId52"/>
    <p:sldId id="550" r:id="rId53"/>
    <p:sldId id="552" r:id="rId54"/>
    <p:sldId id="547" r:id="rId55"/>
    <p:sldId id="295" r:id="rId56"/>
    <p:sldId id="296" r:id="rId57"/>
    <p:sldId id="297" r:id="rId58"/>
    <p:sldId id="298" r:id="rId59"/>
    <p:sldId id="582" r:id="rId60"/>
    <p:sldId id="413" r:id="rId61"/>
    <p:sldId id="415" r:id="rId6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4DBF8CB-AD70-AC61-6DB5-29506B38ADA2}" name="Ascher, Amy" initials="AA" userId="S::Amy.Ascher@novitas-solutions.com::f2e926dc-f5f9-4768-b2df-7a4176b17463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FF"/>
    <a:srgbClr val="FF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557" autoAdjust="0"/>
    <p:restoredTop sz="86385" autoAdjust="0"/>
  </p:normalViewPr>
  <p:slideViewPr>
    <p:cSldViewPr snapToGrid="0">
      <p:cViewPr varScale="1">
        <p:scale>
          <a:sx n="79" d="100"/>
          <a:sy n="79" d="100"/>
        </p:scale>
        <p:origin x="120" y="516"/>
      </p:cViewPr>
      <p:guideLst/>
    </p:cSldViewPr>
  </p:slideViewPr>
  <p:outlineViewPr>
    <p:cViewPr>
      <p:scale>
        <a:sx n="33" d="100"/>
        <a:sy n="33" d="100"/>
      </p:scale>
      <p:origin x="0" y="-5028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26" Type="http://schemas.openxmlformats.org/officeDocument/2006/relationships/slide" Target="slides/slide19.xml"/><Relationship Id="rId39" Type="http://schemas.openxmlformats.org/officeDocument/2006/relationships/slide" Target="slides/slide32.xml"/><Relationship Id="rId21" Type="http://schemas.openxmlformats.org/officeDocument/2006/relationships/slide" Target="slides/slide14.xml"/><Relationship Id="rId34" Type="http://schemas.openxmlformats.org/officeDocument/2006/relationships/slide" Target="slides/slide27.xml"/><Relationship Id="rId42" Type="http://schemas.openxmlformats.org/officeDocument/2006/relationships/slide" Target="slides/slide35.xml"/><Relationship Id="rId47" Type="http://schemas.openxmlformats.org/officeDocument/2006/relationships/slide" Target="slides/slide40.xml"/><Relationship Id="rId50" Type="http://schemas.openxmlformats.org/officeDocument/2006/relationships/slide" Target="slides/slide43.xml"/><Relationship Id="rId55" Type="http://schemas.openxmlformats.org/officeDocument/2006/relationships/slide" Target="slides/slide48.xml"/><Relationship Id="rId63" Type="http://schemas.openxmlformats.org/officeDocument/2006/relationships/notesMaster" Target="notesMasters/notesMaster1.xml"/><Relationship Id="rId68" Type="http://schemas.microsoft.com/office/2018/10/relationships/authors" Target="authors.xml"/><Relationship Id="rId7" Type="http://schemas.openxmlformats.org/officeDocument/2006/relationships/slideMaster" Target="slideMasters/slideMaster3.xml"/><Relationship Id="rId2" Type="http://schemas.openxmlformats.org/officeDocument/2006/relationships/customXml" Target="../customXml/item2.xml"/><Relationship Id="rId16" Type="http://schemas.openxmlformats.org/officeDocument/2006/relationships/slide" Target="slides/slide9.xml"/><Relationship Id="rId29" Type="http://schemas.openxmlformats.org/officeDocument/2006/relationships/slide" Target="slides/slide2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2.xml"/><Relationship Id="rId11" Type="http://schemas.openxmlformats.org/officeDocument/2006/relationships/slide" Target="slides/slide4.xml"/><Relationship Id="rId24" Type="http://schemas.openxmlformats.org/officeDocument/2006/relationships/slide" Target="slides/slide17.xml"/><Relationship Id="rId32" Type="http://schemas.openxmlformats.org/officeDocument/2006/relationships/slide" Target="slides/slide25.xml"/><Relationship Id="rId37" Type="http://schemas.openxmlformats.org/officeDocument/2006/relationships/slide" Target="slides/slide30.xml"/><Relationship Id="rId40" Type="http://schemas.openxmlformats.org/officeDocument/2006/relationships/slide" Target="slides/slide33.xml"/><Relationship Id="rId45" Type="http://schemas.openxmlformats.org/officeDocument/2006/relationships/slide" Target="slides/slide38.xml"/><Relationship Id="rId53" Type="http://schemas.openxmlformats.org/officeDocument/2006/relationships/slide" Target="slides/slide46.xml"/><Relationship Id="rId58" Type="http://schemas.openxmlformats.org/officeDocument/2006/relationships/slide" Target="slides/slide51.xml"/><Relationship Id="rId66" Type="http://schemas.openxmlformats.org/officeDocument/2006/relationships/theme" Target="theme/theme1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8.xml"/><Relationship Id="rId23" Type="http://schemas.openxmlformats.org/officeDocument/2006/relationships/slide" Target="slides/slide16.xml"/><Relationship Id="rId28" Type="http://schemas.openxmlformats.org/officeDocument/2006/relationships/slide" Target="slides/slide21.xml"/><Relationship Id="rId36" Type="http://schemas.openxmlformats.org/officeDocument/2006/relationships/slide" Target="slides/slide29.xml"/><Relationship Id="rId49" Type="http://schemas.openxmlformats.org/officeDocument/2006/relationships/slide" Target="slides/slide42.xml"/><Relationship Id="rId57" Type="http://schemas.openxmlformats.org/officeDocument/2006/relationships/slide" Target="slides/slide50.xml"/><Relationship Id="rId61" Type="http://schemas.openxmlformats.org/officeDocument/2006/relationships/slide" Target="slides/slide54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31" Type="http://schemas.openxmlformats.org/officeDocument/2006/relationships/slide" Target="slides/slide24.xml"/><Relationship Id="rId44" Type="http://schemas.openxmlformats.org/officeDocument/2006/relationships/slide" Target="slides/slide37.xml"/><Relationship Id="rId52" Type="http://schemas.openxmlformats.org/officeDocument/2006/relationships/slide" Target="slides/slide45.xml"/><Relationship Id="rId60" Type="http://schemas.openxmlformats.org/officeDocument/2006/relationships/slide" Target="slides/slide53.xml"/><Relationship Id="rId65" Type="http://schemas.openxmlformats.org/officeDocument/2006/relationships/viewProps" Target="viewProps.xml"/><Relationship Id="rId4" Type="http://schemas.openxmlformats.org/officeDocument/2006/relationships/customXml" Target="../customXml/item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slide" Target="slides/slide15.xml"/><Relationship Id="rId27" Type="http://schemas.openxmlformats.org/officeDocument/2006/relationships/slide" Target="slides/slide20.xml"/><Relationship Id="rId30" Type="http://schemas.openxmlformats.org/officeDocument/2006/relationships/slide" Target="slides/slide23.xml"/><Relationship Id="rId35" Type="http://schemas.openxmlformats.org/officeDocument/2006/relationships/slide" Target="slides/slide28.xml"/><Relationship Id="rId43" Type="http://schemas.openxmlformats.org/officeDocument/2006/relationships/slide" Target="slides/slide36.xml"/><Relationship Id="rId48" Type="http://schemas.openxmlformats.org/officeDocument/2006/relationships/slide" Target="slides/slide41.xml"/><Relationship Id="rId56" Type="http://schemas.openxmlformats.org/officeDocument/2006/relationships/slide" Target="slides/slide49.xml"/><Relationship Id="rId64" Type="http://schemas.openxmlformats.org/officeDocument/2006/relationships/presProps" Target="presProps.xml"/><Relationship Id="rId8" Type="http://schemas.openxmlformats.org/officeDocument/2006/relationships/slide" Target="slides/slide1.xml"/><Relationship Id="rId51" Type="http://schemas.openxmlformats.org/officeDocument/2006/relationships/slide" Target="slides/slide44.xml"/><Relationship Id="rId3" Type="http://schemas.openxmlformats.org/officeDocument/2006/relationships/customXml" Target="../customXml/item3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slide" Target="slides/slide18.xml"/><Relationship Id="rId33" Type="http://schemas.openxmlformats.org/officeDocument/2006/relationships/slide" Target="slides/slide26.xml"/><Relationship Id="rId38" Type="http://schemas.openxmlformats.org/officeDocument/2006/relationships/slide" Target="slides/slide31.xml"/><Relationship Id="rId46" Type="http://schemas.openxmlformats.org/officeDocument/2006/relationships/slide" Target="slides/slide39.xml"/><Relationship Id="rId59" Type="http://schemas.openxmlformats.org/officeDocument/2006/relationships/slide" Target="slides/slide52.xml"/><Relationship Id="rId67" Type="http://schemas.openxmlformats.org/officeDocument/2006/relationships/tableStyles" Target="tableStyles.xml"/><Relationship Id="rId20" Type="http://schemas.openxmlformats.org/officeDocument/2006/relationships/slide" Target="slides/slide13.xml"/><Relationship Id="rId41" Type="http://schemas.openxmlformats.org/officeDocument/2006/relationships/slide" Target="slides/slide34.xml"/><Relationship Id="rId54" Type="http://schemas.openxmlformats.org/officeDocument/2006/relationships/slide" Target="slides/slide47.xml"/><Relationship Id="rId62" Type="http://schemas.openxmlformats.org/officeDocument/2006/relationships/slide" Target="slides/slide55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23D6B0F-A023-45C1-BECA-2BA4A8BA4D99}" type="doc">
      <dgm:prSet loTypeId="urn:microsoft.com/office/officeart/2016/7/layout/VerticalDownArrowProcess" loCatId="process" qsTypeId="urn:microsoft.com/office/officeart/2005/8/quickstyle/simple4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ADA0629D-C420-44F6-A597-64F35E4C1E31}">
      <dgm:prSet/>
      <dgm:spPr/>
      <dgm:t>
        <a:bodyPr/>
        <a:lstStyle/>
        <a:p>
          <a:r>
            <a:rPr lang="en-US" dirty="0"/>
            <a:t>Stage 1</a:t>
          </a:r>
        </a:p>
      </dgm:t>
    </dgm:pt>
    <dgm:pt modelId="{1A8BE72D-15D3-4B7E-BADB-58898C821BE5}" type="parTrans" cxnId="{11B25639-37FD-48D7-8FF6-D0BC276DCB45}">
      <dgm:prSet/>
      <dgm:spPr/>
      <dgm:t>
        <a:bodyPr/>
        <a:lstStyle/>
        <a:p>
          <a:endParaRPr lang="en-US"/>
        </a:p>
      </dgm:t>
    </dgm:pt>
    <dgm:pt modelId="{52240FA6-ABEC-4DA6-A369-109312569E5E}" type="sibTrans" cxnId="{11B25639-37FD-48D7-8FF6-D0BC276DCB45}">
      <dgm:prSet/>
      <dgm:spPr/>
      <dgm:t>
        <a:bodyPr/>
        <a:lstStyle/>
        <a:p>
          <a:endParaRPr lang="en-US"/>
        </a:p>
      </dgm:t>
    </dgm:pt>
    <dgm:pt modelId="{3EBE2698-44BD-4F53-8EE6-51227B88729B}">
      <dgm:prSet/>
      <dgm:spPr/>
      <dgm:t>
        <a:bodyPr/>
        <a:lstStyle/>
        <a:p>
          <a:r>
            <a:rPr lang="en-US" dirty="0"/>
            <a:t>Early Stage CKD: Slight kidney damage with normal kidney function</a:t>
          </a:r>
        </a:p>
      </dgm:t>
    </dgm:pt>
    <dgm:pt modelId="{FCA26300-597D-4FD6-9D9F-4E47C89D9810}" type="parTrans" cxnId="{782E7127-93F5-4020-916A-D21BA390FEAC}">
      <dgm:prSet/>
      <dgm:spPr/>
      <dgm:t>
        <a:bodyPr/>
        <a:lstStyle/>
        <a:p>
          <a:endParaRPr lang="en-US"/>
        </a:p>
      </dgm:t>
    </dgm:pt>
    <dgm:pt modelId="{D185A849-8F3C-4DE1-AAE2-2C914929406F}" type="sibTrans" cxnId="{782E7127-93F5-4020-916A-D21BA390FEAC}">
      <dgm:prSet/>
      <dgm:spPr/>
      <dgm:t>
        <a:bodyPr/>
        <a:lstStyle/>
        <a:p>
          <a:endParaRPr lang="en-US"/>
        </a:p>
      </dgm:t>
    </dgm:pt>
    <dgm:pt modelId="{290562C4-3E46-420A-A3D7-C9FDFDF4DCB2}">
      <dgm:prSet/>
      <dgm:spPr/>
      <dgm:t>
        <a:bodyPr/>
        <a:lstStyle/>
        <a:p>
          <a:r>
            <a:rPr lang="en-US" dirty="0"/>
            <a:t>Stage 2</a:t>
          </a:r>
        </a:p>
      </dgm:t>
    </dgm:pt>
    <dgm:pt modelId="{C2355010-7460-4996-9DC6-EF90689273CC}" type="parTrans" cxnId="{FD83A8DF-989A-4015-8EEA-CCFCCEC68FC8}">
      <dgm:prSet/>
      <dgm:spPr/>
      <dgm:t>
        <a:bodyPr/>
        <a:lstStyle/>
        <a:p>
          <a:endParaRPr lang="en-US"/>
        </a:p>
      </dgm:t>
    </dgm:pt>
    <dgm:pt modelId="{3CA1E1B6-7DE8-4717-B180-1F8D8C66AD22}" type="sibTrans" cxnId="{FD83A8DF-989A-4015-8EEA-CCFCCEC68FC8}">
      <dgm:prSet/>
      <dgm:spPr/>
      <dgm:t>
        <a:bodyPr/>
        <a:lstStyle/>
        <a:p>
          <a:endParaRPr lang="en-US"/>
        </a:p>
      </dgm:t>
    </dgm:pt>
    <dgm:pt modelId="{EE245CF0-2FFB-4101-A97B-C0D1DBF9CFA2}">
      <dgm:prSet/>
      <dgm:spPr/>
      <dgm:t>
        <a:bodyPr/>
        <a:lstStyle/>
        <a:p>
          <a:r>
            <a:rPr lang="en-US" dirty="0"/>
            <a:t>Early Stage CKD: Kidney damage with mild decrease/loss in kidney function</a:t>
          </a:r>
        </a:p>
      </dgm:t>
    </dgm:pt>
    <dgm:pt modelId="{55155CDF-096C-44E1-9C55-4E56802795B9}" type="parTrans" cxnId="{61CA22E1-7868-45F9-8F0B-EE978837C3EF}">
      <dgm:prSet/>
      <dgm:spPr/>
      <dgm:t>
        <a:bodyPr/>
        <a:lstStyle/>
        <a:p>
          <a:endParaRPr lang="en-US"/>
        </a:p>
      </dgm:t>
    </dgm:pt>
    <dgm:pt modelId="{66C9E0F3-7AE0-4806-9CD5-7263F184C6E6}" type="sibTrans" cxnId="{61CA22E1-7868-45F9-8F0B-EE978837C3EF}">
      <dgm:prSet/>
      <dgm:spPr/>
      <dgm:t>
        <a:bodyPr/>
        <a:lstStyle/>
        <a:p>
          <a:endParaRPr lang="en-US"/>
        </a:p>
      </dgm:t>
    </dgm:pt>
    <dgm:pt modelId="{F3046A24-8C1A-4841-8A49-5FA93EF30D6C}">
      <dgm:prSet/>
      <dgm:spPr/>
      <dgm:t>
        <a:bodyPr/>
        <a:lstStyle/>
        <a:p>
          <a:r>
            <a:rPr lang="en-US" dirty="0"/>
            <a:t>Stage 3a</a:t>
          </a:r>
        </a:p>
      </dgm:t>
    </dgm:pt>
    <dgm:pt modelId="{78B7FEC4-F7FB-492E-8583-E981D4635AEF}" type="parTrans" cxnId="{BC4C98D0-4174-4144-9F11-C20883783DA7}">
      <dgm:prSet/>
      <dgm:spPr/>
      <dgm:t>
        <a:bodyPr/>
        <a:lstStyle/>
        <a:p>
          <a:endParaRPr lang="en-US"/>
        </a:p>
      </dgm:t>
    </dgm:pt>
    <dgm:pt modelId="{9FA9B84C-5233-4EF4-B1B5-DA6A8C9A3DD0}" type="sibTrans" cxnId="{BC4C98D0-4174-4144-9F11-C20883783DA7}">
      <dgm:prSet/>
      <dgm:spPr/>
      <dgm:t>
        <a:bodyPr/>
        <a:lstStyle/>
        <a:p>
          <a:endParaRPr lang="en-US"/>
        </a:p>
      </dgm:t>
    </dgm:pt>
    <dgm:pt modelId="{FFCCF61E-1524-4D29-9D3B-092E7090E706}">
      <dgm:prSet/>
      <dgm:spPr/>
      <dgm:t>
        <a:bodyPr/>
        <a:lstStyle/>
        <a:p>
          <a:r>
            <a:rPr lang="en-US" dirty="0"/>
            <a:t>Early Stage CKD: Kidney damage with mild to moderate decrease/loss of kidney function</a:t>
          </a:r>
        </a:p>
      </dgm:t>
    </dgm:pt>
    <dgm:pt modelId="{AE85867F-B994-4663-B181-05EEFEA53914}" type="parTrans" cxnId="{A81D286C-6849-4DD6-B4FB-9AEF7766D656}">
      <dgm:prSet/>
      <dgm:spPr/>
      <dgm:t>
        <a:bodyPr/>
        <a:lstStyle/>
        <a:p>
          <a:endParaRPr lang="en-US"/>
        </a:p>
      </dgm:t>
    </dgm:pt>
    <dgm:pt modelId="{B6A01BC2-20DA-4FDE-92EA-D71B811D011D}" type="sibTrans" cxnId="{A81D286C-6849-4DD6-B4FB-9AEF7766D656}">
      <dgm:prSet/>
      <dgm:spPr/>
      <dgm:t>
        <a:bodyPr/>
        <a:lstStyle/>
        <a:p>
          <a:endParaRPr lang="en-US"/>
        </a:p>
      </dgm:t>
    </dgm:pt>
    <dgm:pt modelId="{4745DD42-0279-4F38-8783-F669861908DE}">
      <dgm:prSet/>
      <dgm:spPr/>
      <dgm:t>
        <a:bodyPr/>
        <a:lstStyle/>
        <a:p>
          <a:r>
            <a:rPr lang="en-US" dirty="0"/>
            <a:t>Stage 3b</a:t>
          </a:r>
        </a:p>
      </dgm:t>
    </dgm:pt>
    <dgm:pt modelId="{59789A73-5607-4BC3-9CB3-53A3487D4637}" type="parTrans" cxnId="{40A569C9-414B-4D39-86A7-BCE5B629B219}">
      <dgm:prSet/>
      <dgm:spPr/>
      <dgm:t>
        <a:bodyPr/>
        <a:lstStyle/>
        <a:p>
          <a:endParaRPr lang="en-US"/>
        </a:p>
      </dgm:t>
    </dgm:pt>
    <dgm:pt modelId="{432ADFC6-268C-41E1-82D8-777534367936}" type="sibTrans" cxnId="{40A569C9-414B-4D39-86A7-BCE5B629B219}">
      <dgm:prSet/>
      <dgm:spPr/>
      <dgm:t>
        <a:bodyPr/>
        <a:lstStyle/>
        <a:p>
          <a:endParaRPr lang="en-US"/>
        </a:p>
      </dgm:t>
    </dgm:pt>
    <dgm:pt modelId="{F04DE24F-4ABA-46BC-8613-C5D85D04C8EC}">
      <dgm:prSet/>
      <dgm:spPr/>
      <dgm:t>
        <a:bodyPr/>
        <a:lstStyle/>
        <a:p>
          <a:r>
            <a:rPr lang="en-US" dirty="0"/>
            <a:t>Early Stage CKD: Kidney damage with moderate to severe loss of kidney function</a:t>
          </a:r>
        </a:p>
      </dgm:t>
    </dgm:pt>
    <dgm:pt modelId="{B4DF18CE-F9BD-41A9-BB5E-E62FA89AFD2A}" type="parTrans" cxnId="{7D5FA98A-EFDB-459B-8BE0-2FC37E657884}">
      <dgm:prSet/>
      <dgm:spPr/>
      <dgm:t>
        <a:bodyPr/>
        <a:lstStyle/>
        <a:p>
          <a:endParaRPr lang="en-US"/>
        </a:p>
      </dgm:t>
    </dgm:pt>
    <dgm:pt modelId="{9AEC1699-8DF1-40CF-911E-8947BD9A35F8}" type="sibTrans" cxnId="{7D5FA98A-EFDB-459B-8BE0-2FC37E657884}">
      <dgm:prSet/>
      <dgm:spPr/>
      <dgm:t>
        <a:bodyPr/>
        <a:lstStyle/>
        <a:p>
          <a:endParaRPr lang="en-US"/>
        </a:p>
      </dgm:t>
    </dgm:pt>
    <dgm:pt modelId="{3A557342-D5FD-49CB-B996-E45E5CDB15F1}" type="pres">
      <dgm:prSet presAssocID="{E23D6B0F-A023-45C1-BECA-2BA4A8BA4D99}" presName="Name0" presStyleCnt="0">
        <dgm:presLayoutVars>
          <dgm:dir/>
          <dgm:animLvl val="lvl"/>
          <dgm:resizeHandles val="exact"/>
        </dgm:presLayoutVars>
      </dgm:prSet>
      <dgm:spPr/>
    </dgm:pt>
    <dgm:pt modelId="{FD703E43-A74D-4A63-A6A3-075A02A32B40}" type="pres">
      <dgm:prSet presAssocID="{4745DD42-0279-4F38-8783-F669861908DE}" presName="boxAndChildren" presStyleCnt="0"/>
      <dgm:spPr/>
    </dgm:pt>
    <dgm:pt modelId="{53EC90F2-E687-4B6D-A031-D7A8777816E8}" type="pres">
      <dgm:prSet presAssocID="{4745DD42-0279-4F38-8783-F669861908DE}" presName="parentTextBox" presStyleLbl="alignNode1" presStyleIdx="0" presStyleCnt="4"/>
      <dgm:spPr/>
    </dgm:pt>
    <dgm:pt modelId="{BDF4ACDF-EDEB-4F9A-ABA7-9621533CAFB2}" type="pres">
      <dgm:prSet presAssocID="{4745DD42-0279-4F38-8783-F669861908DE}" presName="descendantBox" presStyleLbl="bgAccFollowNode1" presStyleIdx="0" presStyleCnt="4"/>
      <dgm:spPr/>
    </dgm:pt>
    <dgm:pt modelId="{6CA923AD-43D3-4697-A3F6-819491506891}" type="pres">
      <dgm:prSet presAssocID="{9FA9B84C-5233-4EF4-B1B5-DA6A8C9A3DD0}" presName="sp" presStyleCnt="0"/>
      <dgm:spPr/>
    </dgm:pt>
    <dgm:pt modelId="{BD8A01B2-4467-47EE-93A1-944A95D1B757}" type="pres">
      <dgm:prSet presAssocID="{F3046A24-8C1A-4841-8A49-5FA93EF30D6C}" presName="arrowAndChildren" presStyleCnt="0"/>
      <dgm:spPr/>
    </dgm:pt>
    <dgm:pt modelId="{F33210D6-6E6B-4DAB-A490-744990053971}" type="pres">
      <dgm:prSet presAssocID="{F3046A24-8C1A-4841-8A49-5FA93EF30D6C}" presName="parentTextArrow" presStyleLbl="node1" presStyleIdx="0" presStyleCnt="0"/>
      <dgm:spPr/>
    </dgm:pt>
    <dgm:pt modelId="{75850DA3-7710-43A7-8636-0E97F70BF1F9}" type="pres">
      <dgm:prSet presAssocID="{F3046A24-8C1A-4841-8A49-5FA93EF30D6C}" presName="arrow" presStyleLbl="alignNode1" presStyleIdx="1" presStyleCnt="4"/>
      <dgm:spPr/>
    </dgm:pt>
    <dgm:pt modelId="{5839ADA1-2BDE-4CE4-9B94-A04C7E5EE660}" type="pres">
      <dgm:prSet presAssocID="{F3046A24-8C1A-4841-8A49-5FA93EF30D6C}" presName="descendantArrow" presStyleLbl="bgAccFollowNode1" presStyleIdx="1" presStyleCnt="4"/>
      <dgm:spPr/>
    </dgm:pt>
    <dgm:pt modelId="{14F43FA8-1B30-49FA-9CC7-FCB737A81B72}" type="pres">
      <dgm:prSet presAssocID="{3CA1E1B6-7DE8-4717-B180-1F8D8C66AD22}" presName="sp" presStyleCnt="0"/>
      <dgm:spPr/>
    </dgm:pt>
    <dgm:pt modelId="{DACF0DD4-724B-407E-B11F-5B47A616F0FB}" type="pres">
      <dgm:prSet presAssocID="{290562C4-3E46-420A-A3D7-C9FDFDF4DCB2}" presName="arrowAndChildren" presStyleCnt="0"/>
      <dgm:spPr/>
    </dgm:pt>
    <dgm:pt modelId="{47D982CC-2986-49F7-8D56-B76BC63036F8}" type="pres">
      <dgm:prSet presAssocID="{290562C4-3E46-420A-A3D7-C9FDFDF4DCB2}" presName="parentTextArrow" presStyleLbl="node1" presStyleIdx="0" presStyleCnt="0"/>
      <dgm:spPr/>
    </dgm:pt>
    <dgm:pt modelId="{735F3C5C-54F6-4DA4-B482-09A718FB6D5F}" type="pres">
      <dgm:prSet presAssocID="{290562C4-3E46-420A-A3D7-C9FDFDF4DCB2}" presName="arrow" presStyleLbl="alignNode1" presStyleIdx="2" presStyleCnt="4"/>
      <dgm:spPr/>
    </dgm:pt>
    <dgm:pt modelId="{8DB38202-0D29-4D62-A568-280CBC21EA23}" type="pres">
      <dgm:prSet presAssocID="{290562C4-3E46-420A-A3D7-C9FDFDF4DCB2}" presName="descendantArrow" presStyleLbl="bgAccFollowNode1" presStyleIdx="2" presStyleCnt="4"/>
      <dgm:spPr/>
    </dgm:pt>
    <dgm:pt modelId="{F2B15B57-FA44-4DF5-9CBC-4E86A240A4AF}" type="pres">
      <dgm:prSet presAssocID="{52240FA6-ABEC-4DA6-A369-109312569E5E}" presName="sp" presStyleCnt="0"/>
      <dgm:spPr/>
    </dgm:pt>
    <dgm:pt modelId="{7B7D26A9-0F43-4D30-8E15-12EC7FDBA9D6}" type="pres">
      <dgm:prSet presAssocID="{ADA0629D-C420-44F6-A597-64F35E4C1E31}" presName="arrowAndChildren" presStyleCnt="0"/>
      <dgm:spPr/>
    </dgm:pt>
    <dgm:pt modelId="{18FB7012-62DF-46DC-8FCC-C61315E34B21}" type="pres">
      <dgm:prSet presAssocID="{ADA0629D-C420-44F6-A597-64F35E4C1E31}" presName="parentTextArrow" presStyleLbl="node1" presStyleIdx="0" presStyleCnt="0"/>
      <dgm:spPr/>
    </dgm:pt>
    <dgm:pt modelId="{31D36DB0-82EB-4F8D-8AB0-73D866C2DA03}" type="pres">
      <dgm:prSet presAssocID="{ADA0629D-C420-44F6-A597-64F35E4C1E31}" presName="arrow" presStyleLbl="alignNode1" presStyleIdx="3" presStyleCnt="4"/>
      <dgm:spPr/>
    </dgm:pt>
    <dgm:pt modelId="{2B8795FF-56D6-4BF5-8CC4-1620D07497CA}" type="pres">
      <dgm:prSet presAssocID="{ADA0629D-C420-44F6-A597-64F35E4C1E31}" presName="descendantArrow" presStyleLbl="bgAccFollowNode1" presStyleIdx="3" presStyleCnt="4"/>
      <dgm:spPr/>
    </dgm:pt>
  </dgm:ptLst>
  <dgm:cxnLst>
    <dgm:cxn modelId="{782E7127-93F5-4020-916A-D21BA390FEAC}" srcId="{ADA0629D-C420-44F6-A597-64F35E4C1E31}" destId="{3EBE2698-44BD-4F53-8EE6-51227B88729B}" srcOrd="0" destOrd="0" parTransId="{FCA26300-597D-4FD6-9D9F-4E47C89D9810}" sibTransId="{D185A849-8F3C-4DE1-AAE2-2C914929406F}"/>
    <dgm:cxn modelId="{FE21512C-8EC6-41B3-B4EE-17F655AC640D}" type="presOf" srcId="{3EBE2698-44BD-4F53-8EE6-51227B88729B}" destId="{2B8795FF-56D6-4BF5-8CC4-1620D07497CA}" srcOrd="0" destOrd="0" presId="urn:microsoft.com/office/officeart/2016/7/layout/VerticalDownArrowProcess"/>
    <dgm:cxn modelId="{0E5FF337-F63A-4C2A-A3CE-D81E6586FCBE}" type="presOf" srcId="{ADA0629D-C420-44F6-A597-64F35E4C1E31}" destId="{31D36DB0-82EB-4F8D-8AB0-73D866C2DA03}" srcOrd="1" destOrd="0" presId="urn:microsoft.com/office/officeart/2016/7/layout/VerticalDownArrowProcess"/>
    <dgm:cxn modelId="{11B25639-37FD-48D7-8FF6-D0BC276DCB45}" srcId="{E23D6B0F-A023-45C1-BECA-2BA4A8BA4D99}" destId="{ADA0629D-C420-44F6-A597-64F35E4C1E31}" srcOrd="0" destOrd="0" parTransId="{1A8BE72D-15D3-4B7E-BADB-58898C821BE5}" sibTransId="{52240FA6-ABEC-4DA6-A369-109312569E5E}"/>
    <dgm:cxn modelId="{B11A043C-53C0-4A6D-BCDD-517D8976EA12}" type="presOf" srcId="{4745DD42-0279-4F38-8783-F669861908DE}" destId="{53EC90F2-E687-4B6D-A031-D7A8777816E8}" srcOrd="0" destOrd="0" presId="urn:microsoft.com/office/officeart/2016/7/layout/VerticalDownArrowProcess"/>
    <dgm:cxn modelId="{6775073E-3B03-4896-A15A-A4299FB7F508}" type="presOf" srcId="{FFCCF61E-1524-4D29-9D3B-092E7090E706}" destId="{5839ADA1-2BDE-4CE4-9B94-A04C7E5EE660}" srcOrd="0" destOrd="0" presId="urn:microsoft.com/office/officeart/2016/7/layout/VerticalDownArrowProcess"/>
    <dgm:cxn modelId="{3E67A25B-1C04-428B-8ED1-3636685FECCB}" type="presOf" srcId="{E23D6B0F-A023-45C1-BECA-2BA4A8BA4D99}" destId="{3A557342-D5FD-49CB-B996-E45E5CDB15F1}" srcOrd="0" destOrd="0" presId="urn:microsoft.com/office/officeart/2016/7/layout/VerticalDownArrowProcess"/>
    <dgm:cxn modelId="{77F20448-A5CE-4BD3-9AE8-E525D923ADF4}" type="presOf" srcId="{ADA0629D-C420-44F6-A597-64F35E4C1E31}" destId="{18FB7012-62DF-46DC-8FCC-C61315E34B21}" srcOrd="0" destOrd="0" presId="urn:microsoft.com/office/officeart/2016/7/layout/VerticalDownArrowProcess"/>
    <dgm:cxn modelId="{A81D286C-6849-4DD6-B4FB-9AEF7766D656}" srcId="{F3046A24-8C1A-4841-8A49-5FA93EF30D6C}" destId="{FFCCF61E-1524-4D29-9D3B-092E7090E706}" srcOrd="0" destOrd="0" parTransId="{AE85867F-B994-4663-B181-05EEFEA53914}" sibTransId="{B6A01BC2-20DA-4FDE-92EA-D71B811D011D}"/>
    <dgm:cxn modelId="{7D5FA98A-EFDB-459B-8BE0-2FC37E657884}" srcId="{4745DD42-0279-4F38-8783-F669861908DE}" destId="{F04DE24F-4ABA-46BC-8613-C5D85D04C8EC}" srcOrd="0" destOrd="0" parTransId="{B4DF18CE-F9BD-41A9-BB5E-E62FA89AFD2A}" sibTransId="{9AEC1699-8DF1-40CF-911E-8947BD9A35F8}"/>
    <dgm:cxn modelId="{5660169B-B50F-4C1C-ADD2-5F3D7EBB5E48}" type="presOf" srcId="{EE245CF0-2FFB-4101-A97B-C0D1DBF9CFA2}" destId="{8DB38202-0D29-4D62-A568-280CBC21EA23}" srcOrd="0" destOrd="0" presId="urn:microsoft.com/office/officeart/2016/7/layout/VerticalDownArrowProcess"/>
    <dgm:cxn modelId="{12C0889C-84E5-46D5-9EB4-2803EA2F0DA9}" type="presOf" srcId="{F04DE24F-4ABA-46BC-8613-C5D85D04C8EC}" destId="{BDF4ACDF-EDEB-4F9A-ABA7-9621533CAFB2}" srcOrd="0" destOrd="0" presId="urn:microsoft.com/office/officeart/2016/7/layout/VerticalDownArrowProcess"/>
    <dgm:cxn modelId="{40A569C9-414B-4D39-86A7-BCE5B629B219}" srcId="{E23D6B0F-A023-45C1-BECA-2BA4A8BA4D99}" destId="{4745DD42-0279-4F38-8783-F669861908DE}" srcOrd="3" destOrd="0" parTransId="{59789A73-5607-4BC3-9CB3-53A3487D4637}" sibTransId="{432ADFC6-268C-41E1-82D8-777534367936}"/>
    <dgm:cxn modelId="{BC4C98D0-4174-4144-9F11-C20883783DA7}" srcId="{E23D6B0F-A023-45C1-BECA-2BA4A8BA4D99}" destId="{F3046A24-8C1A-4841-8A49-5FA93EF30D6C}" srcOrd="2" destOrd="0" parTransId="{78B7FEC4-F7FB-492E-8583-E981D4635AEF}" sibTransId="{9FA9B84C-5233-4EF4-B1B5-DA6A8C9A3DD0}"/>
    <dgm:cxn modelId="{DF9711DF-92BF-4442-9848-9084414D8AC8}" type="presOf" srcId="{290562C4-3E46-420A-A3D7-C9FDFDF4DCB2}" destId="{47D982CC-2986-49F7-8D56-B76BC63036F8}" srcOrd="0" destOrd="0" presId="urn:microsoft.com/office/officeart/2016/7/layout/VerticalDownArrowProcess"/>
    <dgm:cxn modelId="{FD83A8DF-989A-4015-8EEA-CCFCCEC68FC8}" srcId="{E23D6B0F-A023-45C1-BECA-2BA4A8BA4D99}" destId="{290562C4-3E46-420A-A3D7-C9FDFDF4DCB2}" srcOrd="1" destOrd="0" parTransId="{C2355010-7460-4996-9DC6-EF90689273CC}" sibTransId="{3CA1E1B6-7DE8-4717-B180-1F8D8C66AD22}"/>
    <dgm:cxn modelId="{61CA22E1-7868-45F9-8F0B-EE978837C3EF}" srcId="{290562C4-3E46-420A-A3D7-C9FDFDF4DCB2}" destId="{EE245CF0-2FFB-4101-A97B-C0D1DBF9CFA2}" srcOrd="0" destOrd="0" parTransId="{55155CDF-096C-44E1-9C55-4E56802795B9}" sibTransId="{66C9E0F3-7AE0-4806-9CD5-7263F184C6E6}"/>
    <dgm:cxn modelId="{C1EC06E2-6B74-4B8B-B8AB-6C9C96E42567}" type="presOf" srcId="{F3046A24-8C1A-4841-8A49-5FA93EF30D6C}" destId="{75850DA3-7710-43A7-8636-0E97F70BF1F9}" srcOrd="1" destOrd="0" presId="urn:microsoft.com/office/officeart/2016/7/layout/VerticalDownArrowProcess"/>
    <dgm:cxn modelId="{6B47DBED-20E2-4010-AD8C-D6C73E349997}" type="presOf" srcId="{F3046A24-8C1A-4841-8A49-5FA93EF30D6C}" destId="{F33210D6-6E6B-4DAB-A490-744990053971}" srcOrd="0" destOrd="0" presId="urn:microsoft.com/office/officeart/2016/7/layout/VerticalDownArrowProcess"/>
    <dgm:cxn modelId="{F13051FE-3D17-4C2C-88E0-1DC70036F2A9}" type="presOf" srcId="{290562C4-3E46-420A-A3D7-C9FDFDF4DCB2}" destId="{735F3C5C-54F6-4DA4-B482-09A718FB6D5F}" srcOrd="1" destOrd="0" presId="urn:microsoft.com/office/officeart/2016/7/layout/VerticalDownArrowProcess"/>
    <dgm:cxn modelId="{D747D544-AA16-4FED-9572-ED29EDBA25C5}" type="presParOf" srcId="{3A557342-D5FD-49CB-B996-E45E5CDB15F1}" destId="{FD703E43-A74D-4A63-A6A3-075A02A32B40}" srcOrd="0" destOrd="0" presId="urn:microsoft.com/office/officeart/2016/7/layout/VerticalDownArrowProcess"/>
    <dgm:cxn modelId="{7DA6ADBA-328C-4695-B2EE-B57574A81588}" type="presParOf" srcId="{FD703E43-A74D-4A63-A6A3-075A02A32B40}" destId="{53EC90F2-E687-4B6D-A031-D7A8777816E8}" srcOrd="0" destOrd="0" presId="urn:microsoft.com/office/officeart/2016/7/layout/VerticalDownArrowProcess"/>
    <dgm:cxn modelId="{52FB0666-F005-44BF-9855-112E435128BD}" type="presParOf" srcId="{FD703E43-A74D-4A63-A6A3-075A02A32B40}" destId="{BDF4ACDF-EDEB-4F9A-ABA7-9621533CAFB2}" srcOrd="1" destOrd="0" presId="urn:microsoft.com/office/officeart/2016/7/layout/VerticalDownArrowProcess"/>
    <dgm:cxn modelId="{6A4FEA7B-5CAA-4CA4-81BF-D39B52EF92FB}" type="presParOf" srcId="{3A557342-D5FD-49CB-B996-E45E5CDB15F1}" destId="{6CA923AD-43D3-4697-A3F6-819491506891}" srcOrd="1" destOrd="0" presId="urn:microsoft.com/office/officeart/2016/7/layout/VerticalDownArrowProcess"/>
    <dgm:cxn modelId="{C6587869-CA38-43F9-B9FD-F50D25666265}" type="presParOf" srcId="{3A557342-D5FD-49CB-B996-E45E5CDB15F1}" destId="{BD8A01B2-4467-47EE-93A1-944A95D1B757}" srcOrd="2" destOrd="0" presId="urn:microsoft.com/office/officeart/2016/7/layout/VerticalDownArrowProcess"/>
    <dgm:cxn modelId="{12682171-6ADB-4D2B-AF2A-AB8D7DC83AF0}" type="presParOf" srcId="{BD8A01B2-4467-47EE-93A1-944A95D1B757}" destId="{F33210D6-6E6B-4DAB-A490-744990053971}" srcOrd="0" destOrd="0" presId="urn:microsoft.com/office/officeart/2016/7/layout/VerticalDownArrowProcess"/>
    <dgm:cxn modelId="{94BF6DD2-10AF-43F0-8CAA-AD9ED5284661}" type="presParOf" srcId="{BD8A01B2-4467-47EE-93A1-944A95D1B757}" destId="{75850DA3-7710-43A7-8636-0E97F70BF1F9}" srcOrd="1" destOrd="0" presId="urn:microsoft.com/office/officeart/2016/7/layout/VerticalDownArrowProcess"/>
    <dgm:cxn modelId="{5BA3441A-AB03-45A4-8293-DD713FAD0500}" type="presParOf" srcId="{BD8A01B2-4467-47EE-93A1-944A95D1B757}" destId="{5839ADA1-2BDE-4CE4-9B94-A04C7E5EE660}" srcOrd="2" destOrd="0" presId="urn:microsoft.com/office/officeart/2016/7/layout/VerticalDownArrowProcess"/>
    <dgm:cxn modelId="{C2EFB402-6D67-437D-8C8B-65C72A28A931}" type="presParOf" srcId="{3A557342-D5FD-49CB-B996-E45E5CDB15F1}" destId="{14F43FA8-1B30-49FA-9CC7-FCB737A81B72}" srcOrd="3" destOrd="0" presId="urn:microsoft.com/office/officeart/2016/7/layout/VerticalDownArrowProcess"/>
    <dgm:cxn modelId="{EEAE15CF-5E39-4C1C-9164-B22E1A9420DB}" type="presParOf" srcId="{3A557342-D5FD-49CB-B996-E45E5CDB15F1}" destId="{DACF0DD4-724B-407E-B11F-5B47A616F0FB}" srcOrd="4" destOrd="0" presId="urn:microsoft.com/office/officeart/2016/7/layout/VerticalDownArrowProcess"/>
    <dgm:cxn modelId="{E46F7A75-3128-43F9-9822-79AF3926728E}" type="presParOf" srcId="{DACF0DD4-724B-407E-B11F-5B47A616F0FB}" destId="{47D982CC-2986-49F7-8D56-B76BC63036F8}" srcOrd="0" destOrd="0" presId="urn:microsoft.com/office/officeart/2016/7/layout/VerticalDownArrowProcess"/>
    <dgm:cxn modelId="{0E5C6E7E-35EE-4E5E-97A1-B4E272E7D946}" type="presParOf" srcId="{DACF0DD4-724B-407E-B11F-5B47A616F0FB}" destId="{735F3C5C-54F6-4DA4-B482-09A718FB6D5F}" srcOrd="1" destOrd="0" presId="urn:microsoft.com/office/officeart/2016/7/layout/VerticalDownArrowProcess"/>
    <dgm:cxn modelId="{8C6BBEA1-A6E2-4BF2-A715-56E8B297E842}" type="presParOf" srcId="{DACF0DD4-724B-407E-B11F-5B47A616F0FB}" destId="{8DB38202-0D29-4D62-A568-280CBC21EA23}" srcOrd="2" destOrd="0" presId="urn:microsoft.com/office/officeart/2016/7/layout/VerticalDownArrowProcess"/>
    <dgm:cxn modelId="{C69FDE3A-1B29-4776-A56A-06820F8DD13C}" type="presParOf" srcId="{3A557342-D5FD-49CB-B996-E45E5CDB15F1}" destId="{F2B15B57-FA44-4DF5-9CBC-4E86A240A4AF}" srcOrd="5" destOrd="0" presId="urn:microsoft.com/office/officeart/2016/7/layout/VerticalDownArrowProcess"/>
    <dgm:cxn modelId="{6609D242-CCF2-4860-A0BF-7E459D31F21E}" type="presParOf" srcId="{3A557342-D5FD-49CB-B996-E45E5CDB15F1}" destId="{7B7D26A9-0F43-4D30-8E15-12EC7FDBA9D6}" srcOrd="6" destOrd="0" presId="urn:microsoft.com/office/officeart/2016/7/layout/VerticalDownArrowProcess"/>
    <dgm:cxn modelId="{01815958-7C4A-4457-A648-95C000911BD5}" type="presParOf" srcId="{7B7D26A9-0F43-4D30-8E15-12EC7FDBA9D6}" destId="{18FB7012-62DF-46DC-8FCC-C61315E34B21}" srcOrd="0" destOrd="0" presId="urn:microsoft.com/office/officeart/2016/7/layout/VerticalDownArrowProcess"/>
    <dgm:cxn modelId="{D3C2717A-18B5-468B-9E6D-C45331742456}" type="presParOf" srcId="{7B7D26A9-0F43-4D30-8E15-12EC7FDBA9D6}" destId="{31D36DB0-82EB-4F8D-8AB0-73D866C2DA03}" srcOrd="1" destOrd="0" presId="urn:microsoft.com/office/officeart/2016/7/layout/VerticalDownArrowProcess"/>
    <dgm:cxn modelId="{E8E39469-5606-469D-BA96-4C85C51DB2CB}" type="presParOf" srcId="{7B7D26A9-0F43-4D30-8E15-12EC7FDBA9D6}" destId="{2B8795FF-56D6-4BF5-8CC4-1620D07497CA}" srcOrd="2" destOrd="0" presId="urn:microsoft.com/office/officeart/2016/7/layout/VerticalDownArrow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23D6B0F-A023-45C1-BECA-2BA4A8BA4D99}" type="doc">
      <dgm:prSet loTypeId="urn:microsoft.com/office/officeart/2016/7/layout/VerticalDownArrowProcess" loCatId="process" qsTypeId="urn:microsoft.com/office/officeart/2005/8/quickstyle/simple4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ADA0629D-C420-44F6-A597-64F35E4C1E31}">
      <dgm:prSet/>
      <dgm:spPr/>
      <dgm:t>
        <a:bodyPr/>
        <a:lstStyle/>
        <a:p>
          <a:r>
            <a:rPr lang="en-US" dirty="0"/>
            <a:t>Stage 4</a:t>
          </a:r>
        </a:p>
      </dgm:t>
    </dgm:pt>
    <dgm:pt modelId="{1A8BE72D-15D3-4B7E-BADB-58898C821BE5}" type="parTrans" cxnId="{11B25639-37FD-48D7-8FF6-D0BC276DCB45}">
      <dgm:prSet/>
      <dgm:spPr/>
      <dgm:t>
        <a:bodyPr/>
        <a:lstStyle/>
        <a:p>
          <a:endParaRPr lang="en-US"/>
        </a:p>
      </dgm:t>
    </dgm:pt>
    <dgm:pt modelId="{52240FA6-ABEC-4DA6-A369-109312569E5E}" type="sibTrans" cxnId="{11B25639-37FD-48D7-8FF6-D0BC276DCB45}">
      <dgm:prSet/>
      <dgm:spPr/>
      <dgm:t>
        <a:bodyPr/>
        <a:lstStyle/>
        <a:p>
          <a:endParaRPr lang="en-US"/>
        </a:p>
      </dgm:t>
    </dgm:pt>
    <dgm:pt modelId="{3EBE2698-44BD-4F53-8EE6-51227B88729B}">
      <dgm:prSet/>
      <dgm:spPr/>
      <dgm:t>
        <a:bodyPr/>
        <a:lstStyle/>
        <a:p>
          <a:r>
            <a:rPr lang="en-US" dirty="0"/>
            <a:t>Late Stage CKD: Severe decrease/loss of kidney function</a:t>
          </a:r>
        </a:p>
      </dgm:t>
    </dgm:pt>
    <dgm:pt modelId="{FCA26300-597D-4FD6-9D9F-4E47C89D9810}" type="parTrans" cxnId="{782E7127-93F5-4020-916A-D21BA390FEAC}">
      <dgm:prSet/>
      <dgm:spPr/>
      <dgm:t>
        <a:bodyPr/>
        <a:lstStyle/>
        <a:p>
          <a:endParaRPr lang="en-US"/>
        </a:p>
      </dgm:t>
    </dgm:pt>
    <dgm:pt modelId="{D185A849-8F3C-4DE1-AAE2-2C914929406F}" type="sibTrans" cxnId="{782E7127-93F5-4020-916A-D21BA390FEAC}">
      <dgm:prSet/>
      <dgm:spPr/>
      <dgm:t>
        <a:bodyPr/>
        <a:lstStyle/>
        <a:p>
          <a:endParaRPr lang="en-US"/>
        </a:p>
      </dgm:t>
    </dgm:pt>
    <dgm:pt modelId="{290562C4-3E46-420A-A3D7-C9FDFDF4DCB2}">
      <dgm:prSet/>
      <dgm:spPr/>
      <dgm:t>
        <a:bodyPr/>
        <a:lstStyle/>
        <a:p>
          <a:r>
            <a:rPr lang="en-US" dirty="0"/>
            <a:t>Stage 5</a:t>
          </a:r>
        </a:p>
      </dgm:t>
    </dgm:pt>
    <dgm:pt modelId="{C2355010-7460-4996-9DC6-EF90689273CC}" type="parTrans" cxnId="{FD83A8DF-989A-4015-8EEA-CCFCCEC68FC8}">
      <dgm:prSet/>
      <dgm:spPr/>
      <dgm:t>
        <a:bodyPr/>
        <a:lstStyle/>
        <a:p>
          <a:endParaRPr lang="en-US"/>
        </a:p>
      </dgm:t>
    </dgm:pt>
    <dgm:pt modelId="{3CA1E1B6-7DE8-4717-B180-1F8D8C66AD22}" type="sibTrans" cxnId="{FD83A8DF-989A-4015-8EEA-CCFCCEC68FC8}">
      <dgm:prSet/>
      <dgm:spPr/>
      <dgm:t>
        <a:bodyPr/>
        <a:lstStyle/>
        <a:p>
          <a:endParaRPr lang="en-US"/>
        </a:p>
      </dgm:t>
    </dgm:pt>
    <dgm:pt modelId="{EE245CF0-2FFB-4101-A97B-C0D1DBF9CFA2}">
      <dgm:prSet/>
      <dgm:spPr/>
      <dgm:t>
        <a:bodyPr/>
        <a:lstStyle/>
        <a:p>
          <a:r>
            <a:rPr lang="en-US" dirty="0"/>
            <a:t>End Stage Renal Disease: Kidney failure and need for dialysis or transplant</a:t>
          </a:r>
        </a:p>
      </dgm:t>
    </dgm:pt>
    <dgm:pt modelId="{55155CDF-096C-44E1-9C55-4E56802795B9}" type="parTrans" cxnId="{61CA22E1-7868-45F9-8F0B-EE978837C3EF}">
      <dgm:prSet/>
      <dgm:spPr/>
      <dgm:t>
        <a:bodyPr/>
        <a:lstStyle/>
        <a:p>
          <a:endParaRPr lang="en-US"/>
        </a:p>
      </dgm:t>
    </dgm:pt>
    <dgm:pt modelId="{66C9E0F3-7AE0-4806-9CD5-7263F184C6E6}" type="sibTrans" cxnId="{61CA22E1-7868-45F9-8F0B-EE978837C3EF}">
      <dgm:prSet/>
      <dgm:spPr/>
      <dgm:t>
        <a:bodyPr/>
        <a:lstStyle/>
        <a:p>
          <a:endParaRPr lang="en-US"/>
        </a:p>
      </dgm:t>
    </dgm:pt>
    <dgm:pt modelId="{3A557342-D5FD-49CB-B996-E45E5CDB15F1}" type="pres">
      <dgm:prSet presAssocID="{E23D6B0F-A023-45C1-BECA-2BA4A8BA4D99}" presName="Name0" presStyleCnt="0">
        <dgm:presLayoutVars>
          <dgm:dir/>
          <dgm:animLvl val="lvl"/>
          <dgm:resizeHandles val="exact"/>
        </dgm:presLayoutVars>
      </dgm:prSet>
      <dgm:spPr/>
    </dgm:pt>
    <dgm:pt modelId="{DFEFCC27-D091-4943-ABDF-EB29E0F1AE8A}" type="pres">
      <dgm:prSet presAssocID="{290562C4-3E46-420A-A3D7-C9FDFDF4DCB2}" presName="boxAndChildren" presStyleCnt="0"/>
      <dgm:spPr/>
    </dgm:pt>
    <dgm:pt modelId="{FC429762-76E4-4CC8-B008-6EB0B356F564}" type="pres">
      <dgm:prSet presAssocID="{290562C4-3E46-420A-A3D7-C9FDFDF4DCB2}" presName="parentTextBox" presStyleLbl="alignNode1" presStyleIdx="0" presStyleCnt="2"/>
      <dgm:spPr/>
    </dgm:pt>
    <dgm:pt modelId="{C45F3270-276E-4D5B-8CB5-4006B8AE6265}" type="pres">
      <dgm:prSet presAssocID="{290562C4-3E46-420A-A3D7-C9FDFDF4DCB2}" presName="descendantBox" presStyleLbl="bgAccFollowNode1" presStyleIdx="0" presStyleCnt="2"/>
      <dgm:spPr/>
    </dgm:pt>
    <dgm:pt modelId="{F2B15B57-FA44-4DF5-9CBC-4E86A240A4AF}" type="pres">
      <dgm:prSet presAssocID="{52240FA6-ABEC-4DA6-A369-109312569E5E}" presName="sp" presStyleCnt="0"/>
      <dgm:spPr/>
    </dgm:pt>
    <dgm:pt modelId="{7B7D26A9-0F43-4D30-8E15-12EC7FDBA9D6}" type="pres">
      <dgm:prSet presAssocID="{ADA0629D-C420-44F6-A597-64F35E4C1E31}" presName="arrowAndChildren" presStyleCnt="0"/>
      <dgm:spPr/>
    </dgm:pt>
    <dgm:pt modelId="{18FB7012-62DF-46DC-8FCC-C61315E34B21}" type="pres">
      <dgm:prSet presAssocID="{ADA0629D-C420-44F6-A597-64F35E4C1E31}" presName="parentTextArrow" presStyleLbl="node1" presStyleIdx="0" presStyleCnt="0"/>
      <dgm:spPr/>
    </dgm:pt>
    <dgm:pt modelId="{31D36DB0-82EB-4F8D-8AB0-73D866C2DA03}" type="pres">
      <dgm:prSet presAssocID="{ADA0629D-C420-44F6-A597-64F35E4C1E31}" presName="arrow" presStyleLbl="alignNode1" presStyleIdx="1" presStyleCnt="2"/>
      <dgm:spPr/>
    </dgm:pt>
    <dgm:pt modelId="{2B8795FF-56D6-4BF5-8CC4-1620D07497CA}" type="pres">
      <dgm:prSet presAssocID="{ADA0629D-C420-44F6-A597-64F35E4C1E31}" presName="descendantArrow" presStyleLbl="bgAccFollowNode1" presStyleIdx="1" presStyleCnt="2"/>
      <dgm:spPr/>
    </dgm:pt>
  </dgm:ptLst>
  <dgm:cxnLst>
    <dgm:cxn modelId="{782E7127-93F5-4020-916A-D21BA390FEAC}" srcId="{ADA0629D-C420-44F6-A597-64F35E4C1E31}" destId="{3EBE2698-44BD-4F53-8EE6-51227B88729B}" srcOrd="0" destOrd="0" parTransId="{FCA26300-597D-4FD6-9D9F-4E47C89D9810}" sibTransId="{D185A849-8F3C-4DE1-AAE2-2C914929406F}"/>
    <dgm:cxn modelId="{FE21512C-8EC6-41B3-B4EE-17F655AC640D}" type="presOf" srcId="{3EBE2698-44BD-4F53-8EE6-51227B88729B}" destId="{2B8795FF-56D6-4BF5-8CC4-1620D07497CA}" srcOrd="0" destOrd="0" presId="urn:microsoft.com/office/officeart/2016/7/layout/VerticalDownArrowProcess"/>
    <dgm:cxn modelId="{0E5FF337-F63A-4C2A-A3CE-D81E6586FCBE}" type="presOf" srcId="{ADA0629D-C420-44F6-A597-64F35E4C1E31}" destId="{31D36DB0-82EB-4F8D-8AB0-73D866C2DA03}" srcOrd="1" destOrd="0" presId="urn:microsoft.com/office/officeart/2016/7/layout/VerticalDownArrowProcess"/>
    <dgm:cxn modelId="{11B25639-37FD-48D7-8FF6-D0BC276DCB45}" srcId="{E23D6B0F-A023-45C1-BECA-2BA4A8BA4D99}" destId="{ADA0629D-C420-44F6-A597-64F35E4C1E31}" srcOrd="0" destOrd="0" parTransId="{1A8BE72D-15D3-4B7E-BADB-58898C821BE5}" sibTransId="{52240FA6-ABEC-4DA6-A369-109312569E5E}"/>
    <dgm:cxn modelId="{3E67A25B-1C04-428B-8ED1-3636685FECCB}" type="presOf" srcId="{E23D6B0F-A023-45C1-BECA-2BA4A8BA4D99}" destId="{3A557342-D5FD-49CB-B996-E45E5CDB15F1}" srcOrd="0" destOrd="0" presId="urn:microsoft.com/office/officeart/2016/7/layout/VerticalDownArrowProcess"/>
    <dgm:cxn modelId="{77F20448-A5CE-4BD3-9AE8-E525D923ADF4}" type="presOf" srcId="{ADA0629D-C420-44F6-A597-64F35E4C1E31}" destId="{18FB7012-62DF-46DC-8FCC-C61315E34B21}" srcOrd="0" destOrd="0" presId="urn:microsoft.com/office/officeart/2016/7/layout/VerticalDownArrowProcess"/>
    <dgm:cxn modelId="{956957BC-F7B7-4336-826C-197D2F1B355D}" type="presOf" srcId="{290562C4-3E46-420A-A3D7-C9FDFDF4DCB2}" destId="{FC429762-76E4-4CC8-B008-6EB0B356F564}" srcOrd="0" destOrd="0" presId="urn:microsoft.com/office/officeart/2016/7/layout/VerticalDownArrowProcess"/>
    <dgm:cxn modelId="{DA515ED7-10DD-4B7B-B53D-0B31D3391E85}" type="presOf" srcId="{EE245CF0-2FFB-4101-A97B-C0D1DBF9CFA2}" destId="{C45F3270-276E-4D5B-8CB5-4006B8AE6265}" srcOrd="0" destOrd="0" presId="urn:microsoft.com/office/officeart/2016/7/layout/VerticalDownArrowProcess"/>
    <dgm:cxn modelId="{FD83A8DF-989A-4015-8EEA-CCFCCEC68FC8}" srcId="{E23D6B0F-A023-45C1-BECA-2BA4A8BA4D99}" destId="{290562C4-3E46-420A-A3D7-C9FDFDF4DCB2}" srcOrd="1" destOrd="0" parTransId="{C2355010-7460-4996-9DC6-EF90689273CC}" sibTransId="{3CA1E1B6-7DE8-4717-B180-1F8D8C66AD22}"/>
    <dgm:cxn modelId="{61CA22E1-7868-45F9-8F0B-EE978837C3EF}" srcId="{290562C4-3E46-420A-A3D7-C9FDFDF4DCB2}" destId="{EE245CF0-2FFB-4101-A97B-C0D1DBF9CFA2}" srcOrd="0" destOrd="0" parTransId="{55155CDF-096C-44E1-9C55-4E56802795B9}" sibTransId="{66C9E0F3-7AE0-4806-9CD5-7263F184C6E6}"/>
    <dgm:cxn modelId="{245C69D8-5C4C-4224-B56F-DB329278779A}" type="presParOf" srcId="{3A557342-D5FD-49CB-B996-E45E5CDB15F1}" destId="{DFEFCC27-D091-4943-ABDF-EB29E0F1AE8A}" srcOrd="0" destOrd="0" presId="urn:microsoft.com/office/officeart/2016/7/layout/VerticalDownArrowProcess"/>
    <dgm:cxn modelId="{720A0B2E-40F6-4AE0-B6F1-9848734DB6BF}" type="presParOf" srcId="{DFEFCC27-D091-4943-ABDF-EB29E0F1AE8A}" destId="{FC429762-76E4-4CC8-B008-6EB0B356F564}" srcOrd="0" destOrd="0" presId="urn:microsoft.com/office/officeart/2016/7/layout/VerticalDownArrowProcess"/>
    <dgm:cxn modelId="{5C907D7A-C7AA-48F1-ABDC-8E8C47766B7F}" type="presParOf" srcId="{DFEFCC27-D091-4943-ABDF-EB29E0F1AE8A}" destId="{C45F3270-276E-4D5B-8CB5-4006B8AE6265}" srcOrd="1" destOrd="0" presId="urn:microsoft.com/office/officeart/2016/7/layout/VerticalDownArrowProcess"/>
    <dgm:cxn modelId="{C69FDE3A-1B29-4776-A56A-06820F8DD13C}" type="presParOf" srcId="{3A557342-D5FD-49CB-B996-E45E5CDB15F1}" destId="{F2B15B57-FA44-4DF5-9CBC-4E86A240A4AF}" srcOrd="1" destOrd="0" presId="urn:microsoft.com/office/officeart/2016/7/layout/VerticalDownArrowProcess"/>
    <dgm:cxn modelId="{6609D242-CCF2-4860-A0BF-7E459D31F21E}" type="presParOf" srcId="{3A557342-D5FD-49CB-B996-E45E5CDB15F1}" destId="{7B7D26A9-0F43-4D30-8E15-12EC7FDBA9D6}" srcOrd="2" destOrd="0" presId="urn:microsoft.com/office/officeart/2016/7/layout/VerticalDownArrowProcess"/>
    <dgm:cxn modelId="{01815958-7C4A-4457-A648-95C000911BD5}" type="presParOf" srcId="{7B7D26A9-0F43-4D30-8E15-12EC7FDBA9D6}" destId="{18FB7012-62DF-46DC-8FCC-C61315E34B21}" srcOrd="0" destOrd="0" presId="urn:microsoft.com/office/officeart/2016/7/layout/VerticalDownArrowProcess"/>
    <dgm:cxn modelId="{D3C2717A-18B5-468B-9E6D-C45331742456}" type="presParOf" srcId="{7B7D26A9-0F43-4D30-8E15-12EC7FDBA9D6}" destId="{31D36DB0-82EB-4F8D-8AB0-73D866C2DA03}" srcOrd="1" destOrd="0" presId="urn:microsoft.com/office/officeart/2016/7/layout/VerticalDownArrowProcess"/>
    <dgm:cxn modelId="{E8E39469-5606-469D-BA96-4C85C51DB2CB}" type="presParOf" srcId="{7B7D26A9-0F43-4D30-8E15-12EC7FDBA9D6}" destId="{2B8795FF-56D6-4BF5-8CC4-1620D07497CA}" srcOrd="2" destOrd="0" presId="urn:microsoft.com/office/officeart/2016/7/layout/VerticalDownArrow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3EC90F2-E687-4B6D-A031-D7A8777816E8}">
      <dsp:nvSpPr>
        <dsp:cNvPr id="0" name=""/>
        <dsp:cNvSpPr/>
      </dsp:nvSpPr>
      <dsp:spPr>
        <a:xfrm>
          <a:off x="0" y="4617434"/>
          <a:ext cx="1666708" cy="1010181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8536" tIns="227584" rIns="118536" bIns="227584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/>
            <a:t>Stage 3b</a:t>
          </a:r>
        </a:p>
      </dsp:txBody>
      <dsp:txXfrm>
        <a:off x="0" y="4617434"/>
        <a:ext cx="1666708" cy="1010181"/>
      </dsp:txXfrm>
    </dsp:sp>
    <dsp:sp modelId="{BDF4ACDF-EDEB-4F9A-ABA7-9621533CAFB2}">
      <dsp:nvSpPr>
        <dsp:cNvPr id="0" name=""/>
        <dsp:cNvSpPr/>
      </dsp:nvSpPr>
      <dsp:spPr>
        <a:xfrm>
          <a:off x="1666708" y="4617434"/>
          <a:ext cx="5000124" cy="1010181"/>
        </a:xfrm>
        <a:prstGeom prst="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426" tIns="228600" rIns="101426" bIns="22860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Early Stage CKD: Kidney damage with moderate to severe loss of kidney function</a:t>
          </a:r>
        </a:p>
      </dsp:txBody>
      <dsp:txXfrm>
        <a:off x="1666708" y="4617434"/>
        <a:ext cx="5000124" cy="1010181"/>
      </dsp:txXfrm>
    </dsp:sp>
    <dsp:sp modelId="{75850DA3-7710-43A7-8636-0E97F70BF1F9}">
      <dsp:nvSpPr>
        <dsp:cNvPr id="0" name=""/>
        <dsp:cNvSpPr/>
      </dsp:nvSpPr>
      <dsp:spPr>
        <a:xfrm rot="10800000">
          <a:off x="0" y="3078927"/>
          <a:ext cx="1666708" cy="1553659"/>
        </a:xfrm>
        <a:prstGeom prst="upArrowCallout">
          <a:avLst>
            <a:gd name="adj1" fmla="val 5000"/>
            <a:gd name="adj2" fmla="val 10000"/>
            <a:gd name="adj3" fmla="val 15000"/>
            <a:gd name="adj4" fmla="val 64977"/>
          </a:avLst>
        </a:prstGeom>
        <a:gradFill rotWithShape="0">
          <a:gsLst>
            <a:gs pos="0">
              <a:schemeClr val="accent5">
                <a:hueOff val="-2252848"/>
                <a:satOff val="-5806"/>
                <a:lumOff val="-3922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2252848"/>
                <a:satOff val="-5806"/>
                <a:lumOff val="-3922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2252848"/>
                <a:satOff val="-5806"/>
                <a:lumOff val="-3922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5">
              <a:hueOff val="-2252848"/>
              <a:satOff val="-5806"/>
              <a:lumOff val="-3922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8536" tIns="227584" rIns="118536" bIns="227584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/>
            <a:t>Stage 3a</a:t>
          </a:r>
        </a:p>
      </dsp:txBody>
      <dsp:txXfrm rot="-10800000">
        <a:off x="0" y="3078927"/>
        <a:ext cx="1666708" cy="1009878"/>
      </dsp:txXfrm>
    </dsp:sp>
    <dsp:sp modelId="{5839ADA1-2BDE-4CE4-9B94-A04C7E5EE660}">
      <dsp:nvSpPr>
        <dsp:cNvPr id="0" name=""/>
        <dsp:cNvSpPr/>
      </dsp:nvSpPr>
      <dsp:spPr>
        <a:xfrm>
          <a:off x="1666708" y="3078927"/>
          <a:ext cx="5000124" cy="1009878"/>
        </a:xfrm>
        <a:prstGeom prst="rect">
          <a:avLst/>
        </a:prstGeom>
        <a:solidFill>
          <a:schemeClr val="accent5">
            <a:tint val="40000"/>
            <a:alpha val="90000"/>
            <a:hueOff val="-2246587"/>
            <a:satOff val="-7611"/>
            <a:lumOff val="-976"/>
            <a:alphaOff val="0"/>
          </a:schemeClr>
        </a:solidFill>
        <a:ln w="6350" cap="flat" cmpd="sng" algn="ctr">
          <a:solidFill>
            <a:schemeClr val="accent5">
              <a:tint val="40000"/>
              <a:alpha val="90000"/>
              <a:hueOff val="-2246587"/>
              <a:satOff val="-7611"/>
              <a:lumOff val="-976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426" tIns="228600" rIns="101426" bIns="22860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Early Stage CKD: Kidney damage with mild to moderate decrease/loss of kidney function</a:t>
          </a:r>
        </a:p>
      </dsp:txBody>
      <dsp:txXfrm>
        <a:off x="1666708" y="3078927"/>
        <a:ext cx="5000124" cy="1009878"/>
      </dsp:txXfrm>
    </dsp:sp>
    <dsp:sp modelId="{735F3C5C-54F6-4DA4-B482-09A718FB6D5F}">
      <dsp:nvSpPr>
        <dsp:cNvPr id="0" name=""/>
        <dsp:cNvSpPr/>
      </dsp:nvSpPr>
      <dsp:spPr>
        <a:xfrm rot="10800000">
          <a:off x="0" y="1540420"/>
          <a:ext cx="1666708" cy="1553659"/>
        </a:xfrm>
        <a:prstGeom prst="upArrowCallout">
          <a:avLst>
            <a:gd name="adj1" fmla="val 5000"/>
            <a:gd name="adj2" fmla="val 10000"/>
            <a:gd name="adj3" fmla="val 15000"/>
            <a:gd name="adj4" fmla="val 64977"/>
          </a:avLst>
        </a:prstGeom>
        <a:gradFill rotWithShape="0">
          <a:gsLst>
            <a:gs pos="0">
              <a:schemeClr val="accent5">
                <a:hueOff val="-4505695"/>
                <a:satOff val="-11613"/>
                <a:lumOff val="-7843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4505695"/>
                <a:satOff val="-11613"/>
                <a:lumOff val="-7843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4505695"/>
                <a:satOff val="-11613"/>
                <a:lumOff val="-7843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5">
              <a:hueOff val="-4505695"/>
              <a:satOff val="-11613"/>
              <a:lumOff val="-7843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8536" tIns="227584" rIns="118536" bIns="227584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/>
            <a:t>Stage 2</a:t>
          </a:r>
        </a:p>
      </dsp:txBody>
      <dsp:txXfrm rot="-10800000">
        <a:off x="0" y="1540420"/>
        <a:ext cx="1666708" cy="1009878"/>
      </dsp:txXfrm>
    </dsp:sp>
    <dsp:sp modelId="{8DB38202-0D29-4D62-A568-280CBC21EA23}">
      <dsp:nvSpPr>
        <dsp:cNvPr id="0" name=""/>
        <dsp:cNvSpPr/>
      </dsp:nvSpPr>
      <dsp:spPr>
        <a:xfrm>
          <a:off x="1666708" y="1540420"/>
          <a:ext cx="5000124" cy="1009878"/>
        </a:xfrm>
        <a:prstGeom prst="rect">
          <a:avLst/>
        </a:prstGeom>
        <a:solidFill>
          <a:schemeClr val="accent5">
            <a:tint val="40000"/>
            <a:alpha val="90000"/>
            <a:hueOff val="-4493175"/>
            <a:satOff val="-15221"/>
            <a:lumOff val="-1952"/>
            <a:alphaOff val="0"/>
          </a:schemeClr>
        </a:solidFill>
        <a:ln w="6350" cap="flat" cmpd="sng" algn="ctr">
          <a:solidFill>
            <a:schemeClr val="accent5">
              <a:tint val="40000"/>
              <a:alpha val="90000"/>
              <a:hueOff val="-4493175"/>
              <a:satOff val="-15221"/>
              <a:lumOff val="-1952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426" tIns="228600" rIns="101426" bIns="22860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Early Stage CKD: Kidney damage with mild decrease/loss in kidney function</a:t>
          </a:r>
        </a:p>
      </dsp:txBody>
      <dsp:txXfrm>
        <a:off x="1666708" y="1540420"/>
        <a:ext cx="5000124" cy="1009878"/>
      </dsp:txXfrm>
    </dsp:sp>
    <dsp:sp modelId="{31D36DB0-82EB-4F8D-8AB0-73D866C2DA03}">
      <dsp:nvSpPr>
        <dsp:cNvPr id="0" name=""/>
        <dsp:cNvSpPr/>
      </dsp:nvSpPr>
      <dsp:spPr>
        <a:xfrm rot="10800000">
          <a:off x="0" y="1913"/>
          <a:ext cx="1666708" cy="1553659"/>
        </a:xfrm>
        <a:prstGeom prst="upArrowCallout">
          <a:avLst>
            <a:gd name="adj1" fmla="val 5000"/>
            <a:gd name="adj2" fmla="val 10000"/>
            <a:gd name="adj3" fmla="val 15000"/>
            <a:gd name="adj4" fmla="val 64977"/>
          </a:avLst>
        </a:prstGeom>
        <a:gradFill rotWithShape="0">
          <a:gsLst>
            <a:gs pos="0">
              <a:schemeClr val="accent5">
                <a:hueOff val="-6758543"/>
                <a:satOff val="-17419"/>
                <a:lumOff val="-11765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6758543"/>
                <a:satOff val="-17419"/>
                <a:lumOff val="-11765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6758543"/>
                <a:satOff val="-17419"/>
                <a:lumOff val="-11765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5">
              <a:hueOff val="-6758543"/>
              <a:satOff val="-17419"/>
              <a:lumOff val="-11765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8536" tIns="227584" rIns="118536" bIns="227584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/>
            <a:t>Stage 1</a:t>
          </a:r>
        </a:p>
      </dsp:txBody>
      <dsp:txXfrm rot="-10800000">
        <a:off x="0" y="1913"/>
        <a:ext cx="1666708" cy="1009878"/>
      </dsp:txXfrm>
    </dsp:sp>
    <dsp:sp modelId="{2B8795FF-56D6-4BF5-8CC4-1620D07497CA}">
      <dsp:nvSpPr>
        <dsp:cNvPr id="0" name=""/>
        <dsp:cNvSpPr/>
      </dsp:nvSpPr>
      <dsp:spPr>
        <a:xfrm>
          <a:off x="1666708" y="1913"/>
          <a:ext cx="5000124" cy="1009878"/>
        </a:xfrm>
        <a:prstGeom prst="rect">
          <a:avLst/>
        </a:prstGeom>
        <a:solidFill>
          <a:schemeClr val="accent5">
            <a:tint val="40000"/>
            <a:alpha val="90000"/>
            <a:hueOff val="-6739762"/>
            <a:satOff val="-22832"/>
            <a:lumOff val="-2928"/>
            <a:alphaOff val="0"/>
          </a:schemeClr>
        </a:solidFill>
        <a:ln w="6350" cap="flat" cmpd="sng" algn="ctr">
          <a:solidFill>
            <a:schemeClr val="accent5">
              <a:tint val="40000"/>
              <a:alpha val="90000"/>
              <a:hueOff val="-6739762"/>
              <a:satOff val="-22832"/>
              <a:lumOff val="-2928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426" tIns="228600" rIns="101426" bIns="22860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Early Stage CKD: Slight kidney damage with normal kidney function</a:t>
          </a:r>
        </a:p>
      </dsp:txBody>
      <dsp:txXfrm>
        <a:off x="1666708" y="1913"/>
        <a:ext cx="5000124" cy="100987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C429762-76E4-4CC8-B008-6EB0B356F564}">
      <dsp:nvSpPr>
        <dsp:cNvPr id="0" name=""/>
        <dsp:cNvSpPr/>
      </dsp:nvSpPr>
      <dsp:spPr>
        <a:xfrm>
          <a:off x="0" y="2760528"/>
          <a:ext cx="1666708" cy="1811205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8536" tIns="256032" rIns="118536" bIns="256032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kern="1200" dirty="0"/>
            <a:t>Stage 5</a:t>
          </a:r>
        </a:p>
      </dsp:txBody>
      <dsp:txXfrm>
        <a:off x="0" y="2760528"/>
        <a:ext cx="1666708" cy="1811205"/>
      </dsp:txXfrm>
    </dsp:sp>
    <dsp:sp modelId="{C45F3270-276E-4D5B-8CB5-4006B8AE6265}">
      <dsp:nvSpPr>
        <dsp:cNvPr id="0" name=""/>
        <dsp:cNvSpPr/>
      </dsp:nvSpPr>
      <dsp:spPr>
        <a:xfrm>
          <a:off x="1666708" y="2760528"/>
          <a:ext cx="5000124" cy="1811205"/>
        </a:xfrm>
        <a:prstGeom prst="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426" tIns="304800" rIns="101426" bIns="30480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End Stage Renal Disease: Kidney failure and need for dialysis or transplant</a:t>
          </a:r>
        </a:p>
      </dsp:txBody>
      <dsp:txXfrm>
        <a:off x="1666708" y="2760528"/>
        <a:ext cx="5000124" cy="1811205"/>
      </dsp:txXfrm>
    </dsp:sp>
    <dsp:sp modelId="{31D36DB0-82EB-4F8D-8AB0-73D866C2DA03}">
      <dsp:nvSpPr>
        <dsp:cNvPr id="0" name=""/>
        <dsp:cNvSpPr/>
      </dsp:nvSpPr>
      <dsp:spPr>
        <a:xfrm rot="10800000">
          <a:off x="0" y="2062"/>
          <a:ext cx="1666708" cy="2785633"/>
        </a:xfrm>
        <a:prstGeom prst="upArrowCallout">
          <a:avLst>
            <a:gd name="adj1" fmla="val 5000"/>
            <a:gd name="adj2" fmla="val 10000"/>
            <a:gd name="adj3" fmla="val 15000"/>
            <a:gd name="adj4" fmla="val 64977"/>
          </a:avLst>
        </a:prstGeom>
        <a:gradFill rotWithShape="0">
          <a:gsLst>
            <a:gs pos="0">
              <a:schemeClr val="accent5">
                <a:hueOff val="-6758543"/>
                <a:satOff val="-17419"/>
                <a:lumOff val="-11765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6758543"/>
                <a:satOff val="-17419"/>
                <a:lumOff val="-11765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6758543"/>
                <a:satOff val="-17419"/>
                <a:lumOff val="-11765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5">
              <a:hueOff val="-6758543"/>
              <a:satOff val="-17419"/>
              <a:lumOff val="-11765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8536" tIns="256032" rIns="118536" bIns="256032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kern="1200" dirty="0"/>
            <a:t>Stage 4</a:t>
          </a:r>
        </a:p>
      </dsp:txBody>
      <dsp:txXfrm rot="-10800000">
        <a:off x="0" y="2062"/>
        <a:ext cx="1666708" cy="1810661"/>
      </dsp:txXfrm>
    </dsp:sp>
    <dsp:sp modelId="{2B8795FF-56D6-4BF5-8CC4-1620D07497CA}">
      <dsp:nvSpPr>
        <dsp:cNvPr id="0" name=""/>
        <dsp:cNvSpPr/>
      </dsp:nvSpPr>
      <dsp:spPr>
        <a:xfrm>
          <a:off x="1666708" y="2062"/>
          <a:ext cx="5000124" cy="1810661"/>
        </a:xfrm>
        <a:prstGeom prst="rect">
          <a:avLst/>
        </a:prstGeom>
        <a:solidFill>
          <a:schemeClr val="accent5">
            <a:tint val="40000"/>
            <a:alpha val="90000"/>
            <a:hueOff val="-6739762"/>
            <a:satOff val="-22832"/>
            <a:lumOff val="-2928"/>
            <a:alphaOff val="0"/>
          </a:schemeClr>
        </a:solidFill>
        <a:ln w="6350" cap="flat" cmpd="sng" algn="ctr">
          <a:solidFill>
            <a:schemeClr val="accent5">
              <a:tint val="40000"/>
              <a:alpha val="90000"/>
              <a:hueOff val="-6739762"/>
              <a:satOff val="-22832"/>
              <a:lumOff val="-2928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426" tIns="304800" rIns="101426" bIns="30480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Late Stage CKD: Severe decrease/loss of kidney function</a:t>
          </a:r>
        </a:p>
      </dsp:txBody>
      <dsp:txXfrm>
        <a:off x="1666708" y="2062"/>
        <a:ext cx="5000124" cy="181066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6/7/layout/VerticalDownArrowProcess">
  <dgm:title val="Vertical Down Arrow Process"/>
  <dgm:desc val="Use to show a progression; a timeline; sequential steps in a task, process, or workflow; or to emphasize movement or direction. Level 1 text appears inside an arrow shape while Level 2 text appears below the arrow shapes."/>
  <dgm:catLst>
    <dgm:cat type="process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36"/>
      <dgm:constr type="primFontSz" for="des" forName="parentTextArrow" refType="primFontSz" refFor="des" refForName="parentTextBox" op="equ"/>
      <dgm:constr type="primFontSz" for="des" forName="descendantArrow" val="24"/>
      <dgm:constr type="primFontSz" for="des" forName="descendantArrow" refType="primFontSz" refFor="des" refForName="parentTextArrow" op="lte"/>
      <dgm:constr type="primFontSz" for="des" forName="descendantBox" refType="primFontSz" refFor="des" refForName="parentTextArrow" op="lte"/>
      <dgm:constr type="primFontSz" for="des" forName="descendantBox" refType="primFontSz" refFor="des" refForName="parentTextBox" op="lte"/>
      <dgm:constr type="primFontSz" for="des" forName="descendantArrow" refType="primFontSz" refFor="des" refForName="parentTextBox" op="lte"/>
      <dgm:constr type="primFontSz" for="des" forName="descendantBox" refType="primFontSz" refFor="des" refForName="descendan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parentTextBox" refType="w" fact="0.25"/>
              <dgm:constr type="h" for="ch" forName="parentTextBox" refType="h"/>
              <dgm:constr type="t" for="ch" forName="parentTextBox"/>
              <dgm:constr type="w" for="ch" forName="descendantBox" refType="w" fact="0.75"/>
              <dgm:constr type="l" for="ch" forName="descendantBox" refType="w" fact="0.25"/>
              <dgm:constr type="b" for="ch" forName="descendantBox" refType="h"/>
              <dgm:constr type="h" for="ch" forName="descendantBox" refType="h"/>
            </dgm:constrLst>
            <dgm:ruleLst/>
            <dgm:layoutNode name="parentTextBox" styleLbl="alignNode1">
              <dgm:alg type="tx"/>
              <dgm:shape xmlns:r="http://schemas.openxmlformats.org/officeDocument/2006/relationships" type="rect" r:blip="">
                <dgm:adjLst/>
              </dgm:shape>
              <dgm:presOf axis="self"/>
              <dgm:constrLst>
                <dgm:constr type="primFontSz" refType="h" op="lte" fact="0.5"/>
                <dgm:constr type="lMarg" refType="w" fact="0.2016"/>
                <dgm:constr type="rMarg" refType="w" fact="0.2016"/>
              </dgm:constrLst>
              <dgm:ruleLst>
                <dgm:rule type="primFontSz" val="13" fact="NaN" max="NaN"/>
              </dgm:ruleLst>
            </dgm:layoutNode>
            <dgm:layoutNode name="descendantBox" styleLbl="bgAccFollowNode1">
              <dgm:alg type="tx">
                <dgm:param type="stBulletLvl" val="0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/>
              <dgm:constrLst>
                <dgm:constr type="tMarg" refType="primFontSz"/>
                <dgm:constr type="bMarg" refType="primFontSz"/>
                <dgm:constr type="lMarg" refType="w" fact="0.0575"/>
                <dgm:constr type="rMarg" refType="w" fact="0.0575"/>
              </dgm:constrLst>
              <dgm:presOf axis="des" ptType="node"/>
              <dgm:ruleLst>
                <dgm:rule type="primFontSz" val="11" fact="NaN" max="NaN"/>
              </dgm:ruleLst>
            </dgm:layoutNod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parentTextArrow" refType="w" fact="0.25"/>
              <dgm:constr type="t" for="ch" forName="parentTextArrow"/>
              <dgm:constr type="h" for="ch" forName="parentTextArrow" refType="h" fact="0.65"/>
              <dgm:constr type="w" for="ch" forName="arrow" refType="w" fact="0.25"/>
              <dgm:constr type="h" for="ch" forName="arrow" refType="h"/>
              <dgm:constr type="l" for="ch" forName="descendantArrow" refType="w" fact="0.25"/>
              <dgm:constr type="w" for="ch" forName="descendantArrow" refType="w" fact="0.75"/>
              <dgm:constr type="b" for="ch" forName="descendantArrow" refType="h" fact="0.65"/>
              <dgm:constr type="h" for="ch" forName="descendantArrow" refType="h" fact="0.65"/>
            </dgm:constrLst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>
                <dgm:constr type="primFontSz" refType="h" op="lte" fact="0.5"/>
                <dgm:constr type="lMarg" refType="w" fact="0.2016"/>
                <dgm:constr type="rMarg" refType="w" fact="0.2016"/>
              </dgm:constrLst>
              <dgm:ruleLst>
                <dgm:rule type="primFontSz" val="13" fact="NaN" max="NaN"/>
              </dgm:ruleLst>
            </dgm:layoutNode>
            <dgm:layoutNode name="arrow" styleLbl="alignNode1">
              <dgm:alg type="sp"/>
              <dgm:shape xmlns:r="http://schemas.openxmlformats.org/officeDocument/2006/relationships" rot="180" type="upArrowCallout" r:blip="">
                <dgm:adjLst>
                  <dgm:adj idx="1" val="0.05"/>
                  <dgm:adj idx="2" val="0.1"/>
                  <dgm:adj idx="3" val="0.15"/>
                </dgm:adjLst>
              </dgm:shape>
              <dgm:presOf axis="self"/>
              <dgm:constrLst/>
              <dgm:ruleLst/>
            </dgm:layoutNode>
            <dgm:layoutNode name="descendantArrow" styleLbl="bgAccFollowNode1">
              <dgm:alg type="tx">
                <dgm:param type="stBulletLvl" val="0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tMarg" refType="primFontSz"/>
                <dgm:constr type="bMarg" refType="primFontSz"/>
                <dgm:constr type="lMarg" refType="w" fact="0.0575"/>
                <dgm:constr type="rMarg" refType="w" fact="0.0575"/>
              </dgm:constrLst>
              <dgm:ruleLst>
                <dgm:rule type="primFontSz" val="11" fact="NaN" max="NaN"/>
              </dgm:ruleLst>
            </dgm:layoutNod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6/7/layout/VerticalDownArrowProcess">
  <dgm:title val="Vertical Down Arrow Process"/>
  <dgm:desc val="Use to show a progression; a timeline; sequential steps in a task, process, or workflow; or to emphasize movement or direction. Level 1 text appears inside an arrow shape while Level 2 text appears below the arrow shapes."/>
  <dgm:catLst>
    <dgm:cat type="process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36"/>
      <dgm:constr type="primFontSz" for="des" forName="parentTextArrow" refType="primFontSz" refFor="des" refForName="parentTextBox" op="equ"/>
      <dgm:constr type="primFontSz" for="des" forName="descendantArrow" val="24"/>
      <dgm:constr type="primFontSz" for="des" forName="descendantArrow" refType="primFontSz" refFor="des" refForName="parentTextArrow" op="lte"/>
      <dgm:constr type="primFontSz" for="des" forName="descendantBox" refType="primFontSz" refFor="des" refForName="parentTextArrow" op="lte"/>
      <dgm:constr type="primFontSz" for="des" forName="descendantBox" refType="primFontSz" refFor="des" refForName="parentTextBox" op="lte"/>
      <dgm:constr type="primFontSz" for="des" forName="descendantArrow" refType="primFontSz" refFor="des" refForName="parentTextBox" op="lte"/>
      <dgm:constr type="primFontSz" for="des" forName="descendantBox" refType="primFontSz" refFor="des" refForName="descendan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parentTextBox" refType="w" fact="0.25"/>
              <dgm:constr type="h" for="ch" forName="parentTextBox" refType="h"/>
              <dgm:constr type="t" for="ch" forName="parentTextBox"/>
              <dgm:constr type="w" for="ch" forName="descendantBox" refType="w" fact="0.75"/>
              <dgm:constr type="l" for="ch" forName="descendantBox" refType="w" fact="0.25"/>
              <dgm:constr type="b" for="ch" forName="descendantBox" refType="h"/>
              <dgm:constr type="h" for="ch" forName="descendantBox" refType="h"/>
            </dgm:constrLst>
            <dgm:ruleLst/>
            <dgm:layoutNode name="parentTextBox" styleLbl="alignNode1">
              <dgm:alg type="tx"/>
              <dgm:shape xmlns:r="http://schemas.openxmlformats.org/officeDocument/2006/relationships" type="rect" r:blip="">
                <dgm:adjLst/>
              </dgm:shape>
              <dgm:presOf axis="self"/>
              <dgm:constrLst>
                <dgm:constr type="primFontSz" refType="h" op="lte" fact="0.5"/>
                <dgm:constr type="lMarg" refType="w" fact="0.2016"/>
                <dgm:constr type="rMarg" refType="w" fact="0.2016"/>
              </dgm:constrLst>
              <dgm:ruleLst>
                <dgm:rule type="primFontSz" val="13" fact="NaN" max="NaN"/>
              </dgm:ruleLst>
            </dgm:layoutNode>
            <dgm:layoutNode name="descendantBox" styleLbl="bgAccFollowNode1">
              <dgm:alg type="tx">
                <dgm:param type="stBulletLvl" val="0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/>
              <dgm:constrLst>
                <dgm:constr type="tMarg" refType="primFontSz"/>
                <dgm:constr type="bMarg" refType="primFontSz"/>
                <dgm:constr type="lMarg" refType="w" fact="0.0575"/>
                <dgm:constr type="rMarg" refType="w" fact="0.0575"/>
              </dgm:constrLst>
              <dgm:presOf axis="des" ptType="node"/>
              <dgm:ruleLst>
                <dgm:rule type="primFontSz" val="11" fact="NaN" max="NaN"/>
              </dgm:ruleLst>
            </dgm:layoutNod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parentTextArrow" refType="w" fact="0.25"/>
              <dgm:constr type="t" for="ch" forName="parentTextArrow"/>
              <dgm:constr type="h" for="ch" forName="parentTextArrow" refType="h" fact="0.65"/>
              <dgm:constr type="w" for="ch" forName="arrow" refType="w" fact="0.25"/>
              <dgm:constr type="h" for="ch" forName="arrow" refType="h"/>
              <dgm:constr type="l" for="ch" forName="descendantArrow" refType="w" fact="0.25"/>
              <dgm:constr type="w" for="ch" forName="descendantArrow" refType="w" fact="0.75"/>
              <dgm:constr type="b" for="ch" forName="descendantArrow" refType="h" fact="0.65"/>
              <dgm:constr type="h" for="ch" forName="descendantArrow" refType="h" fact="0.65"/>
            </dgm:constrLst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>
                <dgm:constr type="primFontSz" refType="h" op="lte" fact="0.5"/>
                <dgm:constr type="lMarg" refType="w" fact="0.2016"/>
                <dgm:constr type="rMarg" refType="w" fact="0.2016"/>
              </dgm:constrLst>
              <dgm:ruleLst>
                <dgm:rule type="primFontSz" val="13" fact="NaN" max="NaN"/>
              </dgm:ruleLst>
            </dgm:layoutNode>
            <dgm:layoutNode name="arrow" styleLbl="alignNode1">
              <dgm:alg type="sp"/>
              <dgm:shape xmlns:r="http://schemas.openxmlformats.org/officeDocument/2006/relationships" rot="180" type="upArrowCallout" r:blip="">
                <dgm:adjLst>
                  <dgm:adj idx="1" val="0.05"/>
                  <dgm:adj idx="2" val="0.1"/>
                  <dgm:adj idx="3" val="0.15"/>
                </dgm:adjLst>
              </dgm:shape>
              <dgm:presOf axis="self"/>
              <dgm:constrLst/>
              <dgm:ruleLst/>
            </dgm:layoutNode>
            <dgm:layoutNode name="descendantArrow" styleLbl="bgAccFollowNode1">
              <dgm:alg type="tx">
                <dgm:param type="stBulletLvl" val="0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tMarg" refType="primFontSz"/>
                <dgm:constr type="bMarg" refType="primFontSz"/>
                <dgm:constr type="lMarg" refType="w" fact="0.0575"/>
                <dgm:constr type="rMarg" refType="w" fact="0.0575"/>
              </dgm:constrLst>
              <dgm:ruleLst>
                <dgm:rule type="primFontSz" val="11" fact="NaN" max="NaN"/>
              </dgm:ruleLst>
            </dgm:layoutNod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A92B74-A2E1-4049-9ECD-AC53295A858E}" type="datetimeFigureOut">
              <a:rPr lang="en-US" smtClean="0"/>
              <a:t>8/15/2023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017DEA-AD00-4C17-97D7-99678D19AA0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63186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F017DEA-AD00-4C17-97D7-99678D19AA0B}" type="slidenum">
              <a:rPr lang="en-US" smtClean="0"/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362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F017DEA-AD00-4C17-97D7-99678D19AA0B}" type="slidenum">
              <a:rPr lang="en-US" smtClean="0"/>
              <a:t>51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05727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F017DEA-AD00-4C17-97D7-99678D19AA0B}" type="slidenum">
              <a:rPr lang="en-US" smtClean="0"/>
              <a:t>53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66641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QR code will be removed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ABEBA1-951B-0F4A-95D0-9F1CC3ADD46B}" type="slidenum">
              <a:rPr lang="en-US" smtClean="0"/>
              <a:t>54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93210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QR code will be removed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ABEBA1-951B-0F4A-95D0-9F1CC3ADD46B}" type="slidenum">
              <a:rPr lang="en-US" smtClean="0"/>
              <a:t>55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98479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4FF8E-E50A-4DD9-BAA5-DE1B9AD3BD61}" type="datetimeFigureOut">
              <a:rPr lang="en-US" smtClean="0"/>
              <a:t>8/15/2023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104EE-F262-4F17-882F-D56755945D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90929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4FF8E-E50A-4DD9-BAA5-DE1B9AD3BD61}" type="datetimeFigureOut">
              <a:rPr lang="en-US" smtClean="0"/>
              <a:t>8/15/2023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104EE-F262-4F17-882F-D56755945D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30700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4FF8E-E50A-4DD9-BAA5-DE1B9AD3BD61}" type="datetimeFigureOut">
              <a:rPr lang="en-US" smtClean="0"/>
              <a:t>8/15/2023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104EE-F262-4F17-882F-D56755945D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34789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Slide, Subhead, Full Wid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1FD23868-9EAA-1F40-94B7-14430EC84CE6}"/>
              </a:ext>
            </a:extLst>
          </p:cNvPr>
          <p:cNvSpPr txBox="1">
            <a:spLocks/>
          </p:cNvSpPr>
          <p:nvPr userDrawn="1"/>
        </p:nvSpPr>
        <p:spPr>
          <a:xfrm>
            <a:off x="918707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BF63452-C425-FA4B-BAA4-27ED6E39100F}" type="slidenum">
              <a:rPr lang="en-US" sz="1000" smtClean="0">
                <a:solidFill>
                  <a:schemeClr val="bg1"/>
                </a:solidFill>
                <a:latin typeface="Trebuchet MS" panose="020B0703020202090204" pitchFamily="34" charset="0"/>
              </a:rPr>
              <a:pPr/>
              <a:t>‹#›</a:t>
            </a:fld>
            <a:endParaRPr lang="en-US" sz="1000" dirty="0">
              <a:solidFill>
                <a:schemeClr val="bg1"/>
              </a:solidFill>
              <a:latin typeface="Trebuchet MS" panose="020B0703020202090204" pitchFamily="34" charset="0"/>
            </a:endParaRP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C050CE01-9624-9ABA-B519-84D3270396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39696" y="3625017"/>
            <a:ext cx="9500616" cy="800680"/>
          </a:xfrm>
          <a:prstGeom prst="rect">
            <a:avLst/>
          </a:prstGeom>
        </p:spPr>
        <p:txBody>
          <a:bodyPr anchor="ctr" anchorCtr="0"/>
          <a:lstStyle>
            <a:lvl1pPr>
              <a:defRPr b="1">
                <a:solidFill>
                  <a:srgbClr val="017DB4"/>
                </a:solidFill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20DADA2D-BB08-86BF-F372-70E73FD5314D}"/>
              </a:ext>
            </a:extLst>
          </p:cNvPr>
          <p:cNvSpPr>
            <a:spLocks noGrp="1"/>
          </p:cNvSpPr>
          <p:nvPr>
            <p:ph type="body" idx="15"/>
          </p:nvPr>
        </p:nvSpPr>
        <p:spPr>
          <a:xfrm>
            <a:off x="2139696" y="4563266"/>
            <a:ext cx="9144000" cy="621382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600" b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Picture Placeholder 3">
            <a:extLst>
              <a:ext uri="{FF2B5EF4-FFF2-40B4-BE49-F238E27FC236}">
                <a16:creationId xmlns:a16="http://schemas.microsoft.com/office/drawing/2014/main" id="{7F7139D6-B18D-E36D-DDD4-107506171A10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7908" y="0"/>
            <a:ext cx="12184091" cy="292608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82780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Slide, Full Wid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1FD23868-9EAA-1F40-94B7-14430EC84CE6}"/>
              </a:ext>
            </a:extLst>
          </p:cNvPr>
          <p:cNvSpPr txBox="1">
            <a:spLocks/>
          </p:cNvSpPr>
          <p:nvPr userDrawn="1"/>
        </p:nvSpPr>
        <p:spPr>
          <a:xfrm>
            <a:off x="918707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BF63452-C425-FA4B-BAA4-27ED6E39100F}" type="slidenum">
              <a:rPr lang="en-US" sz="1000" smtClean="0">
                <a:solidFill>
                  <a:schemeClr val="bg1"/>
                </a:solidFill>
                <a:latin typeface="Trebuchet MS" panose="020B0703020202090204" pitchFamily="34" charset="0"/>
              </a:rPr>
              <a:pPr/>
              <a:t>‹#›</a:t>
            </a:fld>
            <a:endParaRPr lang="en-US" sz="1000" dirty="0">
              <a:solidFill>
                <a:schemeClr val="bg1"/>
              </a:solidFill>
              <a:latin typeface="Trebuchet MS" panose="020B0703020202090204" pitchFamily="34" charset="0"/>
            </a:endParaRPr>
          </a:p>
        </p:txBody>
      </p:sp>
      <p:sp>
        <p:nvSpPr>
          <p:cNvPr id="4" name="Title 4">
            <a:extLst>
              <a:ext uri="{FF2B5EF4-FFF2-40B4-BE49-F238E27FC236}">
                <a16:creationId xmlns:a16="http://schemas.microsoft.com/office/drawing/2014/main" id="{5210E393-07D0-AD9B-4693-5C58245AA5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39696" y="3831336"/>
            <a:ext cx="9500616" cy="1472183"/>
          </a:xfrm>
          <a:prstGeom prst="rect">
            <a:avLst/>
          </a:prstGeom>
        </p:spPr>
        <p:txBody>
          <a:bodyPr anchor="ctr" anchorCtr="0"/>
          <a:lstStyle>
            <a:lvl1pPr>
              <a:defRPr b="1">
                <a:solidFill>
                  <a:srgbClr val="017DB4"/>
                </a:solidFill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" name="Picture Placeholder 3">
            <a:extLst>
              <a:ext uri="{FF2B5EF4-FFF2-40B4-BE49-F238E27FC236}">
                <a16:creationId xmlns:a16="http://schemas.microsoft.com/office/drawing/2014/main" id="{7E4D7546-BD7C-D58C-859B-FC18E2ECE82B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7908" y="0"/>
            <a:ext cx="12184091" cy="292608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46903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Slide, Subhead, Three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1FD23868-9EAA-1F40-94B7-14430EC84CE6}"/>
              </a:ext>
            </a:extLst>
          </p:cNvPr>
          <p:cNvSpPr txBox="1">
            <a:spLocks/>
          </p:cNvSpPr>
          <p:nvPr userDrawn="1"/>
        </p:nvSpPr>
        <p:spPr>
          <a:xfrm>
            <a:off x="918707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BF63452-C425-FA4B-BAA4-27ED6E39100F}" type="slidenum">
              <a:rPr lang="en-US" sz="1000" smtClean="0">
                <a:solidFill>
                  <a:schemeClr val="bg1"/>
                </a:solidFill>
                <a:latin typeface="Trebuchet MS" panose="020B0703020202090204" pitchFamily="34" charset="0"/>
              </a:rPr>
              <a:pPr/>
              <a:t>‹#›</a:t>
            </a:fld>
            <a:endParaRPr lang="en-US" sz="1000" dirty="0">
              <a:solidFill>
                <a:schemeClr val="bg1"/>
              </a:solidFill>
              <a:latin typeface="Trebuchet MS" panose="020B0703020202090204" pitchFamily="34" charset="0"/>
            </a:endParaRPr>
          </a:p>
        </p:txBody>
      </p:sp>
      <p:sp>
        <p:nvSpPr>
          <p:cNvPr id="4" name="Title 4">
            <a:extLst>
              <a:ext uri="{FF2B5EF4-FFF2-40B4-BE49-F238E27FC236}">
                <a16:creationId xmlns:a16="http://schemas.microsoft.com/office/drawing/2014/main" id="{FDC90C48-F3D4-526A-CADA-C68070E99E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39696" y="3625017"/>
            <a:ext cx="9500616" cy="800680"/>
          </a:xfrm>
          <a:prstGeom prst="rect">
            <a:avLst/>
          </a:prstGeom>
        </p:spPr>
        <p:txBody>
          <a:bodyPr anchor="ctr" anchorCtr="0"/>
          <a:lstStyle>
            <a:lvl1pPr>
              <a:defRPr b="1">
                <a:solidFill>
                  <a:srgbClr val="017DB4"/>
                </a:solidFill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175BD5A5-A76A-06C6-8CF6-36B4B08E5BBD}"/>
              </a:ext>
            </a:extLst>
          </p:cNvPr>
          <p:cNvSpPr>
            <a:spLocks noGrp="1"/>
          </p:cNvSpPr>
          <p:nvPr>
            <p:ph type="body" idx="15"/>
          </p:nvPr>
        </p:nvSpPr>
        <p:spPr>
          <a:xfrm>
            <a:off x="2139696" y="4563266"/>
            <a:ext cx="9144000" cy="621382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600" b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" name="Picture Placeholder 3">
            <a:extLst>
              <a:ext uri="{FF2B5EF4-FFF2-40B4-BE49-F238E27FC236}">
                <a16:creationId xmlns:a16="http://schemas.microsoft.com/office/drawing/2014/main" id="{A3B907B9-C9BB-34FC-DF6C-06198528CA86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7909" y="0"/>
            <a:ext cx="4023360" cy="292608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3" name="Picture Placeholder 5">
            <a:extLst>
              <a:ext uri="{FF2B5EF4-FFF2-40B4-BE49-F238E27FC236}">
                <a16:creationId xmlns:a16="http://schemas.microsoft.com/office/drawing/2014/main" id="{2B7804B2-9FF8-CCC9-6DA7-9871FA9885DA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4084320" y="-699"/>
            <a:ext cx="4023360" cy="292608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Picture Placeholder 7">
            <a:extLst>
              <a:ext uri="{FF2B5EF4-FFF2-40B4-BE49-F238E27FC236}">
                <a16:creationId xmlns:a16="http://schemas.microsoft.com/office/drawing/2014/main" id="{B24A2F4B-4C75-19AC-3B5E-23067198823A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8160731" y="0"/>
            <a:ext cx="4023360" cy="292608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183840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Slide, Three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1FD23868-9EAA-1F40-94B7-14430EC84CE6}"/>
              </a:ext>
            </a:extLst>
          </p:cNvPr>
          <p:cNvSpPr txBox="1">
            <a:spLocks/>
          </p:cNvSpPr>
          <p:nvPr userDrawn="1"/>
        </p:nvSpPr>
        <p:spPr>
          <a:xfrm>
            <a:off x="918707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BF63452-C425-FA4B-BAA4-27ED6E39100F}" type="slidenum">
              <a:rPr lang="en-US" sz="1000" smtClean="0">
                <a:solidFill>
                  <a:schemeClr val="bg1"/>
                </a:solidFill>
                <a:latin typeface="Trebuchet MS" panose="020B0703020202090204" pitchFamily="34" charset="0"/>
              </a:rPr>
              <a:pPr/>
              <a:t>‹#›</a:t>
            </a:fld>
            <a:endParaRPr lang="en-US" sz="1000" dirty="0">
              <a:solidFill>
                <a:schemeClr val="bg1"/>
              </a:solidFill>
              <a:latin typeface="Trebuchet MS" panose="020B0703020202090204" pitchFamily="34" charset="0"/>
            </a:endParaRPr>
          </a:p>
        </p:txBody>
      </p:sp>
      <p:sp>
        <p:nvSpPr>
          <p:cNvPr id="2" name="Title 4">
            <a:extLst>
              <a:ext uri="{FF2B5EF4-FFF2-40B4-BE49-F238E27FC236}">
                <a16:creationId xmlns:a16="http://schemas.microsoft.com/office/drawing/2014/main" id="{B18D2B09-D3FE-1F42-8989-14A4DDC832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39696" y="3831336"/>
            <a:ext cx="9500616" cy="1472183"/>
          </a:xfrm>
          <a:prstGeom prst="rect">
            <a:avLst/>
          </a:prstGeom>
        </p:spPr>
        <p:txBody>
          <a:bodyPr anchor="ctr" anchorCtr="0"/>
          <a:lstStyle>
            <a:lvl1pPr>
              <a:defRPr b="1">
                <a:solidFill>
                  <a:srgbClr val="017DB4"/>
                </a:solidFill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B48FA765-4F8C-0ADE-FFAC-4EDADCB27496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7909" y="0"/>
            <a:ext cx="4023360" cy="292608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0620E638-A921-0446-EBBF-38BC344F8847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4084320" y="-699"/>
            <a:ext cx="4023360" cy="292608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953B945E-F4FB-17FF-0498-D2D951A57AEF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8160731" y="0"/>
            <a:ext cx="4023360" cy="292608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56067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le Slide - no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50F48B-FA81-CBA2-FE03-3C578A5D9E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724025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17DB4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D405DBC-3841-0688-924E-7A595357856A}"/>
              </a:ext>
            </a:extLst>
          </p:cNvPr>
          <p:cNvSpPr>
            <a:spLocks noGrp="1"/>
          </p:cNvSpPr>
          <p:nvPr>
            <p:ph type="body" idx="15"/>
          </p:nvPr>
        </p:nvSpPr>
        <p:spPr>
          <a:xfrm>
            <a:off x="1758696" y="3644231"/>
            <a:ext cx="9595104" cy="621382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600" b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9347258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CCB58E32-7EC3-4C49-B802-6217EC0122B0}"/>
              </a:ext>
            </a:extLst>
          </p:cNvPr>
          <p:cNvSpPr txBox="1">
            <a:spLocks/>
          </p:cNvSpPr>
          <p:nvPr userDrawn="1"/>
        </p:nvSpPr>
        <p:spPr>
          <a:xfrm>
            <a:off x="918707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BF63452-C425-FA4B-BAA4-27ED6E39100F}" type="slidenum">
              <a:rPr lang="en-US" sz="1000" smtClean="0">
                <a:solidFill>
                  <a:schemeClr val="bg1"/>
                </a:solidFill>
                <a:latin typeface="Trebuchet MS" panose="020B0703020202090204" pitchFamily="34" charset="0"/>
              </a:rPr>
              <a:pPr/>
              <a:t>‹#›</a:t>
            </a:fld>
            <a:endParaRPr lang="en-US" sz="1000" dirty="0">
              <a:solidFill>
                <a:schemeClr val="bg1"/>
              </a:solidFill>
              <a:latin typeface="Trebuchet MS" panose="020B0703020202090204" pitchFamily="34" charset="0"/>
            </a:endParaRPr>
          </a:p>
        </p:txBody>
      </p:sp>
      <p:sp>
        <p:nvSpPr>
          <p:cNvPr id="10" name="Content Placeholder 3">
            <a:extLst>
              <a:ext uri="{FF2B5EF4-FFF2-40B4-BE49-F238E27FC236}">
                <a16:creationId xmlns:a16="http://schemas.microsoft.com/office/drawing/2014/main" id="{E0117B41-E422-774B-A4E0-9DE9EBDF43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47585" y="1280160"/>
            <a:ext cx="11071258" cy="4424901"/>
          </a:xfrm>
          <a:prstGeom prst="rect">
            <a:avLst/>
          </a:prstGeom>
        </p:spPr>
        <p:txBody>
          <a:bodyPr/>
          <a:lstStyle>
            <a:lvl1pPr>
              <a:buClr>
                <a:srgbClr val="F8911B"/>
              </a:buClr>
              <a:defRPr sz="3600">
                <a:solidFill>
                  <a:schemeClr val="tx1"/>
                </a:solidFill>
                <a:latin typeface="+mn-lt"/>
              </a:defRPr>
            </a:lvl1pPr>
            <a:lvl2pPr>
              <a:buClr>
                <a:srgbClr val="F8911B"/>
              </a:buClr>
              <a:defRPr sz="3200">
                <a:solidFill>
                  <a:schemeClr val="tx1"/>
                </a:solidFill>
                <a:latin typeface="+mn-lt"/>
              </a:defRPr>
            </a:lvl2pPr>
            <a:lvl3pPr>
              <a:defRPr>
                <a:latin typeface="Trebuchet MS" panose="020B0703020202090204" pitchFamily="34" charset="0"/>
              </a:defRPr>
            </a:lvl3pPr>
            <a:lvl4pPr>
              <a:defRPr>
                <a:latin typeface="Trebuchet MS" panose="020B0703020202090204" pitchFamily="34" charset="0"/>
              </a:defRPr>
            </a:lvl4pPr>
            <a:lvl5pPr>
              <a:defRPr>
                <a:latin typeface="Trebuchet MS" panose="020B070302020209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36B6CC8B-1FC5-4365-BC36-037B408F0B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7585" y="365125"/>
            <a:ext cx="9279906" cy="72301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17DB4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27594727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CCB58E32-7EC3-4C49-B802-6217EC0122B0}"/>
              </a:ext>
            </a:extLst>
          </p:cNvPr>
          <p:cNvSpPr txBox="1">
            <a:spLocks/>
          </p:cNvSpPr>
          <p:nvPr userDrawn="1"/>
        </p:nvSpPr>
        <p:spPr>
          <a:xfrm>
            <a:off x="918707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BF63452-C425-FA4B-BAA4-27ED6E39100F}" type="slidenum">
              <a:rPr lang="en-US" sz="1000" smtClean="0">
                <a:solidFill>
                  <a:schemeClr val="bg1"/>
                </a:solidFill>
                <a:latin typeface="Trebuchet MS" panose="020B0703020202090204" pitchFamily="34" charset="0"/>
              </a:rPr>
              <a:pPr/>
              <a:t>‹#›</a:t>
            </a:fld>
            <a:endParaRPr lang="en-US" sz="1000" dirty="0">
              <a:solidFill>
                <a:schemeClr val="bg1"/>
              </a:solidFill>
              <a:latin typeface="Trebuchet MS" panose="020B0703020202090204" pitchFamily="34" charset="0"/>
            </a:endParaRPr>
          </a:p>
        </p:txBody>
      </p:sp>
      <p:sp>
        <p:nvSpPr>
          <p:cNvPr id="10" name="Content Placeholder 3">
            <a:extLst>
              <a:ext uri="{FF2B5EF4-FFF2-40B4-BE49-F238E27FC236}">
                <a16:creationId xmlns:a16="http://schemas.microsoft.com/office/drawing/2014/main" id="{E0117B41-E422-774B-A4E0-9DE9EBDF43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47585" y="1280160"/>
            <a:ext cx="11071258" cy="4424901"/>
          </a:xfrm>
          <a:prstGeom prst="rect">
            <a:avLst/>
          </a:prstGeom>
        </p:spPr>
        <p:txBody>
          <a:bodyPr/>
          <a:lstStyle>
            <a:lvl1pPr>
              <a:buClr>
                <a:srgbClr val="F8911B"/>
              </a:buClr>
              <a:defRPr sz="3600">
                <a:solidFill>
                  <a:schemeClr val="tx1"/>
                </a:solidFill>
                <a:latin typeface="+mn-lt"/>
              </a:defRPr>
            </a:lvl1pPr>
            <a:lvl2pPr>
              <a:buClr>
                <a:srgbClr val="F8911B"/>
              </a:buClr>
              <a:defRPr sz="3200">
                <a:solidFill>
                  <a:schemeClr val="tx1"/>
                </a:solidFill>
                <a:latin typeface="+mn-lt"/>
              </a:defRPr>
            </a:lvl2pPr>
            <a:lvl3pPr>
              <a:defRPr>
                <a:latin typeface="Trebuchet MS" panose="020B0703020202090204" pitchFamily="34" charset="0"/>
              </a:defRPr>
            </a:lvl3pPr>
            <a:lvl4pPr>
              <a:defRPr>
                <a:latin typeface="Trebuchet MS" panose="020B0703020202090204" pitchFamily="34" charset="0"/>
              </a:defRPr>
            </a:lvl4pPr>
            <a:lvl5pPr>
              <a:defRPr>
                <a:latin typeface="Trebuchet MS" panose="020B070302020209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36B6CC8B-1FC5-4365-BC36-037B408F0B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7585" y="365125"/>
            <a:ext cx="9279906" cy="72301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17DB4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3237311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9256AD4-C2F4-D040-A9A3-9CB8D0EE0FAA}"/>
              </a:ext>
            </a:extLst>
          </p:cNvPr>
          <p:cNvSpPr txBox="1">
            <a:spLocks/>
          </p:cNvSpPr>
          <p:nvPr userDrawn="1"/>
        </p:nvSpPr>
        <p:spPr>
          <a:xfrm>
            <a:off x="918707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BF63452-C425-FA4B-BAA4-27ED6E39100F}" type="slidenum">
              <a:rPr lang="en-US" sz="1000" smtClean="0">
                <a:solidFill>
                  <a:schemeClr val="bg1"/>
                </a:solidFill>
                <a:latin typeface="Trebuchet MS" panose="020B0703020202090204" pitchFamily="34" charset="0"/>
              </a:rPr>
              <a:pPr/>
              <a:t>‹#›</a:t>
            </a:fld>
            <a:endParaRPr lang="en-US" sz="1000" dirty="0">
              <a:solidFill>
                <a:schemeClr val="bg1"/>
              </a:solidFill>
              <a:latin typeface="Trebuchet MS" panose="020B0703020202090204" pitchFamily="34" charset="0"/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EA82FE47-5023-BE9C-DC0C-2132CFD268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7585" y="365125"/>
            <a:ext cx="9279906" cy="72301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17DB4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Content Placeholder 3">
            <a:extLst>
              <a:ext uri="{FF2B5EF4-FFF2-40B4-BE49-F238E27FC236}">
                <a16:creationId xmlns:a16="http://schemas.microsoft.com/office/drawing/2014/main" id="{D1CB09F8-023D-DCAB-CED1-55F2499F44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47585" y="1280160"/>
            <a:ext cx="11071258" cy="4424901"/>
          </a:xfrm>
          <a:prstGeom prst="rect">
            <a:avLst/>
          </a:prstGeom>
        </p:spPr>
        <p:txBody>
          <a:bodyPr/>
          <a:lstStyle>
            <a:lvl1pPr>
              <a:buClr>
                <a:srgbClr val="F8911B"/>
              </a:buClr>
              <a:defRPr sz="3600">
                <a:solidFill>
                  <a:schemeClr val="tx1"/>
                </a:solidFill>
                <a:latin typeface="+mn-lt"/>
              </a:defRPr>
            </a:lvl1pPr>
            <a:lvl2pPr>
              <a:buClr>
                <a:srgbClr val="F8911B"/>
              </a:buClr>
              <a:defRPr sz="3200">
                <a:solidFill>
                  <a:schemeClr val="tx1"/>
                </a:solidFill>
                <a:latin typeface="+mn-lt"/>
              </a:defRPr>
            </a:lvl2pPr>
            <a:lvl3pPr>
              <a:defRPr>
                <a:latin typeface="Trebuchet MS" panose="020B0703020202090204" pitchFamily="34" charset="0"/>
              </a:defRPr>
            </a:lvl3pPr>
            <a:lvl4pPr>
              <a:defRPr>
                <a:latin typeface="Trebuchet MS" panose="020B0703020202090204" pitchFamily="34" charset="0"/>
              </a:defRPr>
            </a:lvl4pPr>
            <a:lvl5pPr>
              <a:defRPr>
                <a:latin typeface="Trebuchet MS" panose="020B070302020209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18487138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4FF8E-E50A-4DD9-BAA5-DE1B9AD3BD61}" type="datetimeFigureOut">
              <a:rPr lang="en-US" smtClean="0"/>
              <a:t>8/15/2023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104EE-F262-4F17-882F-D56755945D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728386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head, Caption,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929756D4-AA60-C008-6AE9-2F30BF9D3BC9}"/>
              </a:ext>
            </a:extLst>
          </p:cNvPr>
          <p:cNvSpPr/>
          <p:nvPr userDrawn="1"/>
        </p:nvSpPr>
        <p:spPr>
          <a:xfrm>
            <a:off x="8901214" y="0"/>
            <a:ext cx="2477985" cy="140392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v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59FCB8C-B3AE-FB12-E15F-26E1FF8060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0280073" y="0"/>
            <a:ext cx="1911927" cy="3408218"/>
          </a:xfrm>
          <a:prstGeom prst="rect">
            <a:avLst/>
          </a:prstGeom>
          <a:solidFill>
            <a:srgbClr val="017DB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0DA871A8-CDB7-FA47-8281-E16302FD8B72}"/>
              </a:ext>
            </a:extLst>
          </p:cNvPr>
          <p:cNvSpPr txBox="1">
            <a:spLocks/>
          </p:cNvSpPr>
          <p:nvPr userDrawn="1"/>
        </p:nvSpPr>
        <p:spPr>
          <a:xfrm>
            <a:off x="918707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BF63452-C425-FA4B-BAA4-27ED6E39100F}" type="slidenum">
              <a:rPr lang="en-US" sz="1000" smtClean="0">
                <a:solidFill>
                  <a:schemeClr val="bg1"/>
                </a:solidFill>
                <a:latin typeface="Trebuchet MS" panose="020B0703020202090204" pitchFamily="34" charset="0"/>
              </a:rPr>
              <a:pPr/>
              <a:t>‹#›</a:t>
            </a:fld>
            <a:endParaRPr lang="en-US" sz="1000" dirty="0">
              <a:solidFill>
                <a:schemeClr val="bg1"/>
              </a:solidFill>
              <a:latin typeface="Trebuchet MS" panose="020B0703020202090204" pitchFamily="34" charset="0"/>
            </a:endParaRPr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C38516C5-927B-5142-8C33-5461BC32AC27}"/>
              </a:ext>
            </a:extLst>
          </p:cNvPr>
          <p:cNvSpPr>
            <a:spLocks noGrp="1"/>
          </p:cNvSpPr>
          <p:nvPr>
            <p:ph type="pic" idx="17"/>
          </p:nvPr>
        </p:nvSpPr>
        <p:spPr>
          <a:xfrm>
            <a:off x="8901215" y="508000"/>
            <a:ext cx="2743200" cy="5047974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 algn="ctr">
              <a:buNone/>
              <a:defRPr sz="2400" b="1" i="1">
                <a:latin typeface="Trebuchet MS"/>
                <a:cs typeface="Trebuchet M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29633E8B-B27E-9777-C911-951974A354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7584" y="340457"/>
            <a:ext cx="7416840" cy="72301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17DB4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Content Placeholder 3">
            <a:extLst>
              <a:ext uri="{FF2B5EF4-FFF2-40B4-BE49-F238E27FC236}">
                <a16:creationId xmlns:a16="http://schemas.microsoft.com/office/drawing/2014/main" id="{91A9533D-017E-BC60-E5FC-04D2B4DF5E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47585" y="1280160"/>
            <a:ext cx="7416839" cy="5076190"/>
          </a:xfrm>
          <a:prstGeom prst="rect">
            <a:avLst/>
          </a:prstGeom>
        </p:spPr>
        <p:txBody>
          <a:bodyPr/>
          <a:lstStyle>
            <a:lvl1pPr>
              <a:buClr>
                <a:srgbClr val="F8911B"/>
              </a:buClr>
              <a:defRPr sz="3600">
                <a:solidFill>
                  <a:schemeClr val="tx1"/>
                </a:solidFill>
                <a:latin typeface="+mn-lt"/>
              </a:defRPr>
            </a:lvl1pPr>
            <a:lvl2pPr>
              <a:buClr>
                <a:srgbClr val="F8911B"/>
              </a:buClr>
              <a:defRPr sz="3200">
                <a:solidFill>
                  <a:schemeClr val="tx1"/>
                </a:solidFill>
                <a:latin typeface="+mn-lt"/>
              </a:defRPr>
            </a:lvl2pPr>
            <a:lvl3pPr>
              <a:defRPr>
                <a:latin typeface="Trebuchet MS" panose="020B0703020202090204" pitchFamily="34" charset="0"/>
              </a:defRPr>
            </a:lvl3pPr>
            <a:lvl4pPr>
              <a:defRPr>
                <a:latin typeface="Trebuchet MS" panose="020B0703020202090204" pitchFamily="34" charset="0"/>
              </a:defRPr>
            </a:lvl4pPr>
            <a:lvl5pPr>
              <a:defRPr>
                <a:latin typeface="Trebuchet MS" panose="020B070302020209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95115362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head, Pictur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59FCB8C-B3AE-FB12-E15F-26E1FF8060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2673458"/>
            <a:ext cx="3750590" cy="4184542"/>
          </a:xfrm>
          <a:prstGeom prst="rect">
            <a:avLst/>
          </a:prstGeom>
          <a:solidFill>
            <a:srgbClr val="003A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0DA871A8-CDB7-FA47-8281-E16302FD8B72}"/>
              </a:ext>
            </a:extLst>
          </p:cNvPr>
          <p:cNvSpPr txBox="1">
            <a:spLocks/>
          </p:cNvSpPr>
          <p:nvPr userDrawn="1"/>
        </p:nvSpPr>
        <p:spPr>
          <a:xfrm>
            <a:off x="918707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BF63452-C425-FA4B-BAA4-27ED6E39100F}" type="slidenum">
              <a:rPr lang="en-US" sz="1000" smtClean="0">
                <a:solidFill>
                  <a:schemeClr val="bg1"/>
                </a:solidFill>
                <a:latin typeface="Trebuchet MS" panose="020B0703020202090204" pitchFamily="34" charset="0"/>
              </a:rPr>
              <a:pPr/>
              <a:t>‹#›</a:t>
            </a:fld>
            <a:endParaRPr lang="en-US" sz="1000" dirty="0">
              <a:solidFill>
                <a:schemeClr val="bg1"/>
              </a:solidFill>
              <a:latin typeface="Trebuchet MS" panose="020B0703020202090204" pitchFamily="34" charset="0"/>
            </a:endParaRPr>
          </a:p>
        </p:txBody>
      </p:sp>
      <p:sp>
        <p:nvSpPr>
          <p:cNvPr id="6" name="Picture Placeholder 2">
            <a:extLst>
              <a:ext uri="{FF2B5EF4-FFF2-40B4-BE49-F238E27FC236}">
                <a16:creationId xmlns:a16="http://schemas.microsoft.com/office/drawing/2014/main" id="{86BBFB6E-EA6C-5CE1-7495-E893768C01B8}"/>
              </a:ext>
            </a:extLst>
          </p:cNvPr>
          <p:cNvSpPr>
            <a:spLocks noGrp="1"/>
          </p:cNvSpPr>
          <p:nvPr>
            <p:ph type="pic" idx="18"/>
          </p:nvPr>
        </p:nvSpPr>
        <p:spPr>
          <a:xfrm>
            <a:off x="307394" y="1783879"/>
            <a:ext cx="3135801" cy="4184542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 algn="ctr">
              <a:buNone/>
              <a:defRPr sz="2400" b="1" i="1">
                <a:latin typeface="Trebuchet MS"/>
                <a:cs typeface="Trebuchet M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74E52E51-9882-7933-0B7C-2BC7551771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7584" y="270109"/>
            <a:ext cx="9538525" cy="72301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17DB4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Content Placeholder 3">
            <a:extLst>
              <a:ext uri="{FF2B5EF4-FFF2-40B4-BE49-F238E27FC236}">
                <a16:creationId xmlns:a16="http://schemas.microsoft.com/office/drawing/2014/main" id="{24751A4D-B120-2A8D-91AB-E561FED706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256004" y="1280160"/>
            <a:ext cx="7416839" cy="4424901"/>
          </a:xfrm>
          <a:prstGeom prst="rect">
            <a:avLst/>
          </a:prstGeom>
        </p:spPr>
        <p:txBody>
          <a:bodyPr/>
          <a:lstStyle>
            <a:lvl1pPr>
              <a:buClr>
                <a:srgbClr val="F8911B"/>
              </a:buClr>
              <a:defRPr sz="3600">
                <a:solidFill>
                  <a:schemeClr val="tx1"/>
                </a:solidFill>
                <a:latin typeface="+mn-lt"/>
              </a:defRPr>
            </a:lvl1pPr>
            <a:lvl2pPr>
              <a:buClr>
                <a:srgbClr val="F8911B"/>
              </a:buClr>
              <a:defRPr sz="3200">
                <a:solidFill>
                  <a:schemeClr val="tx1"/>
                </a:solidFill>
                <a:latin typeface="+mn-lt"/>
              </a:defRPr>
            </a:lvl2pPr>
            <a:lvl3pPr>
              <a:defRPr>
                <a:latin typeface="Trebuchet MS" panose="020B0703020202090204" pitchFamily="34" charset="0"/>
              </a:defRPr>
            </a:lvl3pPr>
            <a:lvl4pPr>
              <a:defRPr>
                <a:latin typeface="Trebuchet MS" panose="020B0703020202090204" pitchFamily="34" charset="0"/>
              </a:defRPr>
            </a:lvl4pPr>
            <a:lvl5pPr>
              <a:defRPr>
                <a:latin typeface="Trebuchet MS" panose="020B070302020209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38774681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head, Content, Column Picu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929756D4-AA60-C008-6AE9-2F30BF9D3BC9}"/>
              </a:ext>
            </a:extLst>
          </p:cNvPr>
          <p:cNvSpPr/>
          <p:nvPr userDrawn="1"/>
        </p:nvSpPr>
        <p:spPr>
          <a:xfrm>
            <a:off x="8679053" y="0"/>
            <a:ext cx="3528524" cy="6858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v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0DA871A8-CDB7-FA47-8281-E16302FD8B72}"/>
              </a:ext>
            </a:extLst>
          </p:cNvPr>
          <p:cNvSpPr txBox="1">
            <a:spLocks/>
          </p:cNvSpPr>
          <p:nvPr userDrawn="1"/>
        </p:nvSpPr>
        <p:spPr>
          <a:xfrm>
            <a:off x="918707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BF63452-C425-FA4B-BAA4-27ED6E39100F}" type="slidenum">
              <a:rPr lang="en-US" sz="1000" smtClean="0">
                <a:solidFill>
                  <a:schemeClr val="bg1"/>
                </a:solidFill>
                <a:latin typeface="Trebuchet MS" panose="020B0703020202090204" pitchFamily="34" charset="0"/>
              </a:rPr>
              <a:pPr/>
              <a:t>‹#›</a:t>
            </a:fld>
            <a:endParaRPr lang="en-US" sz="1000" dirty="0">
              <a:solidFill>
                <a:schemeClr val="bg1"/>
              </a:solidFill>
              <a:latin typeface="Trebuchet MS" panose="020B0703020202090204" pitchFamily="34" charset="0"/>
            </a:endParaRPr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C38516C5-927B-5142-8C33-5461BC32AC27}"/>
              </a:ext>
            </a:extLst>
          </p:cNvPr>
          <p:cNvSpPr>
            <a:spLocks noGrp="1"/>
          </p:cNvSpPr>
          <p:nvPr>
            <p:ph type="pic" idx="17"/>
          </p:nvPr>
        </p:nvSpPr>
        <p:spPr>
          <a:xfrm>
            <a:off x="8679052" y="0"/>
            <a:ext cx="3528524" cy="68580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 algn="ctr">
              <a:buNone/>
              <a:defRPr sz="2400" b="1" i="1">
                <a:latin typeface="Trebuchet MS"/>
                <a:cs typeface="Trebuchet M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2F89955-EA06-A439-4ED6-50B5345B5BCF}"/>
              </a:ext>
            </a:extLst>
          </p:cNvPr>
          <p:cNvSpPr/>
          <p:nvPr userDrawn="1"/>
        </p:nvSpPr>
        <p:spPr>
          <a:xfrm>
            <a:off x="8077926" y="6003235"/>
            <a:ext cx="588600" cy="6361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996296E4-8554-9DD1-67FF-F9156E8111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7582" y="234197"/>
            <a:ext cx="7635835" cy="72301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17DB4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Content Placeholder 3">
            <a:extLst>
              <a:ext uri="{FF2B5EF4-FFF2-40B4-BE49-F238E27FC236}">
                <a16:creationId xmlns:a16="http://schemas.microsoft.com/office/drawing/2014/main" id="{9248637C-2E8E-6AD1-F5EF-0B8BF1C69D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47583" y="1375495"/>
            <a:ext cx="7635835" cy="4980855"/>
          </a:xfrm>
          <a:prstGeom prst="rect">
            <a:avLst/>
          </a:prstGeom>
        </p:spPr>
        <p:txBody>
          <a:bodyPr/>
          <a:lstStyle>
            <a:lvl1pPr>
              <a:buClr>
                <a:srgbClr val="F8911B"/>
              </a:buClr>
              <a:defRPr sz="3600">
                <a:solidFill>
                  <a:schemeClr val="tx1"/>
                </a:solidFill>
                <a:latin typeface="+mn-lt"/>
              </a:defRPr>
            </a:lvl1pPr>
            <a:lvl2pPr>
              <a:buClr>
                <a:srgbClr val="F8911B"/>
              </a:buClr>
              <a:defRPr sz="3200">
                <a:solidFill>
                  <a:schemeClr val="tx1"/>
                </a:solidFill>
                <a:latin typeface="+mn-lt"/>
              </a:defRPr>
            </a:lvl2pPr>
            <a:lvl3pPr>
              <a:defRPr>
                <a:latin typeface="Trebuchet MS" panose="020B0703020202090204" pitchFamily="34" charset="0"/>
              </a:defRPr>
            </a:lvl3pPr>
            <a:lvl4pPr>
              <a:defRPr>
                <a:latin typeface="Trebuchet MS" panose="020B0703020202090204" pitchFamily="34" charset="0"/>
              </a:defRPr>
            </a:lvl4pPr>
            <a:lvl5pPr>
              <a:defRPr>
                <a:latin typeface="Trebuchet MS" panose="020B070302020209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178136022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Large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A3CDAD6A-1654-3246-83A7-878675A35BF5}"/>
              </a:ext>
            </a:extLst>
          </p:cNvPr>
          <p:cNvSpPr txBox="1">
            <a:spLocks/>
          </p:cNvSpPr>
          <p:nvPr userDrawn="1"/>
        </p:nvSpPr>
        <p:spPr>
          <a:xfrm>
            <a:off x="918707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BF63452-C425-FA4B-BAA4-27ED6E39100F}" type="slidenum">
              <a:rPr lang="en-US" sz="1000" smtClean="0">
                <a:solidFill>
                  <a:schemeClr val="bg1"/>
                </a:solidFill>
                <a:latin typeface="Trebuchet MS" panose="020B0703020202090204" pitchFamily="34" charset="0"/>
              </a:rPr>
              <a:pPr/>
              <a:t>‹#›</a:t>
            </a:fld>
            <a:endParaRPr lang="en-US" sz="1000" dirty="0">
              <a:solidFill>
                <a:schemeClr val="bg1"/>
              </a:solidFill>
              <a:latin typeface="Trebuchet MS" panose="020B0703020202090204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46A89BF-7CAD-E749-A249-A8820CF5CA56}"/>
              </a:ext>
            </a:extLst>
          </p:cNvPr>
          <p:cNvSpPr/>
          <p:nvPr userDrawn="1"/>
        </p:nvSpPr>
        <p:spPr>
          <a:xfrm>
            <a:off x="0" y="1378891"/>
            <a:ext cx="9992299" cy="26440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F553387A-DC65-F34E-BAA5-3CC586A28290}"/>
              </a:ext>
            </a:extLst>
          </p:cNvPr>
          <p:cNvSpPr>
            <a:spLocks noGrp="1"/>
          </p:cNvSpPr>
          <p:nvPr>
            <p:ph type="pic" idx="17"/>
          </p:nvPr>
        </p:nvSpPr>
        <p:spPr>
          <a:xfrm>
            <a:off x="547585" y="1378891"/>
            <a:ext cx="9143999" cy="4422299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 algn="ctr">
              <a:buNone/>
              <a:defRPr sz="2400" b="1" i="1">
                <a:latin typeface="Trebuchet MS"/>
                <a:cs typeface="Trebuchet M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6D9F91E-B22C-72F2-B991-2BB327C438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7585" y="365125"/>
            <a:ext cx="9143999" cy="72301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17DB4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8971437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St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9979FB-E96D-68F6-A87E-DCAD4EDF3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1084" y="4945438"/>
            <a:ext cx="10515600" cy="906722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17DB4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689C146-4176-EED3-6D58-289E92DD3F55}"/>
              </a:ext>
            </a:extLst>
          </p:cNvPr>
          <p:cNvSpPr>
            <a:spLocks noGrp="1"/>
          </p:cNvSpPr>
          <p:nvPr>
            <p:ph type="pic" idx="17"/>
          </p:nvPr>
        </p:nvSpPr>
        <p:spPr>
          <a:xfrm>
            <a:off x="481084" y="364738"/>
            <a:ext cx="9143999" cy="4422299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 algn="ctr">
              <a:buNone/>
              <a:defRPr sz="2400" b="1" i="1">
                <a:latin typeface="Trebuchet MS"/>
                <a:cs typeface="Trebuchet M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20024803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71C472D9-9C3B-B046-894F-84EB5A7087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/>
          </p:cNvSpPr>
          <p:nvPr userDrawn="1"/>
        </p:nvSpPr>
        <p:spPr>
          <a:xfrm>
            <a:off x="8096596" y="5724583"/>
            <a:ext cx="3833674" cy="942224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BF63452-C425-FA4B-BAA4-27ED6E39100F}" type="slidenum">
              <a:rPr lang="en-US" sz="1000" smtClean="0">
                <a:solidFill>
                  <a:schemeClr val="bg1"/>
                </a:solidFill>
                <a:latin typeface="Trebuchet MS" panose="020B0703020202090204" pitchFamily="34" charset="0"/>
              </a:rPr>
              <a:pPr/>
              <a:t>‹#›</a:t>
            </a:fld>
            <a:endParaRPr lang="en-US" sz="1000" dirty="0">
              <a:solidFill>
                <a:schemeClr val="bg1"/>
              </a:solidFill>
              <a:latin typeface="Trebuchet MS" panose="020B0703020202090204" pitchFamily="34" charset="0"/>
            </a:endParaRP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3B1DC953-B3F2-2249-AD5E-3454E4DB5D0A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1445117" y="2092409"/>
            <a:ext cx="4266370" cy="4400466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Clr>
                <a:srgbClr val="F8911B"/>
              </a:buClr>
              <a:defRPr sz="360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</a:defRPr>
            </a:lvl1pPr>
            <a:lvl2pPr>
              <a:buClr>
                <a:srgbClr val="F8911B"/>
              </a:buClr>
              <a:defRPr sz="320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</a:defRPr>
            </a:lvl2pPr>
            <a:lvl3pPr>
              <a:buClr>
                <a:srgbClr val="F8911B"/>
              </a:buClr>
              <a:defRPr sz="280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</a:defRPr>
            </a:lvl3pPr>
            <a:lvl4pPr>
              <a:buClr>
                <a:srgbClr val="F8911B"/>
              </a:buClr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</a:defRPr>
            </a:lvl4pPr>
            <a:lvl5pPr>
              <a:buClr>
                <a:srgbClr val="F8911B"/>
              </a:buClr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Bullet one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4" name="Text Placeholder 2">
            <a:extLst>
              <a:ext uri="{FF2B5EF4-FFF2-40B4-BE49-F238E27FC236}">
                <a16:creationId xmlns:a16="http://schemas.microsoft.com/office/drawing/2014/main" id="{087B9459-7DD5-694F-BAED-2EC80632115F}"/>
              </a:ext>
            </a:extLst>
          </p:cNvPr>
          <p:cNvSpPr>
            <a:spLocks noGrp="1"/>
          </p:cNvSpPr>
          <p:nvPr>
            <p:ph type="body" idx="16" hasCustomPrompt="1"/>
          </p:nvPr>
        </p:nvSpPr>
        <p:spPr>
          <a:xfrm>
            <a:off x="1445117" y="1328868"/>
            <a:ext cx="4281473" cy="584558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4000" b="1">
                <a:solidFill>
                  <a:srgbClr val="017DB4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Master text styles</a:t>
            </a: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717ED727-781B-C74C-B03C-1A717152C591}"/>
              </a:ext>
            </a:extLst>
          </p:cNvPr>
          <p:cNvSpPr>
            <a:spLocks noGrp="1"/>
          </p:cNvSpPr>
          <p:nvPr>
            <p:ph sz="half" idx="17" hasCustomPrompt="1"/>
          </p:nvPr>
        </p:nvSpPr>
        <p:spPr>
          <a:xfrm>
            <a:off x="6480514" y="2154158"/>
            <a:ext cx="4266370" cy="4345144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Clr>
                <a:srgbClr val="F8911B"/>
              </a:buClr>
              <a:defRPr sz="360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</a:defRPr>
            </a:lvl1pPr>
            <a:lvl2pPr>
              <a:buClr>
                <a:srgbClr val="F8911B"/>
              </a:buClr>
              <a:defRPr sz="320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</a:defRPr>
            </a:lvl2pPr>
            <a:lvl3pPr>
              <a:buClr>
                <a:srgbClr val="F8911B"/>
              </a:buClr>
              <a:defRPr sz="280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</a:defRPr>
            </a:lvl3pPr>
            <a:lvl4pPr>
              <a:buClr>
                <a:srgbClr val="F8911B"/>
              </a:buClr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</a:defRPr>
            </a:lvl4pPr>
            <a:lvl5pPr>
              <a:buClr>
                <a:srgbClr val="F8911B"/>
              </a:buClr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Bullet one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6" name="Text Placeholder 2">
            <a:extLst>
              <a:ext uri="{FF2B5EF4-FFF2-40B4-BE49-F238E27FC236}">
                <a16:creationId xmlns:a16="http://schemas.microsoft.com/office/drawing/2014/main" id="{2F45C183-F939-3749-8CBA-E98362CF528A}"/>
              </a:ext>
            </a:extLst>
          </p:cNvPr>
          <p:cNvSpPr>
            <a:spLocks noGrp="1"/>
          </p:cNvSpPr>
          <p:nvPr>
            <p:ph type="body" idx="18" hasCustomPrompt="1"/>
          </p:nvPr>
        </p:nvSpPr>
        <p:spPr>
          <a:xfrm>
            <a:off x="6465411" y="1328868"/>
            <a:ext cx="4281473" cy="584558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4000" b="1">
                <a:solidFill>
                  <a:srgbClr val="017DB4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Master text styles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88141C5F-6843-2DBF-BA08-09AF682AE7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7585" y="365125"/>
            <a:ext cx="9142060" cy="72301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17DB4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7163168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4FF8E-E50A-4DD9-BAA5-DE1B9AD3BD61}" type="datetimeFigureOut">
              <a:rPr lang="en-US" smtClean="0"/>
              <a:t>8/15/2023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104EE-F262-4F17-882F-D56755945D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01412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4FF8E-E50A-4DD9-BAA5-DE1B9AD3BD61}" type="datetimeFigureOut">
              <a:rPr lang="en-US" smtClean="0"/>
              <a:t>8/15/2023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104EE-F262-4F17-882F-D56755945D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60463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4FF8E-E50A-4DD9-BAA5-DE1B9AD3BD61}" type="datetimeFigureOut">
              <a:rPr lang="en-US" smtClean="0"/>
              <a:t>8/15/2023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104EE-F262-4F17-882F-D56755945D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75836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4FF8E-E50A-4DD9-BAA5-DE1B9AD3BD61}" type="datetimeFigureOut">
              <a:rPr lang="en-US" smtClean="0"/>
              <a:t>8/15/2023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104EE-F262-4F17-882F-D56755945D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90855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4FF8E-E50A-4DD9-BAA5-DE1B9AD3BD61}" type="datetimeFigureOut">
              <a:rPr lang="en-US" smtClean="0"/>
              <a:t>8/15/2023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104EE-F262-4F17-882F-D56755945D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67841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4FF8E-E50A-4DD9-BAA5-DE1B9AD3BD61}" type="datetimeFigureOut">
              <a:rPr lang="en-US" smtClean="0"/>
              <a:t>8/15/2023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104EE-F262-4F17-882F-D56755945D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60771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4FF8E-E50A-4DD9-BAA5-DE1B9AD3BD61}" type="datetimeFigureOut">
              <a:rPr lang="en-US" smtClean="0"/>
              <a:t>8/15/2023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104EE-F262-4F17-882F-D56755945D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42594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5" Type="http://schemas.openxmlformats.org/officeDocument/2006/relationships/slideLayout" Target="../slideLayouts/slideLayout22.xml"/><Relationship Id="rId10" Type="http://schemas.openxmlformats.org/officeDocument/2006/relationships/image" Target="../media/image2.jpeg"/><Relationship Id="rId4" Type="http://schemas.openxmlformats.org/officeDocument/2006/relationships/slideLayout" Target="../slideLayouts/slideLayout21.xml"/><Relationship Id="rId9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14FF8E-E50A-4DD9-BAA5-DE1B9AD3BD61}" type="datetimeFigureOut">
              <a:rPr lang="en-US" smtClean="0"/>
              <a:t>8/15/2023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5104EE-F262-4F17-882F-D56755945D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6199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ack ground image with WPS logo in the lower right corner and CMS logo to the left of the WPS logo.">
            <a:extLst>
              <a:ext uri="{FF2B5EF4-FFF2-40B4-BE49-F238E27FC236}">
                <a16:creationId xmlns:a16="http://schemas.microsoft.com/office/drawing/2014/main" id="{DE2358F0-A308-A8CF-97AA-08B7A83BD00B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ChangeAspect="1"/>
          </p:cNvPicPr>
          <p:nvPr userDrawn="1"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44161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88" r:id="rId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Back ground image with WPS logo in the lower right corner and CMS logo to the left of the WPS logo.">
            <a:extLst>
              <a:ext uri="{FF2B5EF4-FFF2-40B4-BE49-F238E27FC236}">
                <a16:creationId xmlns:a16="http://schemas.microsoft.com/office/drawing/2014/main" id="{FF47DA04-179C-4548-803A-773E6AED0096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ChangeAspect="1"/>
          </p:cNvPicPr>
          <p:nvPr userDrawn="1"/>
        </p:nvPicPr>
        <p:blipFill>
          <a:blip r:embed="rId10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8828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  <p:sldLayoutId id="2147483683" r:id="rId4"/>
    <p:sldLayoutId id="2147483684" r:id="rId5"/>
    <p:sldLayoutId id="2147483685" r:id="rId6"/>
    <p:sldLayoutId id="2147483686" r:id="rId7"/>
    <p:sldLayoutId id="2147483687" r:id="rId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ms.gov/medicare-coverage-database/view/ncd.aspx?NCDId=181&amp;ncdver=1&amp;bc=AAAAIAAAAAAA&amp;" TargetMode="External"/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ms.gov/" TargetMode="External"/><Relationship Id="rId1" Type="http://schemas.openxmlformats.org/officeDocument/2006/relationships/slideLayout" Target="../slideLayouts/slideLayout18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ms.gov/medicare-coverage-database/view/ncd.aspx?NCDId=251&amp;bc=AgAAQAAAAAAA&amp;ncdver=1" TargetMode="External"/><Relationship Id="rId1" Type="http://schemas.openxmlformats.org/officeDocument/2006/relationships/slideLayout" Target="../slideLayouts/slideLayout1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ms.gov/medicare-coverage-database/view/ncd.aspx?ncdid=252&amp;ncdver=2&amp;bc=0" TargetMode="External"/><Relationship Id="rId1" Type="http://schemas.openxmlformats.org/officeDocument/2006/relationships/slideLayout" Target="../slideLayouts/slideLayout18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ms.gov/medicare-coverage-database/view/ncd.aspx?ncdid=102&amp;ncdver=2&amp;bc=0" TargetMode="External"/><Relationship Id="rId1" Type="http://schemas.openxmlformats.org/officeDocument/2006/relationships/slideLayout" Target="../slideLayouts/slideLayout18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ms.gov/medicare-coverage-database/view/ncd.aspx?ncdid=348&amp;ncdver=1&amp;bc=0" TargetMode="External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ms.gov/medicare-coverage-database/view/ncd.aspx?ncdid=353&amp;ncdver=1&amp;bc=0" TargetMode="External"/><Relationship Id="rId1" Type="http://schemas.openxmlformats.org/officeDocument/2006/relationships/slideLayout" Target="../slideLayouts/slideLayout18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ms.gov/medicare-coverage-database/view/ncd.aspx?NCDId=347" TargetMode="External"/><Relationship Id="rId1" Type="http://schemas.openxmlformats.org/officeDocument/2006/relationships/slideLayout" Target="../slideLayouts/slideLayout18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ms.gov/medicare-coverage-database/view/ncd.aspx?ncdid=342&amp;ncdver=2&amp;bc=0" TargetMode="External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8.xml"/></Relationships>
</file>

<file path=ppt/slides/_rels/slide53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cms.gov/medicare-coverage-database/search.aspx" TargetMode="External"/><Relationship Id="rId3" Type="http://schemas.openxmlformats.org/officeDocument/2006/relationships/hyperlink" Target="https://www.kidney.org/" TargetMode="External"/><Relationship Id="rId7" Type="http://schemas.openxmlformats.org/officeDocument/2006/relationships/hyperlink" Target="https://www.medicare.gov/coverage/preventive-screening-services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Relationship Id="rId6" Type="http://schemas.openxmlformats.org/officeDocument/2006/relationships/hyperlink" Target="https://www.cdc.gov/kidneydisease/index.html" TargetMode="External"/><Relationship Id="rId11" Type="http://schemas.openxmlformats.org/officeDocument/2006/relationships/hyperlink" Target="https://www.cms.gov/Regulations-and-Guidance/Guidance/Transmittals/Downloads/R138NCD.pdf" TargetMode="External"/><Relationship Id="rId5" Type="http://schemas.openxmlformats.org/officeDocument/2006/relationships/hyperlink" Target="https://www.cms.gov/About-CMS/Agency-Information/OMH/Downloads/Data-Snapshot-Chronic-Kidney-Disease.pdf" TargetMode="External"/><Relationship Id="rId10" Type="http://schemas.openxmlformats.org/officeDocument/2006/relationships/hyperlink" Target="https://www.cms.gov/Outreach-and-Education/Medicare-Learning-Network-MLN/MLNProducts/Downloads/MDPP-MLN34893002.pdf" TargetMode="External"/><Relationship Id="rId4" Type="http://schemas.openxmlformats.org/officeDocument/2006/relationships/hyperlink" Target="https://www.cms.gov/outreach-and-educationoutreachffsprovpartprogprovider-partnership-email-archive/2022-03-17-mlnc#_Toc98247779" TargetMode="External"/><Relationship Id="rId9" Type="http://schemas.openxmlformats.org/officeDocument/2006/relationships/hyperlink" Target="https://www.cms.gov/Outreach-and-Education/Medicare-Learning-Network-MLN/MLNProducts/preventive-services/medicare-wellness-visits.html" TargetMode="Externa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hyperlink" Target="https://cmsmacfedramp.gov1.qualtrics.com/jfe/form/SV_8qQ1Igmkc0UPfMN?Title=Encore%3A%20Kidney%20Health-Chronic%20Kidney%20Diseaes%20and%20Preventive%20Services&amp;Presenter=Karen%20Curtis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5.xml"/><Relationship Id="rId4" Type="http://schemas.openxmlformats.org/officeDocument/2006/relationships/image" Target="../media/image6.png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hyperlink" Target="mailto:wps.gha.education@wpsic.com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3829FA24-26D4-F68A-5BF3-9E3369B95F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78269" y="3531581"/>
            <a:ext cx="5835462" cy="800680"/>
          </a:xfrm>
        </p:spPr>
        <p:txBody>
          <a:bodyPr/>
          <a:lstStyle/>
          <a:p>
            <a:r>
              <a:rPr lang="en-US" dirty="0"/>
              <a:t>Chronic Kidney Disease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DC6D9773-9D62-4A67-B77C-6F44B1415892}"/>
              </a:ext>
            </a:extLst>
          </p:cNvPr>
          <p:cNvSpPr>
            <a:spLocks noGrp="1"/>
          </p:cNvSpPr>
          <p:nvPr>
            <p:ph type="body" idx="15"/>
          </p:nvPr>
        </p:nvSpPr>
        <p:spPr>
          <a:xfrm>
            <a:off x="4294500" y="4422517"/>
            <a:ext cx="6081953" cy="621382"/>
          </a:xfrm>
        </p:spPr>
        <p:txBody>
          <a:bodyPr/>
          <a:lstStyle/>
          <a:p>
            <a:r>
              <a:rPr lang="en-US" b="1" dirty="0">
                <a:solidFill>
                  <a:srgbClr val="0070C0"/>
                </a:solidFill>
              </a:rPr>
              <a:t>And Preventive Services</a:t>
            </a:r>
          </a:p>
        </p:txBody>
      </p:sp>
      <p:pic>
        <p:nvPicPr>
          <p:cNvPr id="4" name="Picture Placeholder 5">
            <a:extLst>
              <a:ext uri="{FF2B5EF4-FFF2-40B4-BE49-F238E27FC236}">
                <a16:creationId xmlns:a16="http://schemas.microsoft.com/office/drawing/2014/main" id="{13DBC43A-9066-546D-7B91-4DE5BAB03F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0"/>
            <a:ext cx="12192000" cy="2926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43145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95B59549-81D8-162B-CFD0-4EAFF63D5A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70C0"/>
                </a:solidFill>
              </a:rPr>
              <a:t>Causes</a:t>
            </a:r>
            <a:endParaRPr lang="en-US" dirty="0"/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83BC7CA-9AE3-2F3A-D18A-D18BAC1714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47585" y="1280160"/>
            <a:ext cx="11071258" cy="4644779"/>
          </a:xfrm>
        </p:spPr>
        <p:txBody>
          <a:bodyPr/>
          <a:lstStyle/>
          <a:p>
            <a:r>
              <a:rPr lang="en-US" sz="2800" dirty="0"/>
              <a:t>Diabetes – leading cause</a:t>
            </a:r>
          </a:p>
          <a:p>
            <a:r>
              <a:rPr lang="en-US" sz="2800" dirty="0"/>
              <a:t>High blood pressure – second leading cause</a:t>
            </a:r>
          </a:p>
          <a:p>
            <a:r>
              <a:rPr lang="en-US" sz="2800" dirty="0"/>
              <a:t>Disease</a:t>
            </a:r>
          </a:p>
          <a:p>
            <a:pPr lvl="1"/>
            <a:r>
              <a:rPr lang="en-US" sz="2000" dirty="0"/>
              <a:t>Glomerulonephritis – inflammation and damage to kidney’s filtering units</a:t>
            </a:r>
          </a:p>
          <a:p>
            <a:pPr lvl="1"/>
            <a:r>
              <a:rPr lang="en-US" sz="2000" dirty="0"/>
              <a:t>Autoimmune – Lupus</a:t>
            </a:r>
          </a:p>
          <a:p>
            <a:r>
              <a:rPr lang="en-US" sz="2800" dirty="0"/>
              <a:t>Inherited or congenital</a:t>
            </a:r>
          </a:p>
          <a:p>
            <a:pPr lvl="1"/>
            <a:r>
              <a:rPr lang="en-US" sz="2000" dirty="0"/>
              <a:t>Polycystic kidney disease - most common inherited</a:t>
            </a:r>
          </a:p>
          <a:p>
            <a:r>
              <a:rPr lang="en-US" sz="2800" dirty="0"/>
              <a:t>Drugs</a:t>
            </a:r>
          </a:p>
          <a:p>
            <a:pPr lvl="1"/>
            <a:r>
              <a:rPr lang="en-US" sz="2000" dirty="0"/>
              <a:t>OTC such as aspirin, naproxen and ibuprofen</a:t>
            </a:r>
          </a:p>
          <a:p>
            <a:pPr lvl="1"/>
            <a:r>
              <a:rPr lang="en-US" sz="2000" dirty="0"/>
              <a:t>Cocaine, heroin and amphetamines</a:t>
            </a:r>
          </a:p>
          <a:p>
            <a:r>
              <a:rPr lang="en-US" sz="2800" dirty="0"/>
              <a:t>Alcohol</a:t>
            </a:r>
          </a:p>
        </p:txBody>
      </p:sp>
    </p:spTree>
    <p:extLst>
      <p:ext uri="{BB962C8B-B14F-4D97-AF65-F5344CB8AC3E}">
        <p14:creationId xmlns:p14="http://schemas.microsoft.com/office/powerpoint/2010/main" val="28632461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ED7A551A-45DF-A067-68C2-D85FD38DEF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70C0"/>
                </a:solidFill>
              </a:rPr>
              <a:t>Diagnosis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6C2DD20-34E0-CBAD-5432-AA68F0E3CE55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z="2800" dirty="0"/>
              <a:t>Blood test</a:t>
            </a:r>
          </a:p>
          <a:p>
            <a:pPr lvl="1"/>
            <a:r>
              <a:rPr lang="en-US" sz="2000" dirty="0"/>
              <a:t>Serum creatinine</a:t>
            </a:r>
          </a:p>
          <a:p>
            <a:pPr lvl="1"/>
            <a:r>
              <a:rPr lang="en-US" sz="2000" dirty="0"/>
              <a:t>Estimated glomerular filtration rate</a:t>
            </a:r>
          </a:p>
          <a:p>
            <a:pPr lvl="1"/>
            <a:r>
              <a:rPr lang="en-US" sz="2000" dirty="0"/>
              <a:t>Blood urea nitrogen (BUN)</a:t>
            </a:r>
          </a:p>
          <a:p>
            <a:r>
              <a:rPr lang="en-US" sz="2800" dirty="0"/>
              <a:t>Urine test</a:t>
            </a:r>
          </a:p>
          <a:p>
            <a:pPr lvl="1"/>
            <a:r>
              <a:rPr lang="en-US" sz="2000" dirty="0"/>
              <a:t>Urine protein</a:t>
            </a:r>
          </a:p>
          <a:p>
            <a:pPr lvl="1"/>
            <a:r>
              <a:rPr lang="en-US" sz="2000" dirty="0"/>
              <a:t>Albumin to creatinine ratio</a:t>
            </a:r>
          </a:p>
          <a:p>
            <a:pPr lvl="1"/>
            <a:r>
              <a:rPr lang="en-US" sz="2000" dirty="0"/>
              <a:t>Creatinine clearance</a:t>
            </a:r>
          </a:p>
          <a:p>
            <a:r>
              <a:rPr lang="en-US" sz="2800" dirty="0"/>
              <a:t>Imaging test</a:t>
            </a:r>
          </a:p>
          <a:p>
            <a:pPr lvl="1"/>
            <a:r>
              <a:rPr lang="en-US" sz="2000" dirty="0"/>
              <a:t>Ultrasound</a:t>
            </a:r>
          </a:p>
          <a:p>
            <a:pPr lvl="1"/>
            <a:r>
              <a:rPr lang="en-US" sz="2000" dirty="0"/>
              <a:t>CT scan</a:t>
            </a:r>
          </a:p>
          <a:p>
            <a:r>
              <a:rPr lang="en-US" sz="2800" dirty="0"/>
              <a:t>Kidney biopsy</a:t>
            </a:r>
          </a:p>
        </p:txBody>
      </p:sp>
    </p:spTree>
    <p:extLst>
      <p:ext uri="{BB962C8B-B14F-4D97-AF65-F5344CB8AC3E}">
        <p14:creationId xmlns:p14="http://schemas.microsoft.com/office/powerpoint/2010/main" val="3832723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012A4C50-8BF8-CF5A-90A9-9A71B4DB88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7584" y="365125"/>
            <a:ext cx="10005337" cy="723011"/>
          </a:xfrm>
        </p:spPr>
        <p:txBody>
          <a:bodyPr/>
          <a:lstStyle/>
          <a:p>
            <a:r>
              <a:rPr lang="en-US" b="1" dirty="0">
                <a:solidFill>
                  <a:srgbClr val="0070C0"/>
                </a:solidFill>
              </a:rPr>
              <a:t>Estimated Glomerular Filtration Rate (eGFR)</a:t>
            </a:r>
            <a:endParaRPr lang="en-US" dirty="0"/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625A5260-70EB-AC4D-C4B7-EBD35A58D1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60371" y="1476103"/>
            <a:ext cx="11071258" cy="4424901"/>
          </a:xfrm>
        </p:spPr>
        <p:txBody>
          <a:bodyPr/>
          <a:lstStyle/>
          <a:p>
            <a:r>
              <a:rPr lang="en-US" sz="2800" dirty="0"/>
              <a:t>Definition:</a:t>
            </a:r>
          </a:p>
          <a:p>
            <a:pPr lvl="1"/>
            <a:r>
              <a:rPr lang="en-US" sz="2400" dirty="0"/>
              <a:t>Measures how well kidneys are working</a:t>
            </a:r>
          </a:p>
          <a:p>
            <a:pPr lvl="1"/>
            <a:r>
              <a:rPr lang="en-US" sz="2400" dirty="0"/>
              <a:t>Is an estimated number based on </a:t>
            </a:r>
          </a:p>
          <a:p>
            <a:pPr lvl="2">
              <a:buClr>
                <a:schemeClr val="accent2"/>
              </a:buClr>
            </a:pPr>
            <a:r>
              <a:rPr lang="en-US" dirty="0">
                <a:latin typeface="+mn-lt"/>
              </a:rPr>
              <a:t>Age</a:t>
            </a:r>
          </a:p>
          <a:p>
            <a:pPr lvl="2">
              <a:buClr>
                <a:schemeClr val="accent2"/>
              </a:buClr>
            </a:pPr>
            <a:r>
              <a:rPr lang="en-US" dirty="0">
                <a:latin typeface="+mn-lt"/>
              </a:rPr>
              <a:t>Gender</a:t>
            </a:r>
          </a:p>
          <a:p>
            <a:pPr lvl="2">
              <a:buClr>
                <a:schemeClr val="accent2"/>
              </a:buClr>
            </a:pPr>
            <a:r>
              <a:rPr lang="en-US" dirty="0">
                <a:latin typeface="+mn-lt"/>
              </a:rPr>
              <a:t>Body type</a:t>
            </a:r>
          </a:p>
          <a:p>
            <a:pPr lvl="2">
              <a:buClr>
                <a:schemeClr val="accent2"/>
              </a:buClr>
            </a:pPr>
            <a:r>
              <a:rPr lang="en-US" dirty="0">
                <a:latin typeface="+mn-lt"/>
              </a:rPr>
              <a:t>Race</a:t>
            </a:r>
          </a:p>
          <a:p>
            <a:r>
              <a:rPr lang="en-US" sz="2800" dirty="0"/>
              <a:t>CKD is generally diagnosed when there is evidence, for more than three months, of decreased kidney function (eGFR less than 60)</a:t>
            </a:r>
          </a:p>
        </p:txBody>
      </p:sp>
    </p:spTree>
    <p:extLst>
      <p:ext uri="{BB962C8B-B14F-4D97-AF65-F5344CB8AC3E}">
        <p14:creationId xmlns:p14="http://schemas.microsoft.com/office/powerpoint/2010/main" val="17701447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0130D44B-4698-CD8E-9426-4F3AC0E36E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70C0"/>
                </a:solidFill>
              </a:rPr>
              <a:t>eGFR Measures Kidney Functions</a:t>
            </a:r>
            <a:endParaRPr lang="en-US" dirty="0"/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8F248062-DA32-A9CA-63FB-6923EDA7A08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7098" y="1518699"/>
            <a:ext cx="11071258" cy="4424901"/>
          </a:xfrm>
        </p:spPr>
        <p:txBody>
          <a:bodyPr/>
          <a:lstStyle/>
          <a:p>
            <a:r>
              <a:rPr lang="en-US" sz="2800" dirty="0"/>
              <a:t>Each stage of kidney disease is based on the eGFR blood test numbers: </a:t>
            </a:r>
          </a:p>
          <a:p>
            <a:pPr lvl="1"/>
            <a:r>
              <a:rPr lang="en-US" sz="2400" dirty="0"/>
              <a:t>Stage 1 – Early Stage CKD: eGFR of 90 or higher</a:t>
            </a:r>
          </a:p>
          <a:p>
            <a:pPr lvl="1"/>
            <a:r>
              <a:rPr lang="en-US" sz="2400" dirty="0"/>
              <a:t>Stage 2 – Early Stage CKD: eGFR of 89-60</a:t>
            </a:r>
          </a:p>
          <a:p>
            <a:pPr lvl="1"/>
            <a:r>
              <a:rPr lang="en-US" sz="2400" dirty="0"/>
              <a:t>Stage 3a – Early Stage CKD: eGFR of 59-45</a:t>
            </a:r>
          </a:p>
          <a:p>
            <a:pPr lvl="1"/>
            <a:r>
              <a:rPr lang="en-US" sz="2400" dirty="0"/>
              <a:t>Stage 3b – Early Stage CKD: eGFR of 44-30</a:t>
            </a:r>
          </a:p>
          <a:p>
            <a:pPr lvl="1"/>
            <a:r>
              <a:rPr lang="en-US" sz="2400" dirty="0"/>
              <a:t>Stage 4 – Late Stage CKD: eGFR of 29-15</a:t>
            </a:r>
          </a:p>
          <a:p>
            <a:pPr lvl="1"/>
            <a:r>
              <a:rPr lang="en-US" sz="2400" dirty="0"/>
              <a:t>Stage 5 – End Stage Renal Disease: eGFR less than 15</a:t>
            </a:r>
          </a:p>
        </p:txBody>
      </p:sp>
    </p:spTree>
    <p:extLst>
      <p:ext uri="{BB962C8B-B14F-4D97-AF65-F5344CB8AC3E}">
        <p14:creationId xmlns:p14="http://schemas.microsoft.com/office/powerpoint/2010/main" val="3276330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3733D23C-D117-09C5-281D-70A25B92A2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7585" y="365125"/>
            <a:ext cx="9279906" cy="1058158"/>
          </a:xfrm>
        </p:spPr>
        <p:txBody>
          <a:bodyPr/>
          <a:lstStyle/>
          <a:p>
            <a:r>
              <a:rPr lang="en-US" b="1" dirty="0">
                <a:solidFill>
                  <a:srgbClr val="0070C0"/>
                </a:solidFill>
              </a:rPr>
              <a:t>Laboratory Tests – CRD Patients </a:t>
            </a:r>
            <a:br>
              <a:rPr lang="en-US" b="1" dirty="0">
                <a:solidFill>
                  <a:srgbClr val="0070C0"/>
                </a:solidFill>
              </a:rPr>
            </a:br>
            <a:r>
              <a:rPr lang="en-US" sz="2400" b="1" dirty="0">
                <a:solidFill>
                  <a:srgbClr val="0070C0"/>
                </a:solidFill>
              </a:rPr>
              <a:t>(</a:t>
            </a:r>
            <a:r>
              <a:rPr lang="en-US" sz="2400" b="1" dirty="0">
                <a:solidFill>
                  <a:srgbClr val="0070C0"/>
                </a:solidFill>
                <a:hlinkClick r:id="rId2"/>
              </a:rPr>
              <a:t>NCD 190.10</a:t>
            </a:r>
            <a:r>
              <a:rPr lang="en-US" sz="2400" b="1" dirty="0">
                <a:solidFill>
                  <a:srgbClr val="0070C0"/>
                </a:solidFill>
              </a:rPr>
              <a:t>)</a:t>
            </a:r>
            <a:endParaRPr lang="en-US" dirty="0"/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35A65C21-B8E3-9036-D8CC-8BB7C241E9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60371" y="1693628"/>
            <a:ext cx="11071258" cy="4424901"/>
          </a:xfrm>
        </p:spPr>
        <p:txBody>
          <a:bodyPr/>
          <a:lstStyle/>
          <a:p>
            <a:r>
              <a:rPr lang="en-US" sz="2800" dirty="0"/>
              <a:t>Purpose : Laboratory tests are essential to monitor the progress of CRD patients. </a:t>
            </a:r>
          </a:p>
          <a:p>
            <a:r>
              <a:rPr lang="en-US" sz="2800" dirty="0"/>
              <a:t>Limitations of Coverage: The following tests and frequencies incorporate the level and types of routine laboratory test that are covered. Routine test at greater frequencies must include medical justification.</a:t>
            </a:r>
          </a:p>
          <a:p>
            <a:pPr lvl="1"/>
            <a:r>
              <a:rPr lang="en-US" sz="2400" dirty="0"/>
              <a:t>Per Dialysis</a:t>
            </a:r>
          </a:p>
          <a:p>
            <a:pPr lvl="2">
              <a:buClr>
                <a:schemeClr val="accent2"/>
              </a:buClr>
            </a:pPr>
            <a:r>
              <a:rPr lang="en-US" dirty="0">
                <a:latin typeface="+mn-lt"/>
              </a:rPr>
              <a:t>All hematocrit or hemoglobin and clotting time tests furnished incident to dialysis treatment</a:t>
            </a:r>
          </a:p>
          <a:p>
            <a:pPr lvl="1"/>
            <a:r>
              <a:rPr lang="en-US" sz="2400" dirty="0"/>
              <a:t>Per Week</a:t>
            </a:r>
          </a:p>
          <a:p>
            <a:pPr lvl="2">
              <a:buClr>
                <a:schemeClr val="accent2"/>
              </a:buClr>
            </a:pPr>
            <a:r>
              <a:rPr lang="en-US" dirty="0">
                <a:latin typeface="+mn-lt"/>
              </a:rPr>
              <a:t>Prothrombin time for patients on anticoagulant therapy</a:t>
            </a:r>
          </a:p>
          <a:p>
            <a:pPr lvl="2">
              <a:buClr>
                <a:schemeClr val="accent2"/>
              </a:buClr>
            </a:pPr>
            <a:r>
              <a:rPr lang="en-US" dirty="0">
                <a:latin typeface="+mn-lt"/>
              </a:rPr>
              <a:t>Serum CREATININE</a:t>
            </a:r>
          </a:p>
          <a:p>
            <a:pPr lvl="1"/>
            <a:r>
              <a:rPr lang="en-US" sz="2400" dirty="0"/>
              <a:t>Per Week or Thirteen Per Quarter</a:t>
            </a:r>
          </a:p>
          <a:p>
            <a:pPr lvl="2">
              <a:buClr>
                <a:schemeClr val="accent2"/>
              </a:buClr>
            </a:pPr>
            <a:r>
              <a:rPr lang="en-US" dirty="0">
                <a:latin typeface="+mn-lt"/>
              </a:rPr>
              <a:t>Blood Urea Nitrogen (BUN)</a:t>
            </a:r>
          </a:p>
        </p:txBody>
      </p:sp>
    </p:spTree>
    <p:extLst>
      <p:ext uri="{BB962C8B-B14F-4D97-AF65-F5344CB8AC3E}">
        <p14:creationId xmlns:p14="http://schemas.microsoft.com/office/powerpoint/2010/main" val="6427730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15E07B25-88DB-1737-5D46-95C19A03B0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70C0"/>
                </a:solidFill>
              </a:rPr>
              <a:t>Laboratory Tests – CRD Patients cont.</a:t>
            </a:r>
            <a:endParaRPr lang="en-US" dirty="0"/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64AC1B5B-1915-19CF-B8D4-4535B87B207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47585" y="1623060"/>
            <a:ext cx="11071258" cy="4424901"/>
          </a:xfrm>
        </p:spPr>
        <p:txBody>
          <a:bodyPr/>
          <a:lstStyle/>
          <a:p>
            <a:pPr lvl="1"/>
            <a:r>
              <a:rPr lang="en-US" sz="2800" dirty="0"/>
              <a:t>Monthly</a:t>
            </a:r>
          </a:p>
          <a:p>
            <a:pPr lvl="3">
              <a:buClr>
                <a:schemeClr val="accent2"/>
              </a:buClr>
            </a:pPr>
            <a:r>
              <a:rPr lang="en-US" sz="2000" dirty="0">
                <a:solidFill>
                  <a:srgbClr val="58585A"/>
                </a:solidFill>
              </a:rPr>
              <a:t>Complete Blood Count (CBC)</a:t>
            </a:r>
          </a:p>
          <a:p>
            <a:pPr lvl="3">
              <a:buClr>
                <a:schemeClr val="accent2"/>
              </a:buClr>
            </a:pPr>
            <a:r>
              <a:rPr lang="en-US" sz="2000" dirty="0">
                <a:solidFill>
                  <a:srgbClr val="58585A"/>
                </a:solidFill>
              </a:rPr>
              <a:t>Serum Calcium</a:t>
            </a:r>
          </a:p>
          <a:p>
            <a:pPr lvl="3">
              <a:buClr>
                <a:schemeClr val="accent2"/>
              </a:buClr>
            </a:pPr>
            <a:r>
              <a:rPr lang="en-US" sz="2000" dirty="0">
                <a:solidFill>
                  <a:srgbClr val="58585A"/>
                </a:solidFill>
              </a:rPr>
              <a:t>Serum Potassium</a:t>
            </a:r>
          </a:p>
          <a:p>
            <a:pPr lvl="3">
              <a:buClr>
                <a:schemeClr val="accent2"/>
              </a:buClr>
            </a:pPr>
            <a:r>
              <a:rPr lang="en-US" sz="2000" dirty="0">
                <a:solidFill>
                  <a:srgbClr val="58585A"/>
                </a:solidFill>
              </a:rPr>
              <a:t>Serum Chloride</a:t>
            </a:r>
          </a:p>
          <a:p>
            <a:pPr lvl="3">
              <a:buClr>
                <a:schemeClr val="accent2"/>
              </a:buClr>
            </a:pPr>
            <a:r>
              <a:rPr lang="en-US" sz="2000" dirty="0">
                <a:solidFill>
                  <a:srgbClr val="58585A"/>
                </a:solidFill>
              </a:rPr>
              <a:t>Serum Bicarbonate</a:t>
            </a:r>
          </a:p>
          <a:p>
            <a:pPr lvl="3">
              <a:buClr>
                <a:schemeClr val="accent2"/>
              </a:buClr>
            </a:pPr>
            <a:r>
              <a:rPr lang="en-US" sz="2000" dirty="0">
                <a:solidFill>
                  <a:srgbClr val="58585A"/>
                </a:solidFill>
              </a:rPr>
              <a:t>Serum Phosphorous</a:t>
            </a:r>
          </a:p>
          <a:p>
            <a:pPr lvl="3">
              <a:buClr>
                <a:schemeClr val="accent2"/>
              </a:buClr>
            </a:pPr>
            <a:r>
              <a:rPr lang="en-US" sz="2000" dirty="0">
                <a:solidFill>
                  <a:srgbClr val="58585A"/>
                </a:solidFill>
              </a:rPr>
              <a:t>Total Protein</a:t>
            </a:r>
          </a:p>
          <a:p>
            <a:pPr lvl="3">
              <a:buClr>
                <a:schemeClr val="accent2"/>
              </a:buClr>
            </a:pPr>
            <a:r>
              <a:rPr lang="en-US" sz="2000" dirty="0">
                <a:solidFill>
                  <a:srgbClr val="58585A"/>
                </a:solidFill>
              </a:rPr>
              <a:t>Serum Albumin</a:t>
            </a:r>
          </a:p>
          <a:p>
            <a:pPr lvl="3">
              <a:buClr>
                <a:schemeClr val="accent2"/>
              </a:buClr>
            </a:pPr>
            <a:r>
              <a:rPr lang="en-US" sz="2000" dirty="0">
                <a:solidFill>
                  <a:srgbClr val="58585A"/>
                </a:solidFill>
              </a:rPr>
              <a:t>Alkaline Phosphate</a:t>
            </a:r>
          </a:p>
          <a:p>
            <a:pPr lvl="3">
              <a:buClr>
                <a:schemeClr val="accent2"/>
              </a:buClr>
            </a:pPr>
            <a:r>
              <a:rPr lang="en-US" sz="2000" dirty="0">
                <a:solidFill>
                  <a:srgbClr val="58585A"/>
                </a:solidFill>
              </a:rPr>
              <a:t>Aspartate Aminotransferase (AST) (SGOT)</a:t>
            </a:r>
          </a:p>
          <a:p>
            <a:pPr lvl="3">
              <a:buClr>
                <a:schemeClr val="accent2"/>
              </a:buClr>
            </a:pPr>
            <a:r>
              <a:rPr lang="en-US" sz="2000" dirty="0">
                <a:solidFill>
                  <a:srgbClr val="58585A"/>
                </a:solidFill>
              </a:rPr>
              <a:t>Lactic Acid Dehydrogenase (LDH)</a:t>
            </a:r>
          </a:p>
        </p:txBody>
      </p:sp>
    </p:spTree>
    <p:extLst>
      <p:ext uri="{BB962C8B-B14F-4D97-AF65-F5344CB8AC3E}">
        <p14:creationId xmlns:p14="http://schemas.microsoft.com/office/powerpoint/2010/main" val="275858055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C689ADFE-DDF5-500B-1E9C-CB37DEBB01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70C0"/>
                </a:solidFill>
              </a:rPr>
              <a:t>Laboratory Tests – CRD Patients coverage cont.</a:t>
            </a:r>
            <a:endParaRPr lang="en-US" dirty="0"/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1AD2A84-6DD2-D882-AD74-F1E66FC58E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47585" y="1899286"/>
            <a:ext cx="11071258" cy="3577590"/>
          </a:xfrm>
        </p:spPr>
        <p:txBody>
          <a:bodyPr/>
          <a:lstStyle/>
          <a:p>
            <a:r>
              <a:rPr lang="en-US" sz="2800" dirty="0"/>
              <a:t>Guidelines for tests other than those routinely performed include:</a:t>
            </a:r>
          </a:p>
          <a:p>
            <a:pPr lvl="1"/>
            <a:r>
              <a:rPr lang="en-US" sz="2000" dirty="0"/>
              <a:t>Serum Aluminum – one every 3 months</a:t>
            </a:r>
          </a:p>
          <a:p>
            <a:pPr lvl="1"/>
            <a:r>
              <a:rPr lang="en-US" sz="2000" dirty="0"/>
              <a:t>Serum Ferritin – one every 3 months</a:t>
            </a:r>
          </a:p>
          <a:p>
            <a:r>
              <a:rPr lang="en-US" sz="2800" dirty="0"/>
              <a:t>Tests for hepatitis B are covered when patients first enter a dialysis facility</a:t>
            </a:r>
          </a:p>
          <a:p>
            <a:r>
              <a:rPr lang="en-US" sz="2800" dirty="0"/>
              <a:t>Coverage of future testing depends on the patient’s serologic status and successfully immunization </a:t>
            </a:r>
          </a:p>
          <a:p>
            <a:r>
              <a:rPr lang="en-US" sz="2800" dirty="0"/>
              <a:t>See NCD 190.10 for more information</a:t>
            </a:r>
          </a:p>
        </p:txBody>
      </p:sp>
    </p:spTree>
    <p:extLst>
      <p:ext uri="{BB962C8B-B14F-4D97-AF65-F5344CB8AC3E}">
        <p14:creationId xmlns:p14="http://schemas.microsoft.com/office/powerpoint/2010/main" val="216775086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72263B-F319-77CC-5317-EA925258B8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7585" y="365125"/>
            <a:ext cx="9279906" cy="1078664"/>
          </a:xfrm>
        </p:spPr>
        <p:txBody>
          <a:bodyPr/>
          <a:lstStyle/>
          <a:p>
            <a:r>
              <a:rPr lang="en-US" b="1" dirty="0">
                <a:solidFill>
                  <a:srgbClr val="0070C0"/>
                </a:solidFill>
              </a:rPr>
              <a:t>Medicare Coverage for Preventive Services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833B92-1D51-F047-CF6C-6F56FAFB18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47585" y="1982805"/>
            <a:ext cx="11071258" cy="3734602"/>
          </a:xfrm>
        </p:spPr>
        <p:txBody>
          <a:bodyPr/>
          <a:lstStyle/>
          <a:p>
            <a:r>
              <a:rPr lang="en-US" sz="2800" dirty="0"/>
              <a:t>Diabetes</a:t>
            </a:r>
          </a:p>
          <a:p>
            <a:r>
              <a:rPr lang="en-US" sz="2800" dirty="0"/>
              <a:t>Medical nutrition therapy</a:t>
            </a:r>
          </a:p>
          <a:p>
            <a:r>
              <a:rPr lang="en-US" sz="2800" dirty="0"/>
              <a:t>High blood pressure</a:t>
            </a:r>
          </a:p>
          <a:p>
            <a:r>
              <a:rPr lang="en-US" sz="2800" dirty="0"/>
              <a:t>Cardiovascular Disease</a:t>
            </a:r>
          </a:p>
          <a:p>
            <a:r>
              <a:rPr lang="en-US" sz="2800" dirty="0"/>
              <a:t>Obesity</a:t>
            </a:r>
          </a:p>
          <a:p>
            <a:r>
              <a:rPr lang="en-US" sz="2800" dirty="0"/>
              <a:t>Alcohol</a:t>
            </a:r>
          </a:p>
          <a:p>
            <a:r>
              <a:rPr lang="en-US" sz="2800" dirty="0"/>
              <a:t>Tobacco use</a:t>
            </a:r>
          </a:p>
        </p:txBody>
      </p:sp>
    </p:spTree>
    <p:extLst>
      <p:ext uri="{BB962C8B-B14F-4D97-AF65-F5344CB8AC3E}">
        <p14:creationId xmlns:p14="http://schemas.microsoft.com/office/powerpoint/2010/main" val="238714119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6F5A5072-7B47-4D32-B52A-4EBBF590B8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715DAF0-AE1B-46C9-8A6B-DB2AA05AB9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2" y="-22693"/>
            <a:ext cx="12191999" cy="4374129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rgbClr val="000000"/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016219D-510E-4184-9090-6D5578A87B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3908719" y="-3931841"/>
            <a:ext cx="4374557" cy="12192000"/>
          </a:xfrm>
          <a:prstGeom prst="rect">
            <a:avLst/>
          </a:prstGeom>
          <a:gradFill>
            <a:gsLst>
              <a:gs pos="40000">
                <a:schemeClr val="accent1">
                  <a:alpha val="0"/>
                </a:schemeClr>
              </a:gs>
              <a:gs pos="100000">
                <a:schemeClr val="accent1">
                  <a:lumMod val="75000"/>
                  <a:alpha val="52000"/>
                </a:schemeClr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FF4A713-7B75-4B21-90D7-5AB19547C7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136696" y="-3703868"/>
            <a:ext cx="4374128" cy="11736479"/>
          </a:xfrm>
          <a:prstGeom prst="rect">
            <a:avLst/>
          </a:prstGeom>
          <a:gradFill>
            <a:gsLst>
              <a:gs pos="17000">
                <a:schemeClr val="accent1">
                  <a:alpha val="0"/>
                </a:schemeClr>
              </a:gs>
              <a:gs pos="100000">
                <a:srgbClr val="000000">
                  <a:alpha val="37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DC631C0B-6DA6-4E57-8231-CE32B3434A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5" y="-22690"/>
            <a:ext cx="8542485" cy="4374126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  <a:alpha val="0"/>
                </a:schemeClr>
              </a:gs>
              <a:gs pos="100000">
                <a:srgbClr val="000000">
                  <a:alpha val="25000"/>
                </a:srgb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C29501E6-A978-4A61-9689-9085AF97A5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2508972">
            <a:off x="5945431" y="-1032053"/>
            <a:ext cx="4990147" cy="4439131"/>
          </a:xfrm>
          <a:custGeom>
            <a:avLst/>
            <a:gdLst>
              <a:gd name="connsiteX0" fmla="*/ 4990147 w 4990147"/>
              <a:gd name="connsiteY0" fmla="*/ 2229378 h 4439131"/>
              <a:gd name="connsiteX1" fmla="*/ 917384 w 4990147"/>
              <a:gd name="connsiteY1" fmla="*/ 4439131 h 4439131"/>
              <a:gd name="connsiteX2" fmla="*/ 910814 w 4990147"/>
              <a:gd name="connsiteY2" fmla="*/ 4434219 h 4439131"/>
              <a:gd name="connsiteX3" fmla="*/ 0 w 4990147"/>
              <a:gd name="connsiteY3" fmla="*/ 2502877 h 4439131"/>
              <a:gd name="connsiteX4" fmla="*/ 2502877 w 4990147"/>
              <a:gd name="connsiteY4" fmla="*/ 0 h 4439131"/>
              <a:gd name="connsiteX5" fmla="*/ 4954904 w 4990147"/>
              <a:gd name="connsiteY5" fmla="*/ 1998460 h 44391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990147" h="4439131">
                <a:moveTo>
                  <a:pt x="4990147" y="2229378"/>
                </a:moveTo>
                <a:lnTo>
                  <a:pt x="917384" y="4439131"/>
                </a:lnTo>
                <a:lnTo>
                  <a:pt x="910814" y="4434219"/>
                </a:lnTo>
                <a:cubicBezTo>
                  <a:pt x="354557" y="3975154"/>
                  <a:pt x="0" y="3280421"/>
                  <a:pt x="0" y="2502877"/>
                </a:cubicBezTo>
                <a:cubicBezTo>
                  <a:pt x="0" y="1120576"/>
                  <a:pt x="1120576" y="0"/>
                  <a:pt x="2502877" y="0"/>
                </a:cubicBezTo>
                <a:cubicBezTo>
                  <a:pt x="3712390" y="0"/>
                  <a:pt x="4721520" y="857941"/>
                  <a:pt x="4954904" y="1998460"/>
                </a:cubicBezTo>
                <a:close/>
              </a:path>
            </a:pathLst>
          </a:custGeom>
          <a:gradFill>
            <a:gsLst>
              <a:gs pos="0">
                <a:schemeClr val="accent1">
                  <a:alpha val="22000"/>
                </a:schemeClr>
              </a:gs>
              <a:gs pos="87000">
                <a:schemeClr val="accent1">
                  <a:lumMod val="60000"/>
                  <a:lumOff val="40000"/>
                  <a:alpha val="2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2003F5E-EFC4-1446-FCB3-75CCA35AB3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14824" y="735106"/>
            <a:ext cx="10053763" cy="292847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72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Diabetes</a:t>
            </a:r>
          </a:p>
        </p:txBody>
      </p:sp>
    </p:spTree>
    <p:extLst>
      <p:ext uri="{BB962C8B-B14F-4D97-AF65-F5344CB8AC3E}">
        <p14:creationId xmlns:p14="http://schemas.microsoft.com/office/powerpoint/2010/main" val="143302053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04D773AA-1AA1-B056-7B3B-4C9D6E8E94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70C0"/>
                </a:solidFill>
              </a:rPr>
              <a:t>Diabetes Screening Coverage</a:t>
            </a:r>
            <a:endParaRPr lang="en-US" dirty="0"/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3314F152-7EC7-14C4-123E-755CA03506A9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z="2400" dirty="0"/>
              <a:t>Covered under Medicare Part B if:</a:t>
            </a:r>
          </a:p>
          <a:p>
            <a:pPr lvl="1"/>
            <a:r>
              <a:rPr lang="en-US" sz="2000" dirty="0"/>
              <a:t>High blood pressure</a:t>
            </a:r>
          </a:p>
          <a:p>
            <a:pPr lvl="1"/>
            <a:r>
              <a:rPr lang="en-US" sz="2000" dirty="0"/>
              <a:t>History of abnormal cholesterol &amp; triglyceride levels</a:t>
            </a:r>
          </a:p>
          <a:p>
            <a:pPr lvl="1"/>
            <a:r>
              <a:rPr lang="en-US" sz="2000" dirty="0"/>
              <a:t>Obesity</a:t>
            </a:r>
          </a:p>
          <a:p>
            <a:pPr lvl="1"/>
            <a:r>
              <a:rPr lang="en-US" sz="2000" dirty="0"/>
              <a:t>History of high blood sugar</a:t>
            </a:r>
          </a:p>
          <a:p>
            <a:pPr lvl="1"/>
            <a:r>
              <a:rPr lang="en-US" sz="2000" dirty="0"/>
              <a:t>Have two or more of the following conditions</a:t>
            </a:r>
          </a:p>
          <a:p>
            <a:pPr lvl="2">
              <a:buClr>
                <a:schemeClr val="accent2"/>
              </a:buClr>
            </a:pPr>
            <a:r>
              <a:rPr lang="en-US" sz="1800" dirty="0"/>
              <a:t>65 or older</a:t>
            </a:r>
          </a:p>
          <a:p>
            <a:pPr lvl="2">
              <a:buClr>
                <a:schemeClr val="accent2"/>
              </a:buClr>
            </a:pPr>
            <a:r>
              <a:rPr lang="en-US" sz="1800" dirty="0"/>
              <a:t>Overweight</a:t>
            </a:r>
          </a:p>
          <a:p>
            <a:pPr lvl="2">
              <a:buClr>
                <a:schemeClr val="accent2"/>
              </a:buClr>
            </a:pPr>
            <a:r>
              <a:rPr lang="en-US" sz="1800" dirty="0"/>
              <a:t>Family history of diabetes (parents or siblings)</a:t>
            </a:r>
          </a:p>
          <a:p>
            <a:pPr lvl="2">
              <a:buClr>
                <a:schemeClr val="accent2"/>
              </a:buClr>
            </a:pPr>
            <a:r>
              <a:rPr lang="en-US" sz="1800" dirty="0"/>
              <a:t>History of gestational diabetes or delivery of a baby weighing over 9 lbs</a:t>
            </a:r>
          </a:p>
          <a:p>
            <a:r>
              <a:rPr lang="en-US" sz="2400" dirty="0"/>
              <a:t>Covers blood glucose lab test screening*</a:t>
            </a:r>
          </a:p>
          <a:p>
            <a:r>
              <a:rPr lang="en-US" sz="2400" dirty="0"/>
              <a:t>Up to two screenings per year</a:t>
            </a:r>
          </a:p>
          <a:p>
            <a:r>
              <a:rPr lang="en-US" sz="2400" dirty="0"/>
              <a:t>No cost to patient if provider accepts assignment*</a:t>
            </a:r>
          </a:p>
        </p:txBody>
      </p:sp>
    </p:spTree>
    <p:extLst>
      <p:ext uri="{BB962C8B-B14F-4D97-AF65-F5344CB8AC3E}">
        <p14:creationId xmlns:p14="http://schemas.microsoft.com/office/powerpoint/2010/main" val="1538368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91418A4-0A7D-C175-653C-17F110E9AE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Disclaimer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D04EBE6-E420-CB39-CBC0-5298B99F2887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This education is a tool to help the provider community. Medicare rules change often. They are in the relevant laws, regulations, and rulings on </a:t>
            </a: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CMS’ website</a:t>
            </a: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 marL="0" indent="0">
              <a:buNone/>
            </a:pP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 provide responses to questions based on the facts given, but Medicare rules determine final coverage.  </a:t>
            </a:r>
          </a:p>
          <a:p>
            <a:pPr marL="0" indent="0">
              <a:buNone/>
            </a:pP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CMS prohibits recording of the presentation for profit-making purposes.</a:t>
            </a:r>
          </a:p>
        </p:txBody>
      </p:sp>
    </p:spTree>
    <p:extLst>
      <p:ext uri="{BB962C8B-B14F-4D97-AF65-F5344CB8AC3E}">
        <p14:creationId xmlns:p14="http://schemas.microsoft.com/office/powerpoint/2010/main" val="92328774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41B99F1A-3BE0-11FE-D0BB-5C4F7C0296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70C0"/>
                </a:solidFill>
              </a:rPr>
              <a:t>Diabetes Screening Billing</a:t>
            </a:r>
            <a:endParaRPr lang="en-US" dirty="0"/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8D849E7-8FD0-1240-6267-E280E966EC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47585" y="1088136"/>
            <a:ext cx="11071258" cy="4806315"/>
          </a:xfrm>
        </p:spPr>
        <p:txBody>
          <a:bodyPr/>
          <a:lstStyle/>
          <a:p>
            <a:r>
              <a:rPr lang="en-US" sz="2400" dirty="0"/>
              <a:t>HCPCS and CPT</a:t>
            </a:r>
          </a:p>
          <a:p>
            <a:pPr lvl="1"/>
            <a:r>
              <a:rPr lang="en-US" sz="1800" dirty="0"/>
              <a:t>82947</a:t>
            </a:r>
          </a:p>
          <a:p>
            <a:pPr lvl="1"/>
            <a:r>
              <a:rPr lang="en-US" sz="1800" dirty="0"/>
              <a:t>82950</a:t>
            </a:r>
          </a:p>
          <a:p>
            <a:pPr lvl="1"/>
            <a:r>
              <a:rPr lang="en-US" sz="1800" dirty="0"/>
              <a:t>82951</a:t>
            </a:r>
          </a:p>
          <a:p>
            <a:r>
              <a:rPr lang="en-US" sz="2400" dirty="0"/>
              <a:t>ICD-10</a:t>
            </a:r>
          </a:p>
          <a:p>
            <a:pPr lvl="1"/>
            <a:r>
              <a:rPr lang="en-US" sz="1800" dirty="0"/>
              <a:t>Z13.1</a:t>
            </a:r>
          </a:p>
          <a:p>
            <a:pPr lvl="1"/>
            <a:r>
              <a:rPr lang="en-US" sz="1800" dirty="0"/>
              <a:t>Additional codes may apply</a:t>
            </a:r>
          </a:p>
          <a:p>
            <a:r>
              <a:rPr lang="en-US" sz="2800" dirty="0"/>
              <a:t>Frequency</a:t>
            </a:r>
          </a:p>
          <a:p>
            <a:pPr lvl="1"/>
            <a:r>
              <a:rPr lang="en-US" sz="1800" dirty="0"/>
              <a:t>Once every 6 months</a:t>
            </a:r>
          </a:p>
          <a:p>
            <a:pPr lvl="2">
              <a:buClr>
                <a:schemeClr val="accent2"/>
              </a:buClr>
            </a:pPr>
            <a:r>
              <a:rPr lang="en-US" sz="1600" dirty="0"/>
              <a:t>Patients diagnosed with pre-diabetes</a:t>
            </a:r>
          </a:p>
          <a:p>
            <a:pPr lvl="1"/>
            <a:r>
              <a:rPr lang="en-US" sz="1800" dirty="0"/>
              <a:t>Once every 12 months</a:t>
            </a:r>
          </a:p>
          <a:p>
            <a:pPr lvl="2">
              <a:buClr>
                <a:schemeClr val="accent2"/>
              </a:buClr>
            </a:pPr>
            <a:r>
              <a:rPr lang="en-US" sz="1600" dirty="0"/>
              <a:t>Patient has not been diagnosed with pre-diabetes or has never been tested</a:t>
            </a:r>
          </a:p>
          <a:p>
            <a:r>
              <a:rPr lang="en-US" sz="2400" dirty="0"/>
              <a:t>Additional coding</a:t>
            </a:r>
          </a:p>
          <a:p>
            <a:pPr lvl="1"/>
            <a:r>
              <a:rPr lang="en-US" sz="1800" dirty="0"/>
              <a:t>Modifier TS should be added if patient meets the pre-diabetes definition</a:t>
            </a:r>
          </a:p>
        </p:txBody>
      </p:sp>
    </p:spTree>
    <p:extLst>
      <p:ext uri="{BB962C8B-B14F-4D97-AF65-F5344CB8AC3E}">
        <p14:creationId xmlns:p14="http://schemas.microsoft.com/office/powerpoint/2010/main" val="15181630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02652402-D676-1A7A-24CE-79153D6CB7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70C0"/>
                </a:solidFill>
              </a:rPr>
              <a:t>Diabetes Self-Management Training Coverage </a:t>
            </a:r>
            <a:r>
              <a:rPr lang="en-US" sz="2400" b="1" dirty="0">
                <a:solidFill>
                  <a:srgbClr val="0070C0"/>
                </a:solidFill>
              </a:rPr>
              <a:t>(</a:t>
            </a:r>
            <a:r>
              <a:rPr lang="en-US" sz="2400" b="1" dirty="0">
                <a:solidFill>
                  <a:srgbClr val="0070C0"/>
                </a:solidFill>
                <a:hlinkClick r:id="rId2"/>
              </a:rPr>
              <a:t>NCD 40.1</a:t>
            </a:r>
            <a:r>
              <a:rPr lang="en-US" sz="2400" b="1" dirty="0">
                <a:solidFill>
                  <a:srgbClr val="0070C0"/>
                </a:solidFill>
              </a:rPr>
              <a:t>)</a:t>
            </a:r>
            <a:endParaRPr lang="en-US" dirty="0"/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91C446C-DE5A-12C1-9782-B13B6DD638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47585" y="1832610"/>
            <a:ext cx="11071258" cy="3434715"/>
          </a:xfrm>
        </p:spPr>
        <p:txBody>
          <a:bodyPr/>
          <a:lstStyle/>
          <a:p>
            <a:r>
              <a:rPr lang="en-US" sz="2800" dirty="0"/>
              <a:t>Covered under Medicare Part B</a:t>
            </a:r>
          </a:p>
          <a:p>
            <a:pPr lvl="1"/>
            <a:r>
              <a:rPr lang="en-US" sz="2400" dirty="0"/>
              <a:t>Written order</a:t>
            </a:r>
          </a:p>
          <a:p>
            <a:r>
              <a:rPr lang="en-US" sz="2800" dirty="0"/>
              <a:t>10 hours initial training</a:t>
            </a:r>
          </a:p>
          <a:p>
            <a:pPr lvl="1"/>
            <a:r>
              <a:rPr lang="en-US" sz="2400" dirty="0"/>
              <a:t>1 hour individual, 9 hours group</a:t>
            </a:r>
          </a:p>
          <a:p>
            <a:r>
              <a:rPr lang="en-US" sz="2800" dirty="0"/>
              <a:t>2 hours follow-up training each calendar year</a:t>
            </a:r>
          </a:p>
          <a:p>
            <a:r>
              <a:rPr lang="en-US" sz="2800" dirty="0"/>
              <a:t>After Part B deductible is met, patient pays 20% of Medicare-approved amount</a:t>
            </a:r>
          </a:p>
        </p:txBody>
      </p:sp>
    </p:spTree>
    <p:extLst>
      <p:ext uri="{BB962C8B-B14F-4D97-AF65-F5344CB8AC3E}">
        <p14:creationId xmlns:p14="http://schemas.microsoft.com/office/powerpoint/2010/main" val="32709817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481D0ED1-2AC4-4B90-1776-BA5E3A2823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70C0"/>
                </a:solidFill>
              </a:rPr>
              <a:t>Diabetes Self-Management Training Billing</a:t>
            </a:r>
            <a:endParaRPr lang="en-US" dirty="0"/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4D8AB71-EA21-66FB-B443-4EF4FD2F37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47585" y="1727836"/>
            <a:ext cx="11071258" cy="4196714"/>
          </a:xfrm>
        </p:spPr>
        <p:txBody>
          <a:bodyPr/>
          <a:lstStyle/>
          <a:p>
            <a:r>
              <a:rPr lang="en-US" sz="2400" dirty="0"/>
              <a:t>HCPCS &amp; CPT</a:t>
            </a:r>
          </a:p>
          <a:p>
            <a:pPr lvl="1"/>
            <a:r>
              <a:rPr lang="en-US" sz="2000" dirty="0"/>
              <a:t>G0108</a:t>
            </a:r>
          </a:p>
          <a:p>
            <a:pPr lvl="1"/>
            <a:r>
              <a:rPr lang="en-US" sz="2000" dirty="0"/>
              <a:t>G0109</a:t>
            </a:r>
          </a:p>
          <a:p>
            <a:r>
              <a:rPr lang="en-US" sz="2400" dirty="0"/>
              <a:t>ICD- 10</a:t>
            </a:r>
          </a:p>
          <a:p>
            <a:pPr lvl="1"/>
            <a:r>
              <a:rPr lang="en-US" sz="2000" dirty="0"/>
              <a:t>Patient must be diagnosed with diabetes</a:t>
            </a:r>
          </a:p>
          <a:p>
            <a:pPr lvl="1"/>
            <a:r>
              <a:rPr lang="en-US" sz="2000" dirty="0"/>
              <a:t>Additional codes may apply</a:t>
            </a:r>
          </a:p>
          <a:p>
            <a:r>
              <a:rPr lang="en-US" sz="2400" dirty="0"/>
              <a:t>Frequency</a:t>
            </a:r>
          </a:p>
          <a:p>
            <a:pPr lvl="1"/>
            <a:r>
              <a:rPr lang="en-US" sz="2000" dirty="0"/>
              <a:t>Initial year – up to 10 hours initial training</a:t>
            </a:r>
          </a:p>
          <a:p>
            <a:pPr lvl="1"/>
            <a:r>
              <a:rPr lang="en-US" sz="2000" dirty="0"/>
              <a:t>Subsequent years – up to 2 hours follow-up training</a:t>
            </a:r>
          </a:p>
          <a:p>
            <a:r>
              <a:rPr lang="en-US" sz="2400" dirty="0"/>
              <a:t>Additional coding</a:t>
            </a:r>
          </a:p>
          <a:p>
            <a:pPr lvl="1"/>
            <a:r>
              <a:rPr lang="en-US" sz="2000" dirty="0"/>
              <a:t>DSMT and MNT can’t be billed on same day or incident to professional services</a:t>
            </a:r>
          </a:p>
        </p:txBody>
      </p:sp>
    </p:spTree>
    <p:extLst>
      <p:ext uri="{BB962C8B-B14F-4D97-AF65-F5344CB8AC3E}">
        <p14:creationId xmlns:p14="http://schemas.microsoft.com/office/powerpoint/2010/main" val="147010717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48025566-243A-CEF0-8B01-7B34ADB875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70C0"/>
                </a:solidFill>
              </a:rPr>
              <a:t>Medicare Diabetes Prevention Program Coverage</a:t>
            </a:r>
            <a:endParaRPr lang="en-US" dirty="0"/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73A56D4-1037-3E46-DF23-AE2263D0DF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47585" y="1680210"/>
            <a:ext cx="11071258" cy="4234815"/>
          </a:xfrm>
        </p:spPr>
        <p:txBody>
          <a:bodyPr/>
          <a:lstStyle/>
          <a:p>
            <a:r>
              <a:rPr lang="en-US" sz="2800" dirty="0"/>
              <a:t>Covered once in a lifetime under Part B if </a:t>
            </a:r>
            <a:r>
              <a:rPr lang="en-US" sz="2800" b="1" dirty="0"/>
              <a:t>all </a:t>
            </a:r>
            <a:r>
              <a:rPr lang="en-US" sz="2800" dirty="0"/>
              <a:t>conditions apply within 12 months of first session</a:t>
            </a:r>
          </a:p>
          <a:p>
            <a:pPr lvl="1"/>
            <a:r>
              <a:rPr lang="en-US" sz="2400" dirty="0"/>
              <a:t>A1c test results between 5.7 and 6.4%</a:t>
            </a:r>
          </a:p>
          <a:p>
            <a:pPr lvl="1"/>
            <a:r>
              <a:rPr lang="en-US" sz="2400" dirty="0"/>
              <a:t>Fasting glucose of 110-125mg/dL</a:t>
            </a:r>
          </a:p>
          <a:p>
            <a:pPr lvl="1"/>
            <a:r>
              <a:rPr lang="en-US" sz="2400" dirty="0"/>
              <a:t>2-hour glucose of 140-199mg/dL</a:t>
            </a:r>
          </a:p>
          <a:p>
            <a:pPr lvl="1"/>
            <a:r>
              <a:rPr lang="en-US" sz="2400" dirty="0"/>
              <a:t>Body mass index of 25 or more</a:t>
            </a:r>
          </a:p>
          <a:p>
            <a:pPr lvl="1"/>
            <a:r>
              <a:rPr lang="en-US" sz="2400" dirty="0"/>
              <a:t>No history of type 1 or type 2 diabetes</a:t>
            </a:r>
          </a:p>
          <a:p>
            <a:pPr lvl="1"/>
            <a:r>
              <a:rPr lang="en-US" sz="2400" dirty="0"/>
              <a:t>Never diagnosed with ESRD</a:t>
            </a:r>
          </a:p>
          <a:p>
            <a:pPr lvl="1"/>
            <a:r>
              <a:rPr lang="en-US" sz="2400" dirty="0"/>
              <a:t>Never participated in the Medicare diabetes prevention program</a:t>
            </a:r>
          </a:p>
          <a:p>
            <a:r>
              <a:rPr lang="en-US" sz="2800" dirty="0"/>
              <a:t>No cost to eligible beneficiaries</a:t>
            </a:r>
          </a:p>
        </p:txBody>
      </p:sp>
    </p:spTree>
    <p:extLst>
      <p:ext uri="{BB962C8B-B14F-4D97-AF65-F5344CB8AC3E}">
        <p14:creationId xmlns:p14="http://schemas.microsoft.com/office/powerpoint/2010/main" val="48497755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ABC6456E-8587-835A-3685-5A1FB55F7C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70C0"/>
                </a:solidFill>
              </a:rPr>
              <a:t>Medicare Diabetes Prevention Program Billing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9279609-B005-B1FF-AD01-8196D4D995B7}"/>
              </a:ext>
            </a:extLst>
          </p:cNvPr>
          <p:cNvSpPr>
            <a:spLocks noGrp="1"/>
          </p:cNvSpPr>
          <p:nvPr>
            <p:ph type="body" idx="16"/>
          </p:nvPr>
        </p:nvSpPr>
        <p:spPr>
          <a:xfrm>
            <a:off x="741145" y="1755279"/>
            <a:ext cx="4281473" cy="584558"/>
          </a:xfrm>
        </p:spPr>
        <p:txBody>
          <a:bodyPr/>
          <a:lstStyle/>
          <a:p>
            <a:r>
              <a:rPr lang="en-US" sz="2800" b="0" dirty="0">
                <a:solidFill>
                  <a:schemeClr val="tx1"/>
                </a:solidFill>
              </a:rPr>
              <a:t>HCPCS &amp; CPT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D699F72-D451-255B-8ECD-5946DE1CE80D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1084575" y="2479603"/>
            <a:ext cx="4034040" cy="3805691"/>
          </a:xfrm>
        </p:spPr>
        <p:txBody>
          <a:bodyPr>
            <a:normAutofit/>
          </a:bodyPr>
          <a:lstStyle/>
          <a:p>
            <a:pPr lvl="1"/>
            <a:r>
              <a:rPr lang="en-US" sz="2400" dirty="0">
                <a:latin typeface="+mn-lt"/>
              </a:rPr>
              <a:t>Core Session</a:t>
            </a:r>
          </a:p>
          <a:p>
            <a:pPr lvl="2"/>
            <a:r>
              <a:rPr lang="en-US" sz="2000" dirty="0">
                <a:latin typeface="+mn-lt"/>
              </a:rPr>
              <a:t>G9873</a:t>
            </a:r>
          </a:p>
          <a:p>
            <a:pPr lvl="2"/>
            <a:r>
              <a:rPr lang="en-US" sz="2000" dirty="0">
                <a:latin typeface="+mn-lt"/>
              </a:rPr>
              <a:t>G9874</a:t>
            </a:r>
          </a:p>
          <a:p>
            <a:pPr lvl="2"/>
            <a:r>
              <a:rPr lang="en-US" sz="2000" dirty="0">
                <a:latin typeface="+mn-lt"/>
              </a:rPr>
              <a:t>G9875</a:t>
            </a:r>
          </a:p>
          <a:p>
            <a:pPr lvl="1"/>
            <a:r>
              <a:rPr lang="en-US" sz="2400" dirty="0">
                <a:latin typeface="+mn-lt"/>
              </a:rPr>
              <a:t>Core Maintenance</a:t>
            </a:r>
          </a:p>
          <a:p>
            <a:pPr lvl="2"/>
            <a:r>
              <a:rPr lang="en-US" sz="2000" dirty="0">
                <a:latin typeface="+mn-lt"/>
              </a:rPr>
              <a:t>G9876</a:t>
            </a:r>
          </a:p>
          <a:p>
            <a:pPr lvl="2"/>
            <a:r>
              <a:rPr lang="en-US" sz="2000" dirty="0">
                <a:latin typeface="+mn-lt"/>
              </a:rPr>
              <a:t>G9877</a:t>
            </a:r>
          </a:p>
          <a:p>
            <a:pPr lvl="2"/>
            <a:r>
              <a:rPr lang="en-US" sz="2000" dirty="0">
                <a:latin typeface="+mn-lt"/>
              </a:rPr>
              <a:t>G9878</a:t>
            </a:r>
          </a:p>
          <a:p>
            <a:pPr lvl="2"/>
            <a:r>
              <a:rPr lang="en-US" sz="2000" dirty="0">
                <a:latin typeface="+mn-lt"/>
              </a:rPr>
              <a:t>G9879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202ABFA-F080-BB64-286E-BB208D9747A7}"/>
              </a:ext>
            </a:extLst>
          </p:cNvPr>
          <p:cNvSpPr>
            <a:spLocks noGrp="1"/>
          </p:cNvSpPr>
          <p:nvPr>
            <p:ph sz="half" idx="17"/>
          </p:nvPr>
        </p:nvSpPr>
        <p:spPr>
          <a:xfrm>
            <a:off x="6096000" y="2132255"/>
            <a:ext cx="4266370" cy="4153039"/>
          </a:xfrm>
        </p:spPr>
        <p:txBody>
          <a:bodyPr>
            <a:normAutofit/>
          </a:bodyPr>
          <a:lstStyle/>
          <a:p>
            <a:r>
              <a:rPr lang="en-US" sz="2400" dirty="0">
                <a:latin typeface="+mn-lt"/>
              </a:rPr>
              <a:t>Additional maintenance if applicable</a:t>
            </a:r>
          </a:p>
          <a:p>
            <a:pPr lvl="1"/>
            <a:r>
              <a:rPr lang="en-US" sz="2000" dirty="0">
                <a:latin typeface="+mn-lt"/>
              </a:rPr>
              <a:t>G9880</a:t>
            </a:r>
          </a:p>
          <a:p>
            <a:pPr lvl="1"/>
            <a:r>
              <a:rPr lang="en-US" sz="2000" dirty="0">
                <a:latin typeface="+mn-lt"/>
              </a:rPr>
              <a:t>G9881</a:t>
            </a:r>
          </a:p>
          <a:p>
            <a:pPr lvl="1"/>
            <a:r>
              <a:rPr lang="en-US" sz="2000" dirty="0">
                <a:latin typeface="+mn-lt"/>
              </a:rPr>
              <a:t>G9882</a:t>
            </a:r>
          </a:p>
          <a:p>
            <a:pPr lvl="1"/>
            <a:r>
              <a:rPr lang="en-US" sz="2000" dirty="0">
                <a:latin typeface="+mn-lt"/>
              </a:rPr>
              <a:t>G9883</a:t>
            </a:r>
          </a:p>
          <a:p>
            <a:pPr lvl="1"/>
            <a:r>
              <a:rPr lang="en-US" sz="2000" dirty="0">
                <a:latin typeface="+mn-lt"/>
              </a:rPr>
              <a:t>G9884</a:t>
            </a:r>
          </a:p>
          <a:p>
            <a:pPr lvl="1"/>
            <a:r>
              <a:rPr lang="en-US" sz="2000" dirty="0">
                <a:latin typeface="+mn-lt"/>
              </a:rPr>
              <a:t>G9885</a:t>
            </a:r>
          </a:p>
          <a:p>
            <a:r>
              <a:rPr lang="en-US" sz="2400" dirty="0">
                <a:latin typeface="+mn-lt"/>
              </a:rPr>
              <a:t>Additional codes</a:t>
            </a:r>
          </a:p>
          <a:p>
            <a:pPr lvl="1"/>
            <a:r>
              <a:rPr lang="en-US" sz="2000" dirty="0">
                <a:latin typeface="+mn-lt"/>
              </a:rPr>
              <a:t>G9890</a:t>
            </a:r>
          </a:p>
          <a:p>
            <a:pPr lvl="1"/>
            <a:r>
              <a:rPr lang="en-US" sz="2000" dirty="0">
                <a:latin typeface="+mn-lt"/>
              </a:rPr>
              <a:t>G9891</a:t>
            </a:r>
          </a:p>
        </p:txBody>
      </p:sp>
    </p:spTree>
    <p:extLst>
      <p:ext uri="{BB962C8B-B14F-4D97-AF65-F5344CB8AC3E}">
        <p14:creationId xmlns:p14="http://schemas.microsoft.com/office/powerpoint/2010/main" val="319871241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625094-740C-4B0B-7B03-494D156D53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70C0"/>
                </a:solidFill>
              </a:rPr>
              <a:t>Billing cont.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991FEA-ED7C-6D70-75D0-2D50643B86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47585" y="1405289"/>
            <a:ext cx="11071258" cy="4424901"/>
          </a:xfrm>
        </p:spPr>
        <p:txBody>
          <a:bodyPr/>
          <a:lstStyle/>
          <a:p>
            <a:r>
              <a:rPr lang="en-US" sz="3200" dirty="0"/>
              <a:t>ICD-10</a:t>
            </a:r>
          </a:p>
          <a:p>
            <a:pPr lvl="1"/>
            <a:r>
              <a:rPr lang="en-US" sz="2800" dirty="0"/>
              <a:t>Additional codes may apply</a:t>
            </a:r>
          </a:p>
          <a:p>
            <a:r>
              <a:rPr lang="en-US" sz="3200" dirty="0"/>
              <a:t>Frequency</a:t>
            </a:r>
          </a:p>
          <a:p>
            <a:pPr lvl="1"/>
            <a:r>
              <a:rPr lang="en-US" sz="2800" dirty="0"/>
              <a:t>Each G code is paid once per lifetime</a:t>
            </a:r>
          </a:p>
          <a:p>
            <a:pPr lvl="2">
              <a:buClr>
                <a:schemeClr val="accent2"/>
              </a:buClr>
            </a:pPr>
            <a:r>
              <a:rPr lang="en-US" dirty="0"/>
              <a:t>Exception</a:t>
            </a:r>
          </a:p>
          <a:p>
            <a:pPr lvl="3">
              <a:buClr>
                <a:schemeClr val="accent2"/>
              </a:buClr>
            </a:pPr>
            <a:r>
              <a:rPr lang="en-US" dirty="0"/>
              <a:t>G9890 – bridge payment paid only once per patient per supplier</a:t>
            </a:r>
          </a:p>
          <a:p>
            <a:pPr lvl="3">
              <a:buClr>
                <a:schemeClr val="accent2"/>
              </a:buClr>
            </a:pPr>
            <a:r>
              <a:rPr lang="en-US" dirty="0"/>
              <a:t>G9891 – session reporting</a:t>
            </a:r>
          </a:p>
          <a:p>
            <a:pPr lvl="1"/>
            <a:r>
              <a:rPr lang="en-US" sz="2800" dirty="0"/>
              <a:t>Up to 24 sessions within two years</a:t>
            </a:r>
          </a:p>
        </p:txBody>
      </p:sp>
    </p:spTree>
    <p:extLst>
      <p:ext uri="{BB962C8B-B14F-4D97-AF65-F5344CB8AC3E}">
        <p14:creationId xmlns:p14="http://schemas.microsoft.com/office/powerpoint/2010/main" val="300714018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6F5A5072-7B47-4D32-B52A-4EBBF590B8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715DAF0-AE1B-46C9-8A6B-DB2AA05AB9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2" y="-22693"/>
            <a:ext cx="12191999" cy="4374129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rgbClr val="000000"/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016219D-510E-4184-9090-6D5578A87B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3908719" y="-3931841"/>
            <a:ext cx="4374557" cy="12192000"/>
          </a:xfrm>
          <a:prstGeom prst="rect">
            <a:avLst/>
          </a:prstGeom>
          <a:gradFill>
            <a:gsLst>
              <a:gs pos="40000">
                <a:schemeClr val="accent1">
                  <a:alpha val="0"/>
                </a:schemeClr>
              </a:gs>
              <a:gs pos="100000">
                <a:schemeClr val="accent1">
                  <a:lumMod val="75000"/>
                  <a:alpha val="52000"/>
                </a:schemeClr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FF4A713-7B75-4B21-90D7-5AB19547C7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136696" y="-3703868"/>
            <a:ext cx="4374128" cy="11736479"/>
          </a:xfrm>
          <a:prstGeom prst="rect">
            <a:avLst/>
          </a:prstGeom>
          <a:gradFill>
            <a:gsLst>
              <a:gs pos="17000">
                <a:schemeClr val="accent1">
                  <a:alpha val="0"/>
                </a:schemeClr>
              </a:gs>
              <a:gs pos="100000">
                <a:srgbClr val="000000">
                  <a:alpha val="37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DC631C0B-6DA6-4E57-8231-CE32B3434A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5" y="-22690"/>
            <a:ext cx="8542485" cy="4374126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  <a:alpha val="0"/>
                </a:schemeClr>
              </a:gs>
              <a:gs pos="100000">
                <a:srgbClr val="000000">
                  <a:alpha val="25000"/>
                </a:srgb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C29501E6-A978-4A61-9689-9085AF97A5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2508972">
            <a:off x="5945431" y="-1032053"/>
            <a:ext cx="4990147" cy="4439131"/>
          </a:xfrm>
          <a:custGeom>
            <a:avLst/>
            <a:gdLst>
              <a:gd name="connsiteX0" fmla="*/ 4990147 w 4990147"/>
              <a:gd name="connsiteY0" fmla="*/ 2229378 h 4439131"/>
              <a:gd name="connsiteX1" fmla="*/ 917384 w 4990147"/>
              <a:gd name="connsiteY1" fmla="*/ 4439131 h 4439131"/>
              <a:gd name="connsiteX2" fmla="*/ 910814 w 4990147"/>
              <a:gd name="connsiteY2" fmla="*/ 4434219 h 4439131"/>
              <a:gd name="connsiteX3" fmla="*/ 0 w 4990147"/>
              <a:gd name="connsiteY3" fmla="*/ 2502877 h 4439131"/>
              <a:gd name="connsiteX4" fmla="*/ 2502877 w 4990147"/>
              <a:gd name="connsiteY4" fmla="*/ 0 h 4439131"/>
              <a:gd name="connsiteX5" fmla="*/ 4954904 w 4990147"/>
              <a:gd name="connsiteY5" fmla="*/ 1998460 h 44391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990147" h="4439131">
                <a:moveTo>
                  <a:pt x="4990147" y="2229378"/>
                </a:moveTo>
                <a:lnTo>
                  <a:pt x="917384" y="4439131"/>
                </a:lnTo>
                <a:lnTo>
                  <a:pt x="910814" y="4434219"/>
                </a:lnTo>
                <a:cubicBezTo>
                  <a:pt x="354557" y="3975154"/>
                  <a:pt x="0" y="3280421"/>
                  <a:pt x="0" y="2502877"/>
                </a:cubicBezTo>
                <a:cubicBezTo>
                  <a:pt x="0" y="1120576"/>
                  <a:pt x="1120576" y="0"/>
                  <a:pt x="2502877" y="0"/>
                </a:cubicBezTo>
                <a:cubicBezTo>
                  <a:pt x="3712390" y="0"/>
                  <a:pt x="4721520" y="857941"/>
                  <a:pt x="4954904" y="1998460"/>
                </a:cubicBezTo>
                <a:close/>
              </a:path>
            </a:pathLst>
          </a:custGeom>
          <a:gradFill>
            <a:gsLst>
              <a:gs pos="0">
                <a:schemeClr val="accent1">
                  <a:alpha val="22000"/>
                </a:schemeClr>
              </a:gs>
              <a:gs pos="87000">
                <a:schemeClr val="accent1">
                  <a:lumMod val="60000"/>
                  <a:lumOff val="40000"/>
                  <a:alpha val="2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78595AA-8A5E-C89C-80D4-31FB5412B2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14824" y="735106"/>
            <a:ext cx="10053763" cy="292847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72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Medical Nutrition Therapy</a:t>
            </a:r>
          </a:p>
        </p:txBody>
      </p:sp>
    </p:spTree>
    <p:extLst>
      <p:ext uri="{BB962C8B-B14F-4D97-AF65-F5344CB8AC3E}">
        <p14:creationId xmlns:p14="http://schemas.microsoft.com/office/powerpoint/2010/main" val="193788720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310617-2C21-611C-5254-2C4B850FB2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70C0"/>
                </a:solidFill>
              </a:rPr>
              <a:t>Medical Nutrition Therapy Coverage </a:t>
            </a:r>
            <a:r>
              <a:rPr lang="en-US" sz="2400" b="1" dirty="0">
                <a:solidFill>
                  <a:srgbClr val="0070C0"/>
                </a:solidFill>
              </a:rPr>
              <a:t>(</a:t>
            </a:r>
            <a:r>
              <a:rPr lang="en-US" sz="2400" b="1" dirty="0">
                <a:solidFill>
                  <a:srgbClr val="0070C0"/>
                </a:solidFill>
                <a:hlinkClick r:id="rId2"/>
              </a:rPr>
              <a:t>NCD 180.1</a:t>
            </a:r>
            <a:r>
              <a:rPr lang="en-US" sz="2400" b="1" dirty="0">
                <a:solidFill>
                  <a:srgbClr val="0070C0"/>
                </a:solidFill>
              </a:rPr>
              <a:t>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CB3C9D-E4A1-5EAD-A0B4-8CAB09DBF9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47585" y="1665170"/>
            <a:ext cx="11071258" cy="4424901"/>
          </a:xfrm>
        </p:spPr>
        <p:txBody>
          <a:bodyPr/>
          <a:lstStyle/>
          <a:p>
            <a:r>
              <a:rPr lang="en-US" sz="3200" dirty="0"/>
              <a:t>Covered under Medicare Part B for patients with the following</a:t>
            </a:r>
          </a:p>
          <a:p>
            <a:pPr lvl="1"/>
            <a:r>
              <a:rPr lang="en-US" sz="2800" dirty="0"/>
              <a:t>Diagnosed with diabetes</a:t>
            </a:r>
          </a:p>
          <a:p>
            <a:pPr lvl="1"/>
            <a:r>
              <a:rPr lang="en-US" sz="2800" dirty="0"/>
              <a:t>Diagnosed with kidney disease</a:t>
            </a:r>
          </a:p>
          <a:p>
            <a:pPr lvl="1"/>
            <a:r>
              <a:rPr lang="en-US" sz="2800" dirty="0"/>
              <a:t>Kidney transplant within last 36 months and Dr. referral</a:t>
            </a:r>
          </a:p>
          <a:p>
            <a:r>
              <a:rPr lang="en-US" sz="3200" dirty="0"/>
              <a:t>Services provided by registered dietitian or nutrition professional</a:t>
            </a:r>
          </a:p>
          <a:p>
            <a:r>
              <a:rPr lang="en-US" sz="3200" dirty="0"/>
              <a:t>No cost if patient qualifies</a:t>
            </a:r>
          </a:p>
        </p:txBody>
      </p:sp>
    </p:spTree>
    <p:extLst>
      <p:ext uri="{BB962C8B-B14F-4D97-AF65-F5344CB8AC3E}">
        <p14:creationId xmlns:p14="http://schemas.microsoft.com/office/powerpoint/2010/main" val="5032044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6099CC-8E77-082B-69E1-0A5DE64C36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70C0"/>
                </a:solidFill>
              </a:rPr>
              <a:t>Medical Nutrition Therapy Billing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84E091-DF09-6002-A93E-13485000C9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47585" y="1280160"/>
            <a:ext cx="11071258" cy="4639377"/>
          </a:xfrm>
        </p:spPr>
        <p:txBody>
          <a:bodyPr>
            <a:normAutofit fontScale="85000" lnSpcReduction="20000"/>
          </a:bodyPr>
          <a:lstStyle/>
          <a:p>
            <a:r>
              <a:rPr lang="en-US" sz="3800" dirty="0"/>
              <a:t>HCPCS &amp; CPT</a:t>
            </a:r>
          </a:p>
          <a:p>
            <a:pPr lvl="1"/>
            <a:r>
              <a:rPr lang="en-US" sz="3300" dirty="0"/>
              <a:t>97802</a:t>
            </a:r>
          </a:p>
          <a:p>
            <a:pPr lvl="1"/>
            <a:r>
              <a:rPr lang="en-US" sz="3300" dirty="0"/>
              <a:t>97803</a:t>
            </a:r>
          </a:p>
          <a:p>
            <a:pPr lvl="1"/>
            <a:r>
              <a:rPr lang="en-US" sz="3300" dirty="0"/>
              <a:t>97804</a:t>
            </a:r>
          </a:p>
          <a:p>
            <a:pPr lvl="1"/>
            <a:r>
              <a:rPr lang="en-US" sz="3300" dirty="0"/>
              <a:t>G0270</a:t>
            </a:r>
          </a:p>
          <a:p>
            <a:pPr lvl="1"/>
            <a:r>
              <a:rPr lang="en-US" sz="3300" dirty="0"/>
              <a:t>G0271</a:t>
            </a:r>
          </a:p>
          <a:p>
            <a:r>
              <a:rPr lang="en-US" sz="3800" dirty="0"/>
              <a:t>ICD-10</a:t>
            </a:r>
          </a:p>
          <a:p>
            <a:pPr lvl="1"/>
            <a:r>
              <a:rPr lang="en-US" sz="3300" dirty="0"/>
              <a:t>Additional codes may apply</a:t>
            </a:r>
          </a:p>
          <a:p>
            <a:r>
              <a:rPr lang="en-US" sz="3800" dirty="0"/>
              <a:t>Frequency</a:t>
            </a:r>
          </a:p>
          <a:p>
            <a:pPr lvl="1"/>
            <a:r>
              <a:rPr lang="en-US" sz="3300" dirty="0"/>
              <a:t>First year – 3 hours one on one counseling</a:t>
            </a:r>
          </a:p>
          <a:p>
            <a:pPr lvl="1"/>
            <a:r>
              <a:rPr lang="en-US" sz="3300" dirty="0"/>
              <a:t>Subsequent years – 2 hours</a:t>
            </a:r>
          </a:p>
        </p:txBody>
      </p:sp>
    </p:spTree>
    <p:extLst>
      <p:ext uri="{BB962C8B-B14F-4D97-AF65-F5344CB8AC3E}">
        <p14:creationId xmlns:p14="http://schemas.microsoft.com/office/powerpoint/2010/main" val="116228426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6F5A5072-7B47-4D32-B52A-4EBBF590B8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715DAF0-AE1B-46C9-8A6B-DB2AA05AB9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2" y="-22693"/>
            <a:ext cx="12191999" cy="4374129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rgbClr val="000000"/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016219D-510E-4184-9090-6D5578A87B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3908719" y="-3931841"/>
            <a:ext cx="4374557" cy="12192000"/>
          </a:xfrm>
          <a:prstGeom prst="rect">
            <a:avLst/>
          </a:prstGeom>
          <a:gradFill>
            <a:gsLst>
              <a:gs pos="40000">
                <a:schemeClr val="accent1">
                  <a:alpha val="0"/>
                </a:schemeClr>
              </a:gs>
              <a:gs pos="100000">
                <a:schemeClr val="accent1">
                  <a:lumMod val="75000"/>
                  <a:alpha val="52000"/>
                </a:schemeClr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FF4A713-7B75-4B21-90D7-5AB19547C7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136696" y="-3703868"/>
            <a:ext cx="4374128" cy="11736479"/>
          </a:xfrm>
          <a:prstGeom prst="rect">
            <a:avLst/>
          </a:prstGeom>
          <a:gradFill>
            <a:gsLst>
              <a:gs pos="17000">
                <a:schemeClr val="accent1">
                  <a:alpha val="0"/>
                </a:schemeClr>
              </a:gs>
              <a:gs pos="100000">
                <a:srgbClr val="000000">
                  <a:alpha val="37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DC631C0B-6DA6-4E57-8231-CE32B3434A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5" y="-22690"/>
            <a:ext cx="8542485" cy="4374126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  <a:alpha val="0"/>
                </a:schemeClr>
              </a:gs>
              <a:gs pos="100000">
                <a:srgbClr val="000000">
                  <a:alpha val="25000"/>
                </a:srgb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C29501E6-A978-4A61-9689-9085AF97A5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2508972">
            <a:off x="5945431" y="-1032053"/>
            <a:ext cx="4990147" cy="4439131"/>
          </a:xfrm>
          <a:custGeom>
            <a:avLst/>
            <a:gdLst>
              <a:gd name="connsiteX0" fmla="*/ 4990147 w 4990147"/>
              <a:gd name="connsiteY0" fmla="*/ 2229378 h 4439131"/>
              <a:gd name="connsiteX1" fmla="*/ 917384 w 4990147"/>
              <a:gd name="connsiteY1" fmla="*/ 4439131 h 4439131"/>
              <a:gd name="connsiteX2" fmla="*/ 910814 w 4990147"/>
              <a:gd name="connsiteY2" fmla="*/ 4434219 h 4439131"/>
              <a:gd name="connsiteX3" fmla="*/ 0 w 4990147"/>
              <a:gd name="connsiteY3" fmla="*/ 2502877 h 4439131"/>
              <a:gd name="connsiteX4" fmla="*/ 2502877 w 4990147"/>
              <a:gd name="connsiteY4" fmla="*/ 0 h 4439131"/>
              <a:gd name="connsiteX5" fmla="*/ 4954904 w 4990147"/>
              <a:gd name="connsiteY5" fmla="*/ 1998460 h 44391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990147" h="4439131">
                <a:moveTo>
                  <a:pt x="4990147" y="2229378"/>
                </a:moveTo>
                <a:lnTo>
                  <a:pt x="917384" y="4439131"/>
                </a:lnTo>
                <a:lnTo>
                  <a:pt x="910814" y="4434219"/>
                </a:lnTo>
                <a:cubicBezTo>
                  <a:pt x="354557" y="3975154"/>
                  <a:pt x="0" y="3280421"/>
                  <a:pt x="0" y="2502877"/>
                </a:cubicBezTo>
                <a:cubicBezTo>
                  <a:pt x="0" y="1120576"/>
                  <a:pt x="1120576" y="0"/>
                  <a:pt x="2502877" y="0"/>
                </a:cubicBezTo>
                <a:cubicBezTo>
                  <a:pt x="3712390" y="0"/>
                  <a:pt x="4721520" y="857941"/>
                  <a:pt x="4954904" y="1998460"/>
                </a:cubicBezTo>
                <a:close/>
              </a:path>
            </a:pathLst>
          </a:custGeom>
          <a:gradFill>
            <a:gsLst>
              <a:gs pos="0">
                <a:schemeClr val="accent1">
                  <a:alpha val="22000"/>
                </a:schemeClr>
              </a:gs>
              <a:gs pos="87000">
                <a:schemeClr val="accent1">
                  <a:lumMod val="60000"/>
                  <a:lumOff val="40000"/>
                  <a:alpha val="2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DF06434-D351-0B57-7790-7AE38D50FC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14824" y="735106"/>
            <a:ext cx="10053763" cy="292847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72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Hypertension</a:t>
            </a:r>
          </a:p>
        </p:txBody>
      </p:sp>
    </p:spTree>
    <p:extLst>
      <p:ext uri="{BB962C8B-B14F-4D97-AF65-F5344CB8AC3E}">
        <p14:creationId xmlns:p14="http://schemas.microsoft.com/office/powerpoint/2010/main" val="7203735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A6A49A92-7E25-CE80-8437-CCF4A24758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70C0"/>
                </a:solidFill>
              </a:rPr>
              <a:t>Acronyms and Abbreviations </a:t>
            </a:r>
            <a:endParaRPr lang="en-US" dirty="0"/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2522AD5-BCED-75CB-6CB1-2165B1E1F81C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z="1800" dirty="0"/>
              <a:t>CKD – Chronic kidney disease</a:t>
            </a:r>
          </a:p>
          <a:p>
            <a:r>
              <a:rPr lang="en-US" sz="1800" dirty="0"/>
              <a:t>OTC – Over the counter</a:t>
            </a:r>
          </a:p>
          <a:p>
            <a:r>
              <a:rPr lang="en-US" sz="1800" dirty="0"/>
              <a:t>IPPE – Initial preventive physical exam</a:t>
            </a:r>
          </a:p>
          <a:p>
            <a:r>
              <a:rPr lang="en-US" sz="1800" dirty="0"/>
              <a:t>AWV – Annual wellness visit</a:t>
            </a:r>
          </a:p>
          <a:p>
            <a:r>
              <a:rPr lang="en-US" sz="1800" dirty="0"/>
              <a:t>IBT – Intensive Behavioral Therapy</a:t>
            </a:r>
          </a:p>
          <a:p>
            <a:r>
              <a:rPr lang="en-US" sz="1800" dirty="0"/>
              <a:t>MNT – Medical Nutrition Therapy</a:t>
            </a:r>
          </a:p>
          <a:p>
            <a:r>
              <a:rPr lang="en-US" sz="1800" dirty="0"/>
              <a:t>DSMT – Diabetes Self-Management Training</a:t>
            </a:r>
          </a:p>
          <a:p>
            <a:r>
              <a:rPr lang="en-US" sz="1800" dirty="0"/>
              <a:t>ESRD – End Stage Renal Disease</a:t>
            </a:r>
          </a:p>
          <a:p>
            <a:r>
              <a:rPr lang="en-US" sz="1800" dirty="0"/>
              <a:t>NCD – National Coverage Determination</a:t>
            </a:r>
          </a:p>
          <a:p>
            <a:r>
              <a:rPr lang="en-US" sz="1800" dirty="0"/>
              <a:t>BMI – Body Mass Index</a:t>
            </a:r>
          </a:p>
          <a:p>
            <a:r>
              <a:rPr lang="en-US" sz="1800" dirty="0"/>
              <a:t>CVD – Cardiovascular disease</a:t>
            </a:r>
          </a:p>
          <a:p>
            <a:r>
              <a:rPr lang="en-US" sz="1800" dirty="0"/>
              <a:t>SGOT – Serum glutamic-oxaloacetic transaminase</a:t>
            </a:r>
          </a:p>
          <a:p>
            <a:r>
              <a:rPr lang="en-US" sz="1800" dirty="0"/>
              <a:t>CRD – Chronic renal disease</a:t>
            </a:r>
          </a:p>
        </p:txBody>
      </p:sp>
    </p:spTree>
    <p:extLst>
      <p:ext uri="{BB962C8B-B14F-4D97-AF65-F5344CB8AC3E}">
        <p14:creationId xmlns:p14="http://schemas.microsoft.com/office/powerpoint/2010/main" val="79253461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5ADD0F-9391-0597-33E2-27369085E8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70C0"/>
                </a:solidFill>
              </a:rPr>
              <a:t>Initial Preventive Physical Exam Coverage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15E05C-2EFF-981A-F6FB-6DE8ABC5237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60371" y="1434164"/>
            <a:ext cx="11071258" cy="4424901"/>
          </a:xfrm>
        </p:spPr>
        <p:txBody>
          <a:bodyPr/>
          <a:lstStyle/>
          <a:p>
            <a:r>
              <a:rPr lang="en-US" sz="3200" dirty="0"/>
              <a:t>Once per lifetime</a:t>
            </a:r>
          </a:p>
          <a:p>
            <a:r>
              <a:rPr lang="en-US" sz="3200" dirty="0"/>
              <a:t>No later than first 12 months after Part B eligibility date</a:t>
            </a:r>
          </a:p>
          <a:p>
            <a:r>
              <a:rPr lang="en-US" sz="3200" dirty="0"/>
              <a:t>Review medical and social history</a:t>
            </a:r>
          </a:p>
          <a:p>
            <a:r>
              <a:rPr lang="en-US" sz="3200" dirty="0"/>
              <a:t>Depression screening</a:t>
            </a:r>
          </a:p>
          <a:p>
            <a:r>
              <a:rPr lang="en-US" sz="3200" dirty="0"/>
              <a:t>Review functional ability and safety level</a:t>
            </a:r>
          </a:p>
          <a:p>
            <a:r>
              <a:rPr lang="en-US" sz="3200" dirty="0"/>
              <a:t>Exam - vitals including blood pressure</a:t>
            </a:r>
          </a:p>
          <a:p>
            <a:r>
              <a:rPr lang="en-US" sz="3200" dirty="0"/>
              <a:t>End-of-life planning</a:t>
            </a:r>
          </a:p>
        </p:txBody>
      </p:sp>
    </p:spTree>
    <p:extLst>
      <p:ext uri="{BB962C8B-B14F-4D97-AF65-F5344CB8AC3E}">
        <p14:creationId xmlns:p14="http://schemas.microsoft.com/office/powerpoint/2010/main" val="365860311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C30C79-FD09-12FD-8C81-DDC031EBBF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70C0"/>
                </a:solidFill>
              </a:rPr>
              <a:t>Initial Preventive Physical Exam Billing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882344-0C8D-3EDC-A9E3-05C375BB34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47585" y="1328287"/>
            <a:ext cx="11071258" cy="4424901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HCPCS &amp; CPT</a:t>
            </a:r>
          </a:p>
          <a:p>
            <a:pPr lvl="1"/>
            <a:r>
              <a:rPr lang="en-US" dirty="0"/>
              <a:t>G0402</a:t>
            </a:r>
          </a:p>
          <a:p>
            <a:pPr lvl="1"/>
            <a:r>
              <a:rPr lang="en-US" dirty="0"/>
              <a:t>G0403</a:t>
            </a:r>
          </a:p>
          <a:p>
            <a:pPr lvl="1"/>
            <a:r>
              <a:rPr lang="en-US" dirty="0"/>
              <a:t>G0404</a:t>
            </a:r>
          </a:p>
          <a:p>
            <a:pPr lvl="1"/>
            <a:r>
              <a:rPr lang="en-US" dirty="0"/>
              <a:t>G0405</a:t>
            </a:r>
          </a:p>
          <a:p>
            <a:pPr lvl="1"/>
            <a:r>
              <a:rPr lang="en-US" dirty="0"/>
              <a:t>G0468</a:t>
            </a:r>
          </a:p>
          <a:p>
            <a:r>
              <a:rPr lang="en-US" dirty="0"/>
              <a:t>ICD-10</a:t>
            </a:r>
          </a:p>
          <a:p>
            <a:pPr lvl="1"/>
            <a:r>
              <a:rPr lang="en-US" dirty="0"/>
              <a:t>No specific code</a:t>
            </a:r>
          </a:p>
          <a:p>
            <a:r>
              <a:rPr lang="en-US" dirty="0"/>
              <a:t>Frequency</a:t>
            </a:r>
          </a:p>
          <a:p>
            <a:pPr lvl="1"/>
            <a:r>
              <a:rPr lang="en-US" dirty="0"/>
              <a:t>Once per lifetime</a:t>
            </a:r>
          </a:p>
          <a:p>
            <a:pPr lvl="1"/>
            <a:r>
              <a:rPr lang="en-US" dirty="0"/>
              <a:t>No later than 12 months after the Part B effective date</a:t>
            </a:r>
          </a:p>
        </p:txBody>
      </p:sp>
    </p:spTree>
    <p:extLst>
      <p:ext uri="{BB962C8B-B14F-4D97-AF65-F5344CB8AC3E}">
        <p14:creationId xmlns:p14="http://schemas.microsoft.com/office/powerpoint/2010/main" val="241810001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A0A246-0402-7045-D572-AF1AFFDFA6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70C0"/>
                </a:solidFill>
              </a:rPr>
              <a:t>Initial Preventive Physical Exam Cost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077017-A8C0-AF5B-451E-E66AF74CAD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47585" y="1414913"/>
            <a:ext cx="11071258" cy="4424901"/>
          </a:xfrm>
        </p:spPr>
        <p:txBody>
          <a:bodyPr/>
          <a:lstStyle/>
          <a:p>
            <a:r>
              <a:rPr lang="en-US" sz="3200" dirty="0"/>
              <a:t>G0402</a:t>
            </a:r>
          </a:p>
          <a:p>
            <a:pPr lvl="1"/>
            <a:r>
              <a:rPr lang="en-US" sz="2800" dirty="0"/>
              <a:t>No cost to beneficiary</a:t>
            </a:r>
          </a:p>
          <a:p>
            <a:r>
              <a:rPr lang="en-US" sz="3200" dirty="0"/>
              <a:t>G0403, G0404, and G0405</a:t>
            </a:r>
          </a:p>
          <a:p>
            <a:pPr lvl="1"/>
            <a:r>
              <a:rPr lang="en-US" sz="2800" dirty="0"/>
              <a:t>Copayment or coinsurance, and deductible apply</a:t>
            </a:r>
          </a:p>
          <a:p>
            <a:r>
              <a:rPr lang="en-US" sz="3200" dirty="0"/>
              <a:t>G0468</a:t>
            </a:r>
          </a:p>
          <a:p>
            <a:pPr lvl="1"/>
            <a:r>
              <a:rPr lang="en-US" sz="2800" dirty="0"/>
              <a:t>No cost to beneficiary</a:t>
            </a:r>
          </a:p>
          <a:p>
            <a:pPr lvl="1"/>
            <a:r>
              <a:rPr lang="en-US" sz="2800" dirty="0"/>
              <a:t>To use this code, providers must offer a standard bundle of services to all patients</a:t>
            </a:r>
          </a:p>
          <a:p>
            <a:pPr lvl="2">
              <a:buClr>
                <a:schemeClr val="accent2"/>
              </a:buClr>
            </a:pPr>
            <a:r>
              <a:rPr lang="en-US" sz="1600" dirty="0"/>
              <a:t>See CMS Internet-Only Manual Publication 100-04, Chapter 9, Section 60.2</a:t>
            </a:r>
          </a:p>
        </p:txBody>
      </p:sp>
    </p:spTree>
    <p:extLst>
      <p:ext uri="{BB962C8B-B14F-4D97-AF65-F5344CB8AC3E}">
        <p14:creationId xmlns:p14="http://schemas.microsoft.com/office/powerpoint/2010/main" val="182188757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1E6E17-9ED8-6D89-0CD0-74ABC1D3A9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70C0"/>
                </a:solidFill>
              </a:rPr>
              <a:t>Annual Wellness Visit Coverage</a:t>
            </a:r>
            <a:endParaRPr lang="en-US" sz="24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06E8E4-2FD7-6532-F6B9-00EAE74A97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60371" y="1357162"/>
            <a:ext cx="11071258" cy="4424901"/>
          </a:xfrm>
        </p:spPr>
        <p:txBody>
          <a:bodyPr/>
          <a:lstStyle/>
          <a:p>
            <a:r>
              <a:rPr lang="en-US" sz="3200" dirty="0"/>
              <a:t>Covered once every 12 months</a:t>
            </a:r>
          </a:p>
          <a:p>
            <a:pPr lvl="1"/>
            <a:r>
              <a:rPr lang="en-US" sz="2800" dirty="0"/>
              <a:t>Can’t take place within 12 months from Part B enrollment date or IPPE</a:t>
            </a:r>
          </a:p>
          <a:p>
            <a:r>
              <a:rPr lang="en-US" sz="3200" dirty="0"/>
              <a:t>Vitals including blood pressure</a:t>
            </a:r>
          </a:p>
          <a:p>
            <a:r>
              <a:rPr lang="en-US" sz="3200" dirty="0"/>
              <a:t>Review medical &amp; family history</a:t>
            </a:r>
          </a:p>
          <a:p>
            <a:r>
              <a:rPr lang="en-US" sz="3200" dirty="0"/>
              <a:t>Review current prescriptions</a:t>
            </a:r>
          </a:p>
          <a:p>
            <a:r>
              <a:rPr lang="en-US" sz="3200" dirty="0"/>
              <a:t>Advanced care planning</a:t>
            </a:r>
          </a:p>
          <a:p>
            <a:r>
              <a:rPr lang="en-US" sz="3200" dirty="0"/>
              <a:t>Health risk assessment</a:t>
            </a:r>
          </a:p>
          <a:p>
            <a:r>
              <a:rPr lang="en-US" sz="3200" dirty="0"/>
              <a:t>Depression screening</a:t>
            </a:r>
          </a:p>
        </p:txBody>
      </p:sp>
    </p:spTree>
    <p:extLst>
      <p:ext uri="{BB962C8B-B14F-4D97-AF65-F5344CB8AC3E}">
        <p14:creationId xmlns:p14="http://schemas.microsoft.com/office/powerpoint/2010/main" val="159724561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D29F70-1163-997C-5067-7653C08D74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70C0"/>
                </a:solidFill>
              </a:rPr>
              <a:t>Annual Wellness Visit Billing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F7B008-921B-A408-3565-5BACB8D842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60371" y="1414914"/>
            <a:ext cx="11071258" cy="4600875"/>
          </a:xfrm>
        </p:spPr>
        <p:txBody>
          <a:bodyPr>
            <a:normAutofit fontScale="77500" lnSpcReduction="20000"/>
          </a:bodyPr>
          <a:lstStyle/>
          <a:p>
            <a:r>
              <a:rPr lang="en-US" sz="3800" dirty="0"/>
              <a:t>HCPCS &amp; CPT</a:t>
            </a:r>
          </a:p>
          <a:p>
            <a:pPr lvl="1"/>
            <a:r>
              <a:rPr lang="en-US" sz="3300" dirty="0"/>
              <a:t>G0438</a:t>
            </a:r>
          </a:p>
          <a:p>
            <a:pPr lvl="1"/>
            <a:r>
              <a:rPr lang="en-US" sz="3300" dirty="0"/>
              <a:t>G0439</a:t>
            </a:r>
          </a:p>
          <a:p>
            <a:pPr lvl="1"/>
            <a:r>
              <a:rPr lang="en-US" sz="3300" dirty="0"/>
              <a:t>G0468</a:t>
            </a:r>
          </a:p>
          <a:p>
            <a:pPr lvl="1"/>
            <a:r>
              <a:rPr lang="en-US" sz="3300" dirty="0"/>
              <a:t>99497</a:t>
            </a:r>
          </a:p>
          <a:p>
            <a:pPr lvl="1"/>
            <a:r>
              <a:rPr lang="en-US" sz="3300" dirty="0"/>
              <a:t>99498</a:t>
            </a:r>
          </a:p>
          <a:p>
            <a:r>
              <a:rPr lang="en-US" sz="4100" dirty="0"/>
              <a:t>ICD-10 </a:t>
            </a:r>
          </a:p>
          <a:p>
            <a:pPr lvl="1"/>
            <a:r>
              <a:rPr lang="en-US" sz="3600" dirty="0"/>
              <a:t>No specific code required</a:t>
            </a:r>
          </a:p>
          <a:p>
            <a:r>
              <a:rPr lang="en-US" sz="4100" dirty="0"/>
              <a:t>Frequency</a:t>
            </a:r>
          </a:p>
          <a:p>
            <a:pPr lvl="1"/>
            <a:r>
              <a:rPr lang="en-US" sz="3600" dirty="0"/>
              <a:t>G0438 – once per lifetime</a:t>
            </a:r>
          </a:p>
          <a:p>
            <a:pPr lvl="1"/>
            <a:r>
              <a:rPr lang="en-US" sz="3600" dirty="0"/>
              <a:t>G0439 or G0468 – annually</a:t>
            </a:r>
          </a:p>
          <a:p>
            <a:pPr lvl="1"/>
            <a:r>
              <a:rPr lang="en-US" sz="3600" dirty="0"/>
              <a:t>99497 or 99498 – optional annually</a:t>
            </a:r>
          </a:p>
        </p:txBody>
      </p:sp>
    </p:spTree>
    <p:extLst>
      <p:ext uri="{BB962C8B-B14F-4D97-AF65-F5344CB8AC3E}">
        <p14:creationId xmlns:p14="http://schemas.microsoft.com/office/powerpoint/2010/main" val="405467214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8EA444-E0E0-CDB8-A472-DBC70F9134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70C0"/>
                </a:solidFill>
              </a:rPr>
              <a:t>Annual Wellness Visit Cost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B99C0D-CC2A-B073-3A49-A39A8E0895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47585" y="1508760"/>
            <a:ext cx="11071258" cy="4539615"/>
          </a:xfrm>
        </p:spPr>
        <p:txBody>
          <a:bodyPr>
            <a:normAutofit/>
          </a:bodyPr>
          <a:lstStyle/>
          <a:p>
            <a:r>
              <a:rPr lang="en-US" sz="3200" dirty="0"/>
              <a:t>G0438 &amp; G0469 – No copayment, coinsurance, or deductible</a:t>
            </a:r>
          </a:p>
          <a:p>
            <a:r>
              <a:rPr lang="en-US" sz="3200" dirty="0"/>
              <a:t>G0468 – No copayment, coinsurance or deductible</a:t>
            </a:r>
          </a:p>
          <a:p>
            <a:pPr lvl="1"/>
            <a:r>
              <a:rPr lang="en-US" sz="2800" dirty="0"/>
              <a:t>You must provide AWV or IPPE with a standard bundle of services</a:t>
            </a:r>
          </a:p>
          <a:p>
            <a:r>
              <a:rPr lang="en-US" sz="3200" dirty="0"/>
              <a:t>99497 &amp; 99498 – No copayment, coinsurance, or deductible</a:t>
            </a:r>
          </a:p>
          <a:p>
            <a:pPr lvl="1"/>
            <a:r>
              <a:rPr lang="en-US" sz="2800" dirty="0"/>
              <a:t>Bill using modifier 33 (preventive service) on the same AWV claim</a:t>
            </a:r>
          </a:p>
          <a:p>
            <a:pPr lvl="1"/>
            <a:r>
              <a:rPr lang="en-US" sz="2800" dirty="0"/>
              <a:t>Must be delivered on the same day by the same AWV provider</a:t>
            </a:r>
          </a:p>
        </p:txBody>
      </p:sp>
    </p:spTree>
    <p:extLst>
      <p:ext uri="{BB962C8B-B14F-4D97-AF65-F5344CB8AC3E}">
        <p14:creationId xmlns:p14="http://schemas.microsoft.com/office/powerpoint/2010/main" val="52185867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6F5A5072-7B47-4D32-B52A-4EBBF590B8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715DAF0-AE1B-46C9-8A6B-DB2AA05AB9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2" y="-22693"/>
            <a:ext cx="12191999" cy="4374129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rgbClr val="000000"/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016219D-510E-4184-9090-6D5578A87B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3908719" y="-3931841"/>
            <a:ext cx="4374557" cy="12192000"/>
          </a:xfrm>
          <a:prstGeom prst="rect">
            <a:avLst/>
          </a:prstGeom>
          <a:gradFill>
            <a:gsLst>
              <a:gs pos="40000">
                <a:schemeClr val="accent1">
                  <a:alpha val="0"/>
                </a:schemeClr>
              </a:gs>
              <a:gs pos="100000">
                <a:schemeClr val="accent1">
                  <a:lumMod val="75000"/>
                  <a:alpha val="52000"/>
                </a:schemeClr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FF4A713-7B75-4B21-90D7-5AB19547C7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136696" y="-3703868"/>
            <a:ext cx="4374128" cy="11736479"/>
          </a:xfrm>
          <a:prstGeom prst="rect">
            <a:avLst/>
          </a:prstGeom>
          <a:gradFill>
            <a:gsLst>
              <a:gs pos="17000">
                <a:schemeClr val="accent1">
                  <a:alpha val="0"/>
                </a:schemeClr>
              </a:gs>
              <a:gs pos="100000">
                <a:srgbClr val="000000">
                  <a:alpha val="37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DC631C0B-6DA6-4E57-8231-CE32B3434A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5" y="-22690"/>
            <a:ext cx="8542485" cy="4374126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  <a:alpha val="0"/>
                </a:schemeClr>
              </a:gs>
              <a:gs pos="100000">
                <a:srgbClr val="000000">
                  <a:alpha val="25000"/>
                </a:srgb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C29501E6-A978-4A61-9689-9085AF97A5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2508972">
            <a:off x="5945431" y="-1032053"/>
            <a:ext cx="4990147" cy="4439131"/>
          </a:xfrm>
          <a:custGeom>
            <a:avLst/>
            <a:gdLst>
              <a:gd name="connsiteX0" fmla="*/ 4990147 w 4990147"/>
              <a:gd name="connsiteY0" fmla="*/ 2229378 h 4439131"/>
              <a:gd name="connsiteX1" fmla="*/ 917384 w 4990147"/>
              <a:gd name="connsiteY1" fmla="*/ 4439131 h 4439131"/>
              <a:gd name="connsiteX2" fmla="*/ 910814 w 4990147"/>
              <a:gd name="connsiteY2" fmla="*/ 4434219 h 4439131"/>
              <a:gd name="connsiteX3" fmla="*/ 0 w 4990147"/>
              <a:gd name="connsiteY3" fmla="*/ 2502877 h 4439131"/>
              <a:gd name="connsiteX4" fmla="*/ 2502877 w 4990147"/>
              <a:gd name="connsiteY4" fmla="*/ 0 h 4439131"/>
              <a:gd name="connsiteX5" fmla="*/ 4954904 w 4990147"/>
              <a:gd name="connsiteY5" fmla="*/ 1998460 h 44391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990147" h="4439131">
                <a:moveTo>
                  <a:pt x="4990147" y="2229378"/>
                </a:moveTo>
                <a:lnTo>
                  <a:pt x="917384" y="4439131"/>
                </a:lnTo>
                <a:lnTo>
                  <a:pt x="910814" y="4434219"/>
                </a:lnTo>
                <a:cubicBezTo>
                  <a:pt x="354557" y="3975154"/>
                  <a:pt x="0" y="3280421"/>
                  <a:pt x="0" y="2502877"/>
                </a:cubicBezTo>
                <a:cubicBezTo>
                  <a:pt x="0" y="1120576"/>
                  <a:pt x="1120576" y="0"/>
                  <a:pt x="2502877" y="0"/>
                </a:cubicBezTo>
                <a:cubicBezTo>
                  <a:pt x="3712390" y="0"/>
                  <a:pt x="4721520" y="857941"/>
                  <a:pt x="4954904" y="1998460"/>
                </a:cubicBezTo>
                <a:close/>
              </a:path>
            </a:pathLst>
          </a:custGeom>
          <a:gradFill>
            <a:gsLst>
              <a:gs pos="0">
                <a:schemeClr val="accent1">
                  <a:alpha val="22000"/>
                </a:schemeClr>
              </a:gs>
              <a:gs pos="87000">
                <a:schemeClr val="accent1">
                  <a:lumMod val="60000"/>
                  <a:lumOff val="40000"/>
                  <a:alpha val="2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EFDEE87-1FEB-6A26-B3CE-E00EF72F27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14824" y="735106"/>
            <a:ext cx="10053763" cy="292847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72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Cardiovascular Disease</a:t>
            </a:r>
          </a:p>
        </p:txBody>
      </p:sp>
    </p:spTree>
    <p:extLst>
      <p:ext uri="{BB962C8B-B14F-4D97-AF65-F5344CB8AC3E}">
        <p14:creationId xmlns:p14="http://schemas.microsoft.com/office/powerpoint/2010/main" val="214697149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FABE02-DF27-6C7A-1431-8972EA5879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70C0"/>
                </a:solidFill>
              </a:rPr>
              <a:t>Cardiovascular Disease Screening Coverage </a:t>
            </a:r>
            <a:r>
              <a:rPr lang="en-US" sz="2400" b="1" dirty="0">
                <a:solidFill>
                  <a:srgbClr val="0070C0"/>
                </a:solidFill>
              </a:rPr>
              <a:t>(</a:t>
            </a:r>
            <a:r>
              <a:rPr lang="en-US" sz="2400" b="1" dirty="0">
                <a:solidFill>
                  <a:srgbClr val="0070C0"/>
                </a:solidFill>
                <a:hlinkClick r:id="rId2"/>
              </a:rPr>
              <a:t>NCD 190.23</a:t>
            </a:r>
            <a:r>
              <a:rPr lang="en-US" sz="2400" b="1" dirty="0">
                <a:solidFill>
                  <a:srgbClr val="0070C0"/>
                </a:solidFill>
              </a:rPr>
              <a:t>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CE6815-CDDA-9A5B-B23A-64D135BACF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47585" y="2067974"/>
            <a:ext cx="11071258" cy="3822687"/>
          </a:xfrm>
        </p:spPr>
        <p:txBody>
          <a:bodyPr/>
          <a:lstStyle/>
          <a:p>
            <a:r>
              <a:rPr lang="en-US" dirty="0"/>
              <a:t>Blood test for cholesterol, lipid, and triglyceride levels</a:t>
            </a:r>
          </a:p>
          <a:p>
            <a:r>
              <a:rPr lang="en-US" dirty="0"/>
              <a:t>Covered under Part B for patients without apparent cardiovascular disease signs or symptoms</a:t>
            </a:r>
          </a:p>
          <a:p>
            <a:r>
              <a:rPr lang="en-US" dirty="0"/>
              <a:t>Patient pays no copayment, coinsurance or deductible</a:t>
            </a:r>
          </a:p>
        </p:txBody>
      </p:sp>
    </p:spTree>
    <p:extLst>
      <p:ext uri="{BB962C8B-B14F-4D97-AF65-F5344CB8AC3E}">
        <p14:creationId xmlns:p14="http://schemas.microsoft.com/office/powerpoint/2010/main" val="68033501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A14FB7-CFBA-5663-17A5-3B9AFF858C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70C0"/>
                </a:solidFill>
              </a:rPr>
              <a:t>Cardiovascular Disease Screening Billing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7B3EB2-2886-4605-A56A-59160D412238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HCPCS &amp; CPT</a:t>
            </a:r>
          </a:p>
          <a:p>
            <a:pPr lvl="1"/>
            <a:r>
              <a:rPr lang="en-US" dirty="0"/>
              <a:t>80061 Lipid Panel</a:t>
            </a:r>
          </a:p>
          <a:p>
            <a:pPr lvl="2"/>
            <a:r>
              <a:rPr lang="en-US" dirty="0"/>
              <a:t>Must include cholesterol, serum, total (82465) Lipoprotein, direct measurement, high density cholesterol (83718), and Triglycerides (84478)</a:t>
            </a:r>
          </a:p>
          <a:p>
            <a:r>
              <a:rPr lang="en-US" dirty="0"/>
              <a:t>ICD-10</a:t>
            </a:r>
          </a:p>
          <a:p>
            <a:pPr lvl="1"/>
            <a:r>
              <a:rPr lang="en-US" dirty="0"/>
              <a:t>Z13.6</a:t>
            </a:r>
          </a:p>
          <a:p>
            <a:pPr lvl="1"/>
            <a:r>
              <a:rPr lang="en-US" dirty="0"/>
              <a:t>Additional codes may apply</a:t>
            </a:r>
          </a:p>
          <a:p>
            <a:r>
              <a:rPr lang="en-US" dirty="0"/>
              <a:t>Frequency</a:t>
            </a:r>
          </a:p>
          <a:p>
            <a:pPr lvl="1"/>
            <a:r>
              <a:rPr lang="en-US" dirty="0"/>
              <a:t>Once every 5 years</a:t>
            </a:r>
          </a:p>
        </p:txBody>
      </p:sp>
    </p:spTree>
    <p:extLst>
      <p:ext uri="{BB962C8B-B14F-4D97-AF65-F5344CB8AC3E}">
        <p14:creationId xmlns:p14="http://schemas.microsoft.com/office/powerpoint/2010/main" val="182361626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EC03C4-16BB-9652-E3EA-42F2BF4B3D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70C0"/>
                </a:solidFill>
              </a:rPr>
              <a:t>Cardiovascular Behavior Therapy Coverage </a:t>
            </a:r>
            <a:r>
              <a:rPr lang="en-US" sz="2400" b="1" dirty="0">
                <a:solidFill>
                  <a:srgbClr val="0070C0"/>
                </a:solidFill>
              </a:rPr>
              <a:t>(</a:t>
            </a:r>
            <a:r>
              <a:rPr lang="en-US" sz="2400" b="1" dirty="0">
                <a:solidFill>
                  <a:srgbClr val="0070C0"/>
                </a:solidFill>
                <a:hlinkClick r:id="rId2"/>
              </a:rPr>
              <a:t>NCD 210.11</a:t>
            </a:r>
            <a:r>
              <a:rPr lang="en-US" sz="2400" b="1" dirty="0">
                <a:solidFill>
                  <a:srgbClr val="0070C0"/>
                </a:solidFill>
              </a:rPr>
              <a:t>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1281E2-EBED-F259-5AC7-CEC284201A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47585" y="1694046"/>
            <a:ext cx="11071258" cy="4706753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Behavior therapy to help lower risk for cardiovascular disease</a:t>
            </a:r>
          </a:p>
          <a:p>
            <a:r>
              <a:rPr lang="en-US" dirty="0"/>
              <a:t>Risk factors for CVD include being overweight, obesity, physical inactivity, diabetes, cigarette smoking, high blood pressure, high cholesterol, family history of myocardial infarction and older age</a:t>
            </a:r>
          </a:p>
          <a:p>
            <a:r>
              <a:rPr lang="en-US" dirty="0"/>
              <a:t>May check blood pressure, discuss aspirin use, give tips on eating well</a:t>
            </a:r>
          </a:p>
          <a:p>
            <a:r>
              <a:rPr lang="en-US" dirty="0"/>
              <a:t>Patients with Medicare Part B who are:</a:t>
            </a:r>
          </a:p>
          <a:p>
            <a:pPr lvl="1"/>
            <a:r>
              <a:rPr lang="en-US" sz="2800" dirty="0"/>
              <a:t>Competent and alert at the time counseling is provided</a:t>
            </a:r>
          </a:p>
          <a:p>
            <a:pPr lvl="1"/>
            <a:r>
              <a:rPr lang="en-US" sz="2800" dirty="0"/>
              <a:t>Furnished counseling by a qualified primary care physician or other primary care practitioner and in a primary care setting</a:t>
            </a:r>
          </a:p>
          <a:p>
            <a:r>
              <a:rPr lang="en-US" dirty="0"/>
              <a:t>No copayment, coinsurance, or deductible</a:t>
            </a:r>
          </a:p>
        </p:txBody>
      </p:sp>
    </p:spTree>
    <p:extLst>
      <p:ext uri="{BB962C8B-B14F-4D97-AF65-F5344CB8AC3E}">
        <p14:creationId xmlns:p14="http://schemas.microsoft.com/office/powerpoint/2010/main" val="6594275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C357FB50-30D5-E2BC-8266-9C49002225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70C0"/>
                </a:solidFill>
              </a:rPr>
              <a:t>Agenda and Objective</a:t>
            </a:r>
            <a:endParaRPr lang="en-US" dirty="0"/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BB08AB4-E848-8A1C-528F-77EBA9A24940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This webinar will help you</a:t>
            </a:r>
          </a:p>
          <a:p>
            <a:r>
              <a:rPr lang="en-US" dirty="0"/>
              <a:t>Identify the risk factors associated with kidney disease</a:t>
            </a:r>
          </a:p>
          <a:p>
            <a:r>
              <a:rPr lang="en-US" dirty="0"/>
              <a:t>Learn the stages of chronic kidney disease and how it can be diagnosed</a:t>
            </a:r>
          </a:p>
          <a:p>
            <a:r>
              <a:rPr lang="en-US" dirty="0"/>
              <a:t>Discover what preventive services are available to help prevent or slow the progression of chronic kidney disease</a:t>
            </a:r>
          </a:p>
        </p:txBody>
      </p:sp>
    </p:spTree>
    <p:extLst>
      <p:ext uri="{BB962C8B-B14F-4D97-AF65-F5344CB8AC3E}">
        <p14:creationId xmlns:p14="http://schemas.microsoft.com/office/powerpoint/2010/main" val="231789164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75AE6F-F743-CC45-1F7B-49D7469B4C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70C0"/>
                </a:solidFill>
              </a:rPr>
              <a:t>Cardiovascular Behavior Therapy Billing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133661-EA5D-8C27-0C58-6D6EB0E0A7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47585" y="1453414"/>
            <a:ext cx="11071258" cy="4424901"/>
          </a:xfrm>
        </p:spPr>
        <p:txBody>
          <a:bodyPr/>
          <a:lstStyle/>
          <a:p>
            <a:r>
              <a:rPr lang="en-US" dirty="0"/>
              <a:t>HCPCS &amp; CPT</a:t>
            </a:r>
          </a:p>
          <a:p>
            <a:pPr lvl="1"/>
            <a:r>
              <a:rPr lang="en-US" dirty="0"/>
              <a:t>G0446 – Annual, fact-to-face intensive behavioral therapy for cardiovascular disease, individual, 15 minutes</a:t>
            </a:r>
          </a:p>
          <a:p>
            <a:r>
              <a:rPr lang="en-US" dirty="0"/>
              <a:t>ICD-10</a:t>
            </a:r>
          </a:p>
          <a:p>
            <a:pPr lvl="1"/>
            <a:r>
              <a:rPr lang="en-US" dirty="0"/>
              <a:t>No specific code required</a:t>
            </a:r>
          </a:p>
          <a:p>
            <a:r>
              <a:rPr lang="en-US" dirty="0"/>
              <a:t>Frequency</a:t>
            </a:r>
          </a:p>
          <a:p>
            <a:pPr lvl="1"/>
            <a:r>
              <a:rPr lang="en-US" dirty="0"/>
              <a:t>Annually</a:t>
            </a:r>
          </a:p>
        </p:txBody>
      </p:sp>
    </p:spTree>
    <p:extLst>
      <p:ext uri="{BB962C8B-B14F-4D97-AF65-F5344CB8AC3E}">
        <p14:creationId xmlns:p14="http://schemas.microsoft.com/office/powerpoint/2010/main" val="265158418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6F5A5072-7B47-4D32-B52A-4EBBF590B8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715DAF0-AE1B-46C9-8A6B-DB2AA05AB9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2" y="-22693"/>
            <a:ext cx="12191999" cy="4374129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rgbClr val="000000"/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016219D-510E-4184-9090-6D5578A87B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3908719" y="-3931841"/>
            <a:ext cx="4374557" cy="12192000"/>
          </a:xfrm>
          <a:prstGeom prst="rect">
            <a:avLst/>
          </a:prstGeom>
          <a:gradFill>
            <a:gsLst>
              <a:gs pos="40000">
                <a:schemeClr val="accent1">
                  <a:alpha val="0"/>
                </a:schemeClr>
              </a:gs>
              <a:gs pos="100000">
                <a:schemeClr val="accent1">
                  <a:lumMod val="75000"/>
                  <a:alpha val="52000"/>
                </a:schemeClr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FF4A713-7B75-4B21-90D7-5AB19547C7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136696" y="-3703868"/>
            <a:ext cx="4374128" cy="11736479"/>
          </a:xfrm>
          <a:prstGeom prst="rect">
            <a:avLst/>
          </a:prstGeom>
          <a:gradFill>
            <a:gsLst>
              <a:gs pos="17000">
                <a:schemeClr val="accent1">
                  <a:alpha val="0"/>
                </a:schemeClr>
              </a:gs>
              <a:gs pos="100000">
                <a:srgbClr val="000000">
                  <a:alpha val="37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DC631C0B-6DA6-4E57-8231-CE32B3434A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5" y="-22690"/>
            <a:ext cx="8542485" cy="4374126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  <a:alpha val="0"/>
                </a:schemeClr>
              </a:gs>
              <a:gs pos="100000">
                <a:srgbClr val="000000">
                  <a:alpha val="25000"/>
                </a:srgb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C29501E6-A978-4A61-9689-9085AF97A5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2508972">
            <a:off x="5945431" y="-1032053"/>
            <a:ext cx="4990147" cy="4439131"/>
          </a:xfrm>
          <a:custGeom>
            <a:avLst/>
            <a:gdLst>
              <a:gd name="connsiteX0" fmla="*/ 4990147 w 4990147"/>
              <a:gd name="connsiteY0" fmla="*/ 2229378 h 4439131"/>
              <a:gd name="connsiteX1" fmla="*/ 917384 w 4990147"/>
              <a:gd name="connsiteY1" fmla="*/ 4439131 h 4439131"/>
              <a:gd name="connsiteX2" fmla="*/ 910814 w 4990147"/>
              <a:gd name="connsiteY2" fmla="*/ 4434219 h 4439131"/>
              <a:gd name="connsiteX3" fmla="*/ 0 w 4990147"/>
              <a:gd name="connsiteY3" fmla="*/ 2502877 h 4439131"/>
              <a:gd name="connsiteX4" fmla="*/ 2502877 w 4990147"/>
              <a:gd name="connsiteY4" fmla="*/ 0 h 4439131"/>
              <a:gd name="connsiteX5" fmla="*/ 4954904 w 4990147"/>
              <a:gd name="connsiteY5" fmla="*/ 1998460 h 44391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990147" h="4439131">
                <a:moveTo>
                  <a:pt x="4990147" y="2229378"/>
                </a:moveTo>
                <a:lnTo>
                  <a:pt x="917384" y="4439131"/>
                </a:lnTo>
                <a:lnTo>
                  <a:pt x="910814" y="4434219"/>
                </a:lnTo>
                <a:cubicBezTo>
                  <a:pt x="354557" y="3975154"/>
                  <a:pt x="0" y="3280421"/>
                  <a:pt x="0" y="2502877"/>
                </a:cubicBezTo>
                <a:cubicBezTo>
                  <a:pt x="0" y="1120576"/>
                  <a:pt x="1120576" y="0"/>
                  <a:pt x="2502877" y="0"/>
                </a:cubicBezTo>
                <a:cubicBezTo>
                  <a:pt x="3712390" y="0"/>
                  <a:pt x="4721520" y="857941"/>
                  <a:pt x="4954904" y="1998460"/>
                </a:cubicBezTo>
                <a:close/>
              </a:path>
            </a:pathLst>
          </a:custGeom>
          <a:gradFill>
            <a:gsLst>
              <a:gs pos="0">
                <a:schemeClr val="accent1">
                  <a:alpha val="22000"/>
                </a:schemeClr>
              </a:gs>
              <a:gs pos="87000">
                <a:schemeClr val="accent1">
                  <a:lumMod val="60000"/>
                  <a:lumOff val="40000"/>
                  <a:alpha val="2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0BFD65F-7C49-3009-1875-6F219D8BEA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14824" y="735106"/>
            <a:ext cx="10053763" cy="292847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72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Obesity</a:t>
            </a:r>
          </a:p>
        </p:txBody>
      </p:sp>
    </p:spTree>
    <p:extLst>
      <p:ext uri="{BB962C8B-B14F-4D97-AF65-F5344CB8AC3E}">
        <p14:creationId xmlns:p14="http://schemas.microsoft.com/office/powerpoint/2010/main" val="2492435641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9C41D5-A8F6-7177-61C3-8AAC0177BD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70C0"/>
                </a:solidFill>
              </a:rPr>
              <a:t>Obesity Intensive Behavior Therapy Coverage </a:t>
            </a:r>
            <a:r>
              <a:rPr lang="en-US" sz="2400" b="1" dirty="0">
                <a:solidFill>
                  <a:srgbClr val="0070C0"/>
                </a:solidFill>
              </a:rPr>
              <a:t>(NCD </a:t>
            </a:r>
            <a:r>
              <a:rPr lang="en-US" sz="2400" b="1" dirty="0">
                <a:solidFill>
                  <a:srgbClr val="0070C0"/>
                </a:solidFill>
                <a:hlinkClick r:id="rId2"/>
              </a:rPr>
              <a:t>210.12</a:t>
            </a:r>
            <a:r>
              <a:rPr lang="en-US" sz="2400" b="1" dirty="0">
                <a:solidFill>
                  <a:srgbClr val="0070C0"/>
                </a:solidFill>
              </a:rPr>
              <a:t>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2D8E6A-F67A-0DD8-2644-39040C4711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47585" y="1799924"/>
            <a:ext cx="11071258" cy="4424901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Patients with Medicare Part B who:</a:t>
            </a:r>
          </a:p>
          <a:p>
            <a:pPr lvl="1"/>
            <a:r>
              <a:rPr lang="en-US" dirty="0"/>
              <a:t>Have a body mass index (BMI) </a:t>
            </a:r>
            <a:r>
              <a:rPr lang="en-US" u="sng" dirty="0"/>
              <a:t>&gt;</a:t>
            </a:r>
            <a:r>
              <a:rPr lang="en-US" dirty="0"/>
              <a:t> 30 kilograms per meter squared</a:t>
            </a:r>
          </a:p>
          <a:p>
            <a:pPr lvl="1"/>
            <a:r>
              <a:rPr lang="en-US" dirty="0"/>
              <a:t>Are competent &amp; alert during counseling</a:t>
            </a:r>
          </a:p>
          <a:p>
            <a:pPr lvl="1"/>
            <a:r>
              <a:rPr lang="en-US" dirty="0"/>
              <a:t>Counseling provided by qualified primary care physician other primary care practitioner in a primary care setting</a:t>
            </a:r>
          </a:p>
          <a:p>
            <a:r>
              <a:rPr lang="en-US" dirty="0"/>
              <a:t>Additional information</a:t>
            </a:r>
          </a:p>
          <a:p>
            <a:pPr lvl="1"/>
            <a:r>
              <a:rPr lang="en-US" dirty="0"/>
              <a:t>Obesity reassessment &amp; weight loss determination is required at 6-month visit</a:t>
            </a:r>
          </a:p>
          <a:p>
            <a:pPr lvl="1"/>
            <a:r>
              <a:rPr lang="en-US" dirty="0"/>
              <a:t>If the patient loses at least 3 kg during first 6 months, they’re eligible for additional face-to-face visits occurring once a month for months 7-12</a:t>
            </a:r>
          </a:p>
          <a:p>
            <a:pPr lvl="1"/>
            <a:r>
              <a:rPr lang="en-US" dirty="0"/>
              <a:t>For patient who don’t lose at least 3 kg in first 6 months, reassess their readiness to change and BMI after an additional </a:t>
            </a:r>
          </a:p>
          <a:p>
            <a:r>
              <a:rPr lang="en-US" dirty="0"/>
              <a:t>No copayment, coinsurance, or deductible</a:t>
            </a:r>
          </a:p>
        </p:txBody>
      </p:sp>
    </p:spTree>
    <p:extLst>
      <p:ext uri="{BB962C8B-B14F-4D97-AF65-F5344CB8AC3E}">
        <p14:creationId xmlns:p14="http://schemas.microsoft.com/office/powerpoint/2010/main" val="173694485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753144-EAF9-C63B-A3DB-F74703B9D5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70C0"/>
                </a:solidFill>
              </a:rPr>
              <a:t>Obesity Intensive Behavior Therapy Billing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657209-4BB2-A475-5159-4C8E320198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47585" y="1790299"/>
            <a:ext cx="11071258" cy="4424901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HCPCS &amp; CPT</a:t>
            </a:r>
          </a:p>
          <a:p>
            <a:pPr lvl="1"/>
            <a:r>
              <a:rPr lang="en-US" dirty="0"/>
              <a:t>G0447 – Face-to-face behavioral counseling for obesity, 15 min</a:t>
            </a:r>
          </a:p>
          <a:p>
            <a:pPr lvl="1"/>
            <a:r>
              <a:rPr lang="en-US" dirty="0"/>
              <a:t>G0473 – Face-to-face behavioral counseling for obesity, group (2-10), 30 min</a:t>
            </a:r>
          </a:p>
          <a:p>
            <a:r>
              <a:rPr lang="en-US" dirty="0"/>
              <a:t>ICD-10</a:t>
            </a:r>
          </a:p>
          <a:p>
            <a:pPr lvl="1"/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Z68.30, Z68.31, Z68.32, Z68.33, Z68.34, Z68.35, Z68.36, Z68.37, Z68.38, Z68.39, Z68.41, Z68.42, Z68.43, Z68.44, Z68.45</a:t>
            </a:r>
          </a:p>
          <a:p>
            <a:pPr lvl="1"/>
            <a:r>
              <a:rPr lang="en-US" dirty="0"/>
              <a:t>Additional codes may apply</a:t>
            </a:r>
          </a:p>
          <a:p>
            <a:r>
              <a:rPr lang="en-US" dirty="0"/>
              <a:t>Frequency</a:t>
            </a:r>
          </a:p>
          <a:p>
            <a:pPr lvl="1"/>
            <a:r>
              <a:rPr lang="en-US" dirty="0"/>
              <a:t>Medicare pays up to 22 visits with codes G0447 &amp; G0473 combined, in a 12-month period</a:t>
            </a:r>
          </a:p>
          <a:p>
            <a:pPr lvl="2">
              <a:buClr>
                <a:schemeClr val="accent2"/>
              </a:buClr>
            </a:pPr>
            <a:r>
              <a:rPr lang="en-US" dirty="0"/>
              <a:t>First month – 1 face-to-face visit per week</a:t>
            </a:r>
          </a:p>
          <a:p>
            <a:pPr lvl="2">
              <a:buClr>
                <a:schemeClr val="accent2"/>
              </a:buClr>
            </a:pPr>
            <a:r>
              <a:rPr lang="en-US" dirty="0"/>
              <a:t>Months 2-6 – 1 face-to-face visit every other week</a:t>
            </a:r>
          </a:p>
          <a:p>
            <a:pPr lvl="2">
              <a:buClr>
                <a:schemeClr val="accent2"/>
              </a:buClr>
            </a:pPr>
            <a:r>
              <a:rPr lang="en-US" dirty="0"/>
              <a:t>Months 7-12 – 1 face-to-face visit every month if patient meets certain requirements</a:t>
            </a:r>
          </a:p>
        </p:txBody>
      </p:sp>
    </p:spTree>
    <p:extLst>
      <p:ext uri="{BB962C8B-B14F-4D97-AF65-F5344CB8AC3E}">
        <p14:creationId xmlns:p14="http://schemas.microsoft.com/office/powerpoint/2010/main" val="3664881682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6F5A5072-7B47-4D32-B52A-4EBBF590B8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715DAF0-AE1B-46C9-8A6B-DB2AA05AB9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2" y="-22693"/>
            <a:ext cx="12191999" cy="4374129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rgbClr val="000000"/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016219D-510E-4184-9090-6D5578A87B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3908719" y="-3931841"/>
            <a:ext cx="4374557" cy="12192000"/>
          </a:xfrm>
          <a:prstGeom prst="rect">
            <a:avLst/>
          </a:prstGeom>
          <a:gradFill>
            <a:gsLst>
              <a:gs pos="40000">
                <a:schemeClr val="accent1">
                  <a:alpha val="0"/>
                </a:schemeClr>
              </a:gs>
              <a:gs pos="100000">
                <a:schemeClr val="accent1">
                  <a:lumMod val="75000"/>
                  <a:alpha val="52000"/>
                </a:schemeClr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FF4A713-7B75-4B21-90D7-5AB19547C7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136696" y="-3703868"/>
            <a:ext cx="4374128" cy="11736479"/>
          </a:xfrm>
          <a:prstGeom prst="rect">
            <a:avLst/>
          </a:prstGeom>
          <a:gradFill>
            <a:gsLst>
              <a:gs pos="17000">
                <a:schemeClr val="accent1">
                  <a:alpha val="0"/>
                </a:schemeClr>
              </a:gs>
              <a:gs pos="100000">
                <a:srgbClr val="000000">
                  <a:alpha val="37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DC631C0B-6DA6-4E57-8231-CE32B3434A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5" y="-22690"/>
            <a:ext cx="8542485" cy="4374126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  <a:alpha val="0"/>
                </a:schemeClr>
              </a:gs>
              <a:gs pos="100000">
                <a:srgbClr val="000000">
                  <a:alpha val="25000"/>
                </a:srgb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C29501E6-A978-4A61-9689-9085AF97A5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2508972">
            <a:off x="5945431" y="-1032053"/>
            <a:ext cx="4990147" cy="4439131"/>
          </a:xfrm>
          <a:custGeom>
            <a:avLst/>
            <a:gdLst>
              <a:gd name="connsiteX0" fmla="*/ 4990147 w 4990147"/>
              <a:gd name="connsiteY0" fmla="*/ 2229378 h 4439131"/>
              <a:gd name="connsiteX1" fmla="*/ 917384 w 4990147"/>
              <a:gd name="connsiteY1" fmla="*/ 4439131 h 4439131"/>
              <a:gd name="connsiteX2" fmla="*/ 910814 w 4990147"/>
              <a:gd name="connsiteY2" fmla="*/ 4434219 h 4439131"/>
              <a:gd name="connsiteX3" fmla="*/ 0 w 4990147"/>
              <a:gd name="connsiteY3" fmla="*/ 2502877 h 4439131"/>
              <a:gd name="connsiteX4" fmla="*/ 2502877 w 4990147"/>
              <a:gd name="connsiteY4" fmla="*/ 0 h 4439131"/>
              <a:gd name="connsiteX5" fmla="*/ 4954904 w 4990147"/>
              <a:gd name="connsiteY5" fmla="*/ 1998460 h 44391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990147" h="4439131">
                <a:moveTo>
                  <a:pt x="4990147" y="2229378"/>
                </a:moveTo>
                <a:lnTo>
                  <a:pt x="917384" y="4439131"/>
                </a:lnTo>
                <a:lnTo>
                  <a:pt x="910814" y="4434219"/>
                </a:lnTo>
                <a:cubicBezTo>
                  <a:pt x="354557" y="3975154"/>
                  <a:pt x="0" y="3280421"/>
                  <a:pt x="0" y="2502877"/>
                </a:cubicBezTo>
                <a:cubicBezTo>
                  <a:pt x="0" y="1120576"/>
                  <a:pt x="1120576" y="0"/>
                  <a:pt x="2502877" y="0"/>
                </a:cubicBezTo>
                <a:cubicBezTo>
                  <a:pt x="3712390" y="0"/>
                  <a:pt x="4721520" y="857941"/>
                  <a:pt x="4954904" y="1998460"/>
                </a:cubicBezTo>
                <a:close/>
              </a:path>
            </a:pathLst>
          </a:custGeom>
          <a:gradFill>
            <a:gsLst>
              <a:gs pos="0">
                <a:schemeClr val="accent1">
                  <a:alpha val="22000"/>
                </a:schemeClr>
              </a:gs>
              <a:gs pos="87000">
                <a:schemeClr val="accent1">
                  <a:lumMod val="60000"/>
                  <a:lumOff val="40000"/>
                  <a:alpha val="2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0BFD65F-7C49-3009-1875-6F219D8BEA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14824" y="735106"/>
            <a:ext cx="10053763" cy="292847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72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Alcohol</a:t>
            </a:r>
          </a:p>
        </p:txBody>
      </p:sp>
    </p:spTree>
    <p:extLst>
      <p:ext uri="{BB962C8B-B14F-4D97-AF65-F5344CB8AC3E}">
        <p14:creationId xmlns:p14="http://schemas.microsoft.com/office/powerpoint/2010/main" val="62136221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5512BE-2010-06D3-36E4-38FA293477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70C0"/>
                </a:solidFill>
              </a:rPr>
              <a:t>Alcohol Misuse Screening &amp; Counseling Coverage </a:t>
            </a:r>
            <a:r>
              <a:rPr lang="en-US" sz="2400" b="1" dirty="0">
                <a:solidFill>
                  <a:srgbClr val="0070C0"/>
                </a:solidFill>
              </a:rPr>
              <a:t>(NCD </a:t>
            </a:r>
            <a:r>
              <a:rPr lang="en-US" sz="2400" b="1" dirty="0">
                <a:solidFill>
                  <a:srgbClr val="0070C0"/>
                </a:solidFill>
                <a:hlinkClick r:id="rId2"/>
              </a:rPr>
              <a:t>210.8</a:t>
            </a:r>
            <a:r>
              <a:rPr lang="en-US" sz="2400" b="1" dirty="0">
                <a:solidFill>
                  <a:srgbClr val="0070C0"/>
                </a:solidFill>
              </a:rPr>
              <a:t>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C1E7F9-A633-285E-FAA1-F8EAE6A672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47585" y="1819175"/>
            <a:ext cx="11071258" cy="4424901"/>
          </a:xfrm>
        </p:spPr>
        <p:txBody>
          <a:bodyPr/>
          <a:lstStyle/>
          <a:p>
            <a:r>
              <a:rPr lang="en-US" dirty="0"/>
              <a:t>Patients with Medicare Part B who:</a:t>
            </a:r>
          </a:p>
          <a:p>
            <a:pPr lvl="1"/>
            <a:r>
              <a:rPr lang="en-US" dirty="0"/>
              <a:t>Screen positive for alcohol misuse but levels or alcohol consumption patterns don’t meet dependence criteria</a:t>
            </a:r>
          </a:p>
          <a:p>
            <a:pPr lvl="1"/>
            <a:r>
              <a:rPr lang="en-US" dirty="0"/>
              <a:t>Are competent and alert during counseling</a:t>
            </a:r>
          </a:p>
          <a:p>
            <a:pPr lvl="1"/>
            <a:r>
              <a:rPr lang="en-US" dirty="0"/>
              <a:t>Get counseling from a qualified primary care physician or other primary care practitioner in a primary care setting</a:t>
            </a:r>
          </a:p>
          <a:p>
            <a:r>
              <a:rPr lang="en-US" dirty="0"/>
              <a:t>No copayment, coinsurance, or deductible</a:t>
            </a:r>
          </a:p>
        </p:txBody>
      </p:sp>
    </p:spTree>
    <p:extLst>
      <p:ext uri="{BB962C8B-B14F-4D97-AF65-F5344CB8AC3E}">
        <p14:creationId xmlns:p14="http://schemas.microsoft.com/office/powerpoint/2010/main" val="250761448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EF138C-3035-A15A-EE28-66C3E24BEF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70C0"/>
                </a:solidFill>
              </a:rPr>
              <a:t>Alcohol Misuse Screening &amp; Counseling Billing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A5E3B1-F35A-0B30-DCB6-A8D516FB5F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47585" y="1867302"/>
            <a:ext cx="11071258" cy="4052235"/>
          </a:xfrm>
        </p:spPr>
        <p:txBody>
          <a:bodyPr/>
          <a:lstStyle/>
          <a:p>
            <a:r>
              <a:rPr lang="en-US" sz="3200" dirty="0"/>
              <a:t>HCPCS &amp; CPT</a:t>
            </a:r>
          </a:p>
          <a:p>
            <a:pPr lvl="1"/>
            <a:r>
              <a:rPr lang="en-US" sz="2400" dirty="0"/>
              <a:t>G0442 – Annual alcohol misuse screening, 5-15 minutes</a:t>
            </a:r>
          </a:p>
          <a:p>
            <a:pPr lvl="1"/>
            <a:r>
              <a:rPr lang="en-US" sz="2400" dirty="0"/>
              <a:t>G0443 – Brief face-to-face behavioral counseling for alcohol misuse, 15 minutes</a:t>
            </a:r>
          </a:p>
          <a:p>
            <a:r>
              <a:rPr lang="en-US" sz="3200" dirty="0"/>
              <a:t>ICD-10</a:t>
            </a:r>
          </a:p>
          <a:p>
            <a:pPr lvl="1"/>
            <a:r>
              <a:rPr lang="en-US" sz="2400" dirty="0"/>
              <a:t>No specific code requirement</a:t>
            </a:r>
          </a:p>
          <a:p>
            <a:r>
              <a:rPr lang="en-US" dirty="0"/>
              <a:t>Frequency</a:t>
            </a:r>
          </a:p>
          <a:p>
            <a:pPr lvl="1"/>
            <a:r>
              <a:rPr lang="en-US" sz="2400" dirty="0"/>
              <a:t>G0442 – Annually</a:t>
            </a:r>
          </a:p>
          <a:p>
            <a:pPr lvl="1"/>
            <a:r>
              <a:rPr lang="en-US" sz="2400" dirty="0"/>
              <a:t>G0443 – 4 times a year if patient screens positive for misuse</a:t>
            </a:r>
          </a:p>
        </p:txBody>
      </p:sp>
    </p:spTree>
    <p:extLst>
      <p:ext uri="{BB962C8B-B14F-4D97-AF65-F5344CB8AC3E}">
        <p14:creationId xmlns:p14="http://schemas.microsoft.com/office/powerpoint/2010/main" val="2069635428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BDC923-50CD-9FCA-9A91-9AC3400AE1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70C0"/>
                </a:solidFill>
              </a:rPr>
              <a:t>Alcohol Misuse vs Alcohol Dependence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018933-0C26-07E9-20DC-85E91BC5B3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47585" y="1424539"/>
            <a:ext cx="11071258" cy="4424901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Misuse – risky/hazardous and harmful drinking which place individuals at risk for future problems</a:t>
            </a:r>
          </a:p>
          <a:p>
            <a:pPr lvl="1"/>
            <a:r>
              <a:rPr lang="en-US" dirty="0"/>
              <a:t>Risky or hazardous</a:t>
            </a:r>
          </a:p>
          <a:p>
            <a:pPr lvl="2">
              <a:buClr>
                <a:schemeClr val="accent2"/>
              </a:buClr>
            </a:pPr>
            <a:r>
              <a:rPr lang="en-US" dirty="0"/>
              <a:t>Women - &gt;7 drinks per week or &gt;3 drinks per occasion</a:t>
            </a:r>
          </a:p>
          <a:p>
            <a:pPr lvl="2">
              <a:buClr>
                <a:schemeClr val="accent2"/>
              </a:buClr>
            </a:pPr>
            <a:r>
              <a:rPr lang="en-US" dirty="0"/>
              <a:t>Men - &gt;14 drinks per week or &gt;4 drinks per occasion</a:t>
            </a:r>
          </a:p>
          <a:p>
            <a:pPr lvl="1"/>
            <a:r>
              <a:rPr lang="en-US" dirty="0"/>
              <a:t>Harmful</a:t>
            </a:r>
          </a:p>
          <a:p>
            <a:pPr lvl="2">
              <a:buClr>
                <a:schemeClr val="accent2"/>
              </a:buClr>
            </a:pPr>
            <a:r>
              <a:rPr lang="en-US" dirty="0"/>
              <a:t>Persons currently experiencing physical, social or psychological harm from alcohol use, but don’t meet criteria for dependency</a:t>
            </a:r>
          </a:p>
          <a:p>
            <a:r>
              <a:rPr lang="en-US" dirty="0"/>
              <a:t>Dependence – exhibits at least three of the following behaviors: </a:t>
            </a:r>
            <a:r>
              <a:rPr lang="en-US" sz="2100" dirty="0"/>
              <a:t>tolerance; withdrawal symptoms; impaired control; preoccupation with purchase and/or use; persistent desire or unsuccessful efforts to quit; sustains social, occupational, or recreational disability; use continues despite adverse consequences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0699981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6F5A5072-7B47-4D32-B52A-4EBBF590B8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715DAF0-AE1B-46C9-8A6B-DB2AA05AB9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2" y="-22693"/>
            <a:ext cx="12191999" cy="4374129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rgbClr val="000000"/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016219D-510E-4184-9090-6D5578A87B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3908719" y="-3931841"/>
            <a:ext cx="4374557" cy="12192000"/>
          </a:xfrm>
          <a:prstGeom prst="rect">
            <a:avLst/>
          </a:prstGeom>
          <a:gradFill>
            <a:gsLst>
              <a:gs pos="40000">
                <a:schemeClr val="accent1">
                  <a:alpha val="0"/>
                </a:schemeClr>
              </a:gs>
              <a:gs pos="100000">
                <a:schemeClr val="accent1">
                  <a:lumMod val="75000"/>
                  <a:alpha val="52000"/>
                </a:schemeClr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FF4A713-7B75-4B21-90D7-5AB19547C7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136696" y="-3703868"/>
            <a:ext cx="4374128" cy="11736479"/>
          </a:xfrm>
          <a:prstGeom prst="rect">
            <a:avLst/>
          </a:prstGeom>
          <a:gradFill>
            <a:gsLst>
              <a:gs pos="17000">
                <a:schemeClr val="accent1">
                  <a:alpha val="0"/>
                </a:schemeClr>
              </a:gs>
              <a:gs pos="100000">
                <a:srgbClr val="000000">
                  <a:alpha val="37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DC631C0B-6DA6-4E57-8231-CE32B3434A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5" y="-22690"/>
            <a:ext cx="8542485" cy="4374126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  <a:alpha val="0"/>
                </a:schemeClr>
              </a:gs>
              <a:gs pos="100000">
                <a:srgbClr val="000000">
                  <a:alpha val="25000"/>
                </a:srgb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C29501E6-A978-4A61-9689-9085AF97A5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2508972">
            <a:off x="5945431" y="-1032053"/>
            <a:ext cx="4990147" cy="4439131"/>
          </a:xfrm>
          <a:custGeom>
            <a:avLst/>
            <a:gdLst>
              <a:gd name="connsiteX0" fmla="*/ 4990147 w 4990147"/>
              <a:gd name="connsiteY0" fmla="*/ 2229378 h 4439131"/>
              <a:gd name="connsiteX1" fmla="*/ 917384 w 4990147"/>
              <a:gd name="connsiteY1" fmla="*/ 4439131 h 4439131"/>
              <a:gd name="connsiteX2" fmla="*/ 910814 w 4990147"/>
              <a:gd name="connsiteY2" fmla="*/ 4434219 h 4439131"/>
              <a:gd name="connsiteX3" fmla="*/ 0 w 4990147"/>
              <a:gd name="connsiteY3" fmla="*/ 2502877 h 4439131"/>
              <a:gd name="connsiteX4" fmla="*/ 2502877 w 4990147"/>
              <a:gd name="connsiteY4" fmla="*/ 0 h 4439131"/>
              <a:gd name="connsiteX5" fmla="*/ 4954904 w 4990147"/>
              <a:gd name="connsiteY5" fmla="*/ 1998460 h 44391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990147" h="4439131">
                <a:moveTo>
                  <a:pt x="4990147" y="2229378"/>
                </a:moveTo>
                <a:lnTo>
                  <a:pt x="917384" y="4439131"/>
                </a:lnTo>
                <a:lnTo>
                  <a:pt x="910814" y="4434219"/>
                </a:lnTo>
                <a:cubicBezTo>
                  <a:pt x="354557" y="3975154"/>
                  <a:pt x="0" y="3280421"/>
                  <a:pt x="0" y="2502877"/>
                </a:cubicBezTo>
                <a:cubicBezTo>
                  <a:pt x="0" y="1120576"/>
                  <a:pt x="1120576" y="0"/>
                  <a:pt x="2502877" y="0"/>
                </a:cubicBezTo>
                <a:cubicBezTo>
                  <a:pt x="3712390" y="0"/>
                  <a:pt x="4721520" y="857941"/>
                  <a:pt x="4954904" y="1998460"/>
                </a:cubicBezTo>
                <a:close/>
              </a:path>
            </a:pathLst>
          </a:custGeom>
          <a:gradFill>
            <a:gsLst>
              <a:gs pos="0">
                <a:schemeClr val="accent1">
                  <a:alpha val="22000"/>
                </a:schemeClr>
              </a:gs>
              <a:gs pos="87000">
                <a:schemeClr val="accent1">
                  <a:lumMod val="60000"/>
                  <a:lumOff val="40000"/>
                  <a:alpha val="2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942EDBC-BDF4-C3EC-D2B8-B1764EAFED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14824" y="735106"/>
            <a:ext cx="10053763" cy="292847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72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Tobacco Use</a:t>
            </a:r>
          </a:p>
        </p:txBody>
      </p:sp>
    </p:spTree>
    <p:extLst>
      <p:ext uri="{BB962C8B-B14F-4D97-AF65-F5344CB8AC3E}">
        <p14:creationId xmlns:p14="http://schemas.microsoft.com/office/powerpoint/2010/main" val="3312417321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1C2BE0-AA9D-A4E2-B251-4130DEEB5D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70C0"/>
                </a:solidFill>
              </a:rPr>
              <a:t>Counseling to Prevent Tobacco Use Coverage </a:t>
            </a:r>
            <a:r>
              <a:rPr lang="en-US" sz="2400" b="1" dirty="0">
                <a:solidFill>
                  <a:srgbClr val="0070C0"/>
                </a:solidFill>
              </a:rPr>
              <a:t>(NCD </a:t>
            </a:r>
            <a:r>
              <a:rPr lang="en-US" sz="2400" b="1" dirty="0">
                <a:solidFill>
                  <a:srgbClr val="0070C0"/>
                </a:solidFill>
                <a:hlinkClick r:id="rId2"/>
              </a:rPr>
              <a:t>210.4.1</a:t>
            </a:r>
            <a:r>
              <a:rPr lang="en-US" sz="2400" b="1" dirty="0">
                <a:solidFill>
                  <a:srgbClr val="0070C0"/>
                </a:solidFill>
              </a:rPr>
              <a:t>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5CEADE-33B1-B327-5E60-71F63D5479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47585" y="1799925"/>
            <a:ext cx="11071258" cy="4109987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Smoking can worsen kidney disease </a:t>
            </a:r>
          </a:p>
          <a:p>
            <a:r>
              <a:rPr lang="en-US" dirty="0"/>
              <a:t>Interfere with medication to lower blood pressure</a:t>
            </a:r>
          </a:p>
          <a:p>
            <a:r>
              <a:rPr lang="en-US" dirty="0"/>
              <a:t>Covered under Medicare Part B for those who meet the criteria</a:t>
            </a:r>
          </a:p>
          <a:p>
            <a:pPr lvl="1"/>
            <a:r>
              <a:rPr lang="en-US" dirty="0"/>
              <a:t>Use tobacco, regardless of whether they have signs or symptoms of tobacco related disease</a:t>
            </a:r>
          </a:p>
          <a:p>
            <a:pPr lvl="1"/>
            <a:r>
              <a:rPr lang="en-US" dirty="0"/>
              <a:t>Are competent and alert during counseling</a:t>
            </a:r>
          </a:p>
          <a:p>
            <a:pPr lvl="1"/>
            <a:r>
              <a:rPr lang="en-US" dirty="0"/>
              <a:t>Counseling is provided by a qualified physician or other Medicare-recognized practitioner</a:t>
            </a:r>
          </a:p>
          <a:p>
            <a:r>
              <a:rPr lang="en-US" dirty="0"/>
              <a:t>Up to 8 counseling sessions in a 12-month period</a:t>
            </a:r>
          </a:p>
          <a:p>
            <a:r>
              <a:rPr lang="en-US" dirty="0"/>
              <a:t>Cost – no copayment, coinsurance, or deductible</a:t>
            </a:r>
          </a:p>
        </p:txBody>
      </p:sp>
    </p:spTree>
    <p:extLst>
      <p:ext uri="{BB962C8B-B14F-4D97-AF65-F5344CB8AC3E}">
        <p14:creationId xmlns:p14="http://schemas.microsoft.com/office/powerpoint/2010/main" val="5274944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44E7B87F-BCC1-DB0B-6A9B-515337EE2B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70C0"/>
                </a:solidFill>
              </a:rPr>
              <a:t>Why Talk Kidney Health?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99AA487-B9C0-A930-5170-BC7C98543BE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47585" y="1280161"/>
            <a:ext cx="11071258" cy="4572000"/>
          </a:xfrm>
        </p:spPr>
        <p:txBody>
          <a:bodyPr/>
          <a:lstStyle/>
          <a:p>
            <a:r>
              <a:rPr lang="en-US" sz="2800" dirty="0"/>
              <a:t>15% of adults in the US are estimated to have CKD</a:t>
            </a:r>
          </a:p>
          <a:p>
            <a:r>
              <a:rPr lang="en-US" sz="2800" dirty="0"/>
              <a:t>90% are undiagnosed</a:t>
            </a:r>
          </a:p>
          <a:p>
            <a:r>
              <a:rPr lang="en-US" sz="2800" dirty="0"/>
              <a:t>Diabetes causes 47% of new cases</a:t>
            </a:r>
          </a:p>
          <a:p>
            <a:pPr lvl="1"/>
            <a:r>
              <a:rPr lang="en-US" sz="2000" dirty="0"/>
              <a:t>96 million Americans have prediabetes</a:t>
            </a:r>
          </a:p>
          <a:p>
            <a:r>
              <a:rPr lang="en-US" sz="2800" dirty="0"/>
              <a:t>High blood pressure causes 29% of new cases</a:t>
            </a:r>
          </a:p>
          <a:p>
            <a:r>
              <a:rPr lang="en-US" sz="2800" dirty="0"/>
              <a:t>Nearly 810,000 Americans living with kidney failure</a:t>
            </a:r>
          </a:p>
          <a:p>
            <a:pPr lvl="1"/>
            <a:r>
              <a:rPr lang="en-US" sz="2000" dirty="0"/>
              <a:t>Close to 570,000 on dialysis</a:t>
            </a:r>
          </a:p>
          <a:p>
            <a:pPr lvl="1"/>
            <a:r>
              <a:rPr lang="en-US" sz="2000" dirty="0"/>
              <a:t>Approximately 240,000 living with a kidney transplant</a:t>
            </a:r>
          </a:p>
          <a:p>
            <a:r>
              <a:rPr lang="en-US" sz="2800" dirty="0"/>
              <a:t>Social factors associated with worsening CKD</a:t>
            </a:r>
          </a:p>
        </p:txBody>
      </p:sp>
    </p:spTree>
    <p:extLst>
      <p:ext uri="{BB962C8B-B14F-4D97-AF65-F5344CB8AC3E}">
        <p14:creationId xmlns:p14="http://schemas.microsoft.com/office/powerpoint/2010/main" val="3228285026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207F31-CEF7-847C-DFDA-C4B86C3FF6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70C0"/>
                </a:solidFill>
              </a:rPr>
              <a:t>Counseling to Prevent Tobacco Use Billing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FE227D-E5B3-16DE-533E-25DFB0B1D0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47585" y="1713297"/>
            <a:ext cx="11071258" cy="4424901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HCPCS &amp; CPT</a:t>
            </a:r>
          </a:p>
          <a:p>
            <a:pPr lvl="1"/>
            <a:r>
              <a:rPr lang="en-US" dirty="0"/>
              <a:t>99406 - 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Smoking and tobacco use cessation counseling visit; intermediate, greater than 3 minutes up to 10 minutes</a:t>
            </a:r>
          </a:p>
          <a:p>
            <a:pPr lvl="1"/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99407 - 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Smoking and tobacco use cessation counseling visit; intensive, greater than 10 minutes</a:t>
            </a:r>
            <a:endParaRPr lang="en-US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r>
              <a:rPr lang="en-US" dirty="0"/>
              <a:t>ICD-10 </a:t>
            </a:r>
          </a:p>
          <a:p>
            <a:pPr lvl="1"/>
            <a:r>
              <a:rPr lang="fr-FR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F17.210, F17.211, F17.213, F17.218, F17.219, F17.220, F17.221, F17.223, F17.228, F17.229, F17.290, F17.291, F17.293, F17.298, F17.299, T65.211A, T65.212A, T65.213A, T65.214A, T65.221A, T65.222A, T65.223A, T65.224A, T65.291A, T65.292A, T65.293A, T65.294A, Z87.891</a:t>
            </a:r>
          </a:p>
          <a:p>
            <a:pPr lvl="1"/>
            <a:r>
              <a:rPr lang="en-US" dirty="0"/>
              <a:t>Additional codes may apply</a:t>
            </a:r>
          </a:p>
          <a:p>
            <a:r>
              <a:rPr lang="en-US" dirty="0"/>
              <a:t>Frequency</a:t>
            </a:r>
          </a:p>
          <a:p>
            <a:pPr lvl="1"/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2 cessation attempts per year</a:t>
            </a:r>
          </a:p>
          <a:p>
            <a:pPr lvl="2">
              <a:buClr>
                <a:schemeClr val="accent2"/>
              </a:buClr>
            </a:pP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Each attempt may include a maximum of 4 intermediate or intensive sessions, with the patient getting up to 8 sessions per year</a:t>
            </a:r>
          </a:p>
        </p:txBody>
      </p:sp>
    </p:spTree>
    <p:extLst>
      <p:ext uri="{BB962C8B-B14F-4D97-AF65-F5344CB8AC3E}">
        <p14:creationId xmlns:p14="http://schemas.microsoft.com/office/powerpoint/2010/main" val="3929030370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9123E6-3A0B-A21F-9746-6C78F0F732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70C0"/>
                </a:solidFill>
              </a:rPr>
              <a:t>CMS Preventive Services Tool</a:t>
            </a:r>
          </a:p>
        </p:txBody>
      </p:sp>
      <p:pic>
        <p:nvPicPr>
          <p:cNvPr id="4" name="Content Placeholder 3" descr="Screen shot of the CMS Preventive Services Tool webpage. This has multiple boxes with each listing a specific preventive service.">
            <a:extLst>
              <a:ext uri="{FF2B5EF4-FFF2-40B4-BE49-F238E27FC236}">
                <a16:creationId xmlns:a16="http://schemas.microsoft.com/office/drawing/2014/main" id="{87BABEDA-161C-2233-54C8-8993D0D90889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1483215" y="1279525"/>
            <a:ext cx="9200171" cy="4425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7387298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F7FDDC-5073-D4B9-4B61-D6C899B41D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70C0"/>
                </a:solidFill>
              </a:rPr>
              <a:t>Telehealth and Preventive Services</a:t>
            </a:r>
          </a:p>
        </p:txBody>
      </p:sp>
      <p:pic>
        <p:nvPicPr>
          <p:cNvPr id="11" name="Content Placeholder 10" descr="There is a green box with a circled letter T. An arrow points to a screen shot of the CMS Preventive Services tool with a blue box around the Annual Wellness Visits box that contains a circled T.&#10;A white box with a computer, phone, and the words telehealth eligible points to a detailed screen shot of the annual wellness visit.">
            <a:extLst>
              <a:ext uri="{FF2B5EF4-FFF2-40B4-BE49-F238E27FC236}">
                <a16:creationId xmlns:a16="http://schemas.microsoft.com/office/drawing/2014/main" id="{2550638A-8603-D1B8-42AF-F14B1E16B68D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8502" b="38224"/>
          <a:stretch/>
        </p:blipFill>
        <p:spPr>
          <a:xfrm>
            <a:off x="652008" y="1176793"/>
            <a:ext cx="9570022" cy="4587903"/>
          </a:xfrm>
        </p:spPr>
      </p:pic>
    </p:spTree>
    <p:extLst>
      <p:ext uri="{BB962C8B-B14F-4D97-AF65-F5344CB8AC3E}">
        <p14:creationId xmlns:p14="http://schemas.microsoft.com/office/powerpoint/2010/main" val="622116471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BA63A826-D03A-8F35-FC65-703DAFA07B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Resources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675C632-8D38-03D6-2F07-0439F2AC4C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47585" y="1280160"/>
            <a:ext cx="11071258" cy="4705004"/>
          </a:xfrm>
        </p:spPr>
        <p:txBody>
          <a:bodyPr/>
          <a:lstStyle/>
          <a:p>
            <a:r>
              <a:rPr lang="en-US" sz="1800" dirty="0"/>
              <a:t>National Kidney Foundation - </a:t>
            </a:r>
            <a:r>
              <a:rPr lang="en-US" sz="1800" dirty="0">
                <a:hlinkClick r:id="rId3"/>
              </a:rPr>
              <a:t>https://www.kidney.org/</a:t>
            </a:r>
            <a:endParaRPr lang="en-US" sz="1800" dirty="0"/>
          </a:p>
          <a:p>
            <a:r>
              <a:rPr lang="en-US" sz="1800" dirty="0"/>
              <a:t>Kidney Health: Help Address Disparities - </a:t>
            </a:r>
            <a:r>
              <a:rPr lang="en-US" sz="1800" dirty="0">
                <a:hlinkClick r:id="rId4"/>
              </a:rPr>
              <a:t>https://www.cms.gov/outreach-and-educationoutreachffsprovpartprogprovider-partnership-email-archive/2022-03-17-mlnc#_Toc98247779</a:t>
            </a:r>
            <a:endParaRPr lang="en-US" sz="1800" dirty="0"/>
          </a:p>
          <a:p>
            <a:r>
              <a:rPr lang="en-US" sz="1800" dirty="0"/>
              <a:t>Chronic Kidney Disease Disparities in Medicare Fee-For-Service Beneficiaries </a:t>
            </a:r>
            <a:r>
              <a:rPr lang="en-US" sz="1800" dirty="0">
                <a:hlinkClick r:id="rId5"/>
              </a:rPr>
              <a:t>https://www.cms.gov/About-CMS/Agency-Information/OMH/Downloads/Data-Snapshot-Chronic-Kidney-Disease.pdf</a:t>
            </a:r>
            <a:endParaRPr lang="en-US" sz="1800" dirty="0"/>
          </a:p>
          <a:p>
            <a:r>
              <a:rPr lang="en-US" sz="1800" dirty="0"/>
              <a:t>Chronic Kidney Disease Initiative - </a:t>
            </a:r>
            <a:r>
              <a:rPr lang="en-US" sz="1800" dirty="0">
                <a:hlinkClick r:id="rId6"/>
              </a:rPr>
              <a:t>https://www.cdc.gov/kidneydisease/index.html</a:t>
            </a:r>
            <a:endParaRPr lang="en-US" sz="1800" dirty="0"/>
          </a:p>
          <a:p>
            <a:r>
              <a:rPr lang="en-US" sz="1800" dirty="0"/>
              <a:t>Preventive &amp; Screening Services Tool - </a:t>
            </a:r>
            <a:r>
              <a:rPr lang="en-US" sz="1800" dirty="0">
                <a:hlinkClick r:id="rId7"/>
              </a:rPr>
              <a:t>https://www.medicare.gov/coverage/preventive-screening-services</a:t>
            </a:r>
            <a:endParaRPr lang="en-US" sz="1800" dirty="0"/>
          </a:p>
          <a:p>
            <a:r>
              <a:rPr lang="en-US" sz="1800" dirty="0"/>
              <a:t>Medicare Coverage Database - </a:t>
            </a:r>
            <a:r>
              <a:rPr lang="en-US" sz="1800" dirty="0">
                <a:hlinkClick r:id="rId8"/>
              </a:rPr>
              <a:t>https://www.cms.gov/medicare-coverage-database/search.aspx</a:t>
            </a:r>
            <a:endParaRPr lang="en-US" sz="1800" dirty="0"/>
          </a:p>
          <a:p>
            <a:r>
              <a:rPr lang="en-US" sz="1800" dirty="0"/>
              <a:t>Medicare Wellness Visits - </a:t>
            </a:r>
            <a:r>
              <a:rPr lang="en-US" sz="1800" dirty="0">
                <a:hlinkClick r:id="rId9"/>
              </a:rPr>
              <a:t>https://www.cms.gov/Outreach-and-Education/Medicare-Learning-Network-MLN/MLNProducts/preventive-services/medicare-wellness-visits.html</a:t>
            </a:r>
            <a:endParaRPr lang="en-US" sz="1800" dirty="0"/>
          </a:p>
          <a:p>
            <a:r>
              <a:rPr lang="en-US" sz="1800" dirty="0"/>
              <a:t>Medicare Diabetes Prevention Program Expanded Model - </a:t>
            </a:r>
            <a:r>
              <a:rPr lang="en-US" sz="1800" dirty="0">
                <a:hlinkClick r:id="rId10"/>
              </a:rPr>
              <a:t>https://www.cms.gov/Outreach-and-Education/Medicare-Learning-Network-MLN/MLNProducts/Downloads/MDPP-MLN34893002.pdf</a:t>
            </a:r>
            <a:endParaRPr lang="en-US" sz="1800" dirty="0"/>
          </a:p>
          <a:p>
            <a:r>
              <a:rPr lang="en-US" sz="1800" dirty="0"/>
              <a:t>Screening and Behavioral Counseling Interventions in Primary Care to Reduce Alcohol Misuse CR 7633 - </a:t>
            </a:r>
            <a:r>
              <a:rPr lang="en-US" sz="1800" dirty="0">
                <a:hlinkClick r:id="rId11"/>
              </a:rPr>
              <a:t>https://www.cms.gov/Regulations-and-Guidance/Guidance/Transmittals/Downloads/R138NCD.pdf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473243706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D411BC42-EE9A-24AE-680B-4E7CE8ED3A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Survey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AE619BB-D7D7-C1EB-1322-65316FA5F878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818146" y="1251284"/>
            <a:ext cx="10479773" cy="524159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>
                <a:solidFill>
                  <a:schemeClr val="tx1"/>
                </a:solidFill>
                <a:latin typeface="+mn-lt"/>
                <a:cs typeface="Calibri" panose="020F0502020204030204" pitchFamily="34" charset="0"/>
              </a:rPr>
              <a:t>Let us know what you think!</a:t>
            </a:r>
          </a:p>
          <a:p>
            <a:pPr marL="0" indent="0">
              <a:buNone/>
            </a:pPr>
            <a:r>
              <a:rPr lang="en-US" sz="2800" dirty="0">
                <a:solidFill>
                  <a:schemeClr val="tx1"/>
                </a:solidFill>
                <a:latin typeface="+mn-lt"/>
                <a:cs typeface="Calibri" panose="020F0502020204030204" pitchFamily="34" charset="0"/>
              </a:rPr>
              <a:t>Take time to complete the survey now. </a:t>
            </a:r>
          </a:p>
          <a:p>
            <a:r>
              <a:rPr lang="en-US" sz="2800" dirty="0">
                <a:solidFill>
                  <a:schemeClr val="tx1"/>
                </a:solidFill>
                <a:latin typeface="+mn-lt"/>
                <a:cs typeface="Calibri" panose="020F0502020204030204" pitchFamily="34" charset="0"/>
                <a:hlinkClick r:id="rId3"/>
              </a:rPr>
              <a:t>Survey link </a:t>
            </a:r>
            <a:endParaRPr lang="en-US" sz="2800" dirty="0">
              <a:solidFill>
                <a:schemeClr val="tx1"/>
              </a:solidFill>
              <a:latin typeface="+mn-lt"/>
              <a:cs typeface="Calibri" panose="020F0502020204030204" pitchFamily="34" charset="0"/>
            </a:endParaRPr>
          </a:p>
        </p:txBody>
      </p:sp>
      <p:pic>
        <p:nvPicPr>
          <p:cNvPr id="4" name="Picture 3" descr="QR code for the survey at https://cmsmacfedramp.gov1.qualtrics.com/jfe/form/SV_8qQ1Igmkc0UPfMN?Title=Encore%3A%20Kidney%20Health-Chronic%20Kidney%20Diseaes%20and%20Preventive%20Services&amp;Presenter=Karen%20Curtis">
            <a:extLst>
              <a:ext uri="{FF2B5EF4-FFF2-40B4-BE49-F238E27FC236}">
                <a16:creationId xmlns:a16="http://schemas.microsoft.com/office/drawing/2014/main" id="{4BF2A061-49C4-D756-9657-018F488913F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8678" y="2923380"/>
            <a:ext cx="3374644" cy="33746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5151251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DDB3F7D0-8D94-7940-612E-72E5C9B508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Closing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6601C443-80F3-ED1C-F6FF-B2D0A911F5C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Follow-up Questions</a:t>
            </a:r>
          </a:p>
          <a:p>
            <a:pPr lvl="1"/>
            <a:r>
              <a:rPr lang="en-US" sz="3200" dirty="0">
                <a:solidFill>
                  <a:schemeClr val="tx1"/>
                </a:solidFill>
                <a:latin typeface="+mn-lt"/>
              </a:rPr>
              <a:t>Email </a:t>
            </a:r>
            <a:r>
              <a:rPr lang="en-US" sz="3200" dirty="0">
                <a:solidFill>
                  <a:schemeClr val="tx1"/>
                </a:solidFill>
                <a:latin typeface="+mn-lt"/>
                <a:hlinkClick r:id="rId3"/>
              </a:rPr>
              <a:t>wps.gha.education@wpsic.com</a:t>
            </a:r>
            <a:endParaRPr lang="en-US" sz="3200" dirty="0">
              <a:solidFill>
                <a:schemeClr val="tx1"/>
              </a:solidFill>
              <a:latin typeface="+mn-lt"/>
            </a:endParaRPr>
          </a:p>
          <a:p>
            <a:pPr lvl="1"/>
            <a:r>
              <a:rPr lang="en-US" dirty="0"/>
              <a:t>Topic: Encore: Kidney Health</a:t>
            </a:r>
          </a:p>
          <a:p>
            <a:r>
              <a:rPr lang="en-US" dirty="0"/>
              <a:t>Send claim specific questions to Customer Service </a:t>
            </a:r>
          </a:p>
        </p:txBody>
      </p:sp>
    </p:spTree>
    <p:extLst>
      <p:ext uri="{BB962C8B-B14F-4D97-AF65-F5344CB8AC3E}">
        <p14:creationId xmlns:p14="http://schemas.microsoft.com/office/powerpoint/2010/main" val="30986405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DAC44AC2-58C2-F453-A21A-9201C24957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70C0"/>
                </a:solidFill>
              </a:rPr>
              <a:t>Who’s at Risk?</a:t>
            </a:r>
            <a:endParaRPr lang="en-US" dirty="0"/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5D84CD2-3AA3-6410-DFB6-ED923DA5A6A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z="2800" dirty="0"/>
              <a:t>People 65 years and older</a:t>
            </a:r>
          </a:p>
          <a:p>
            <a:r>
              <a:rPr lang="en-US" sz="2800" dirty="0"/>
              <a:t>Diagnosed with one of the following</a:t>
            </a:r>
          </a:p>
          <a:p>
            <a:pPr lvl="1"/>
            <a:r>
              <a:rPr lang="en-US" sz="2000" dirty="0"/>
              <a:t>Diabetes</a:t>
            </a:r>
          </a:p>
          <a:p>
            <a:pPr lvl="1"/>
            <a:r>
              <a:rPr lang="en-US" sz="2000" dirty="0"/>
              <a:t>High blood pressure</a:t>
            </a:r>
          </a:p>
          <a:p>
            <a:pPr lvl="1"/>
            <a:r>
              <a:rPr lang="en-US" sz="2000" dirty="0"/>
              <a:t>Heart disease</a:t>
            </a:r>
          </a:p>
          <a:p>
            <a:r>
              <a:rPr lang="en-US" sz="2800" dirty="0"/>
              <a:t>Family member with chronic kidney disease</a:t>
            </a:r>
          </a:p>
          <a:p>
            <a:r>
              <a:rPr lang="en-US" sz="2800" dirty="0"/>
              <a:t>Race</a:t>
            </a:r>
          </a:p>
          <a:p>
            <a:pPr lvl="1"/>
            <a:r>
              <a:rPr lang="en-US" sz="2000" dirty="0"/>
              <a:t>Some races have higher rates of diabetes and chronic kidney disease</a:t>
            </a:r>
          </a:p>
          <a:p>
            <a:r>
              <a:rPr lang="en-US" sz="2800" dirty="0"/>
              <a:t>Obesity</a:t>
            </a:r>
          </a:p>
        </p:txBody>
      </p:sp>
    </p:spTree>
    <p:extLst>
      <p:ext uri="{BB962C8B-B14F-4D97-AF65-F5344CB8AC3E}">
        <p14:creationId xmlns:p14="http://schemas.microsoft.com/office/powerpoint/2010/main" val="6654028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D975BCE2-E64F-1C0D-A42A-BD501A6C05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70C0"/>
                </a:solidFill>
              </a:rPr>
              <a:t>What is Chronic Kidney Disease?</a:t>
            </a:r>
            <a:endParaRPr lang="en-US" dirty="0"/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9F90243-F19C-C744-CA2D-0BFF73CDD3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68883" y="1700038"/>
            <a:ext cx="11071258" cy="4424901"/>
          </a:xfrm>
        </p:spPr>
        <p:txBody>
          <a:bodyPr/>
          <a:lstStyle/>
          <a:p>
            <a:r>
              <a:rPr lang="en-US" sz="2800" dirty="0"/>
              <a:t>Defined as having a kidney abnormality and decreased kidney function for 3 months or longer</a:t>
            </a:r>
          </a:p>
          <a:p>
            <a:r>
              <a:rPr lang="en-US" sz="2800" dirty="0"/>
              <a:t>Kidneys gradually lose their ability to continue to filter waste which causes fluid build up in the body</a:t>
            </a:r>
          </a:p>
          <a:p>
            <a:r>
              <a:rPr lang="en-US" sz="2800" dirty="0"/>
              <a:t>Irreversible </a:t>
            </a:r>
          </a:p>
        </p:txBody>
      </p:sp>
    </p:spTree>
    <p:extLst>
      <p:ext uri="{BB962C8B-B14F-4D97-AF65-F5344CB8AC3E}">
        <p14:creationId xmlns:p14="http://schemas.microsoft.com/office/powerpoint/2010/main" val="10245011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56B2C21-A230-48C0-8DF1-C46611373C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847E18C-932D-4C95-AABA-FEC7C9499A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150CB11-0C61-439E-910F-5787759E72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43F8A58B-5155-44CE-A5FF-7647B47D0A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443F2ACA-E6D6-4028-82DD-F03C262D5D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5" y="1410079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0447D53-4841-B68B-0DBB-686A3A86B1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6478" y="1683756"/>
            <a:ext cx="3115265" cy="2396359"/>
          </a:xfrm>
        </p:spPr>
        <p:txBody>
          <a:bodyPr anchor="b">
            <a:normAutofit/>
          </a:bodyPr>
          <a:lstStyle/>
          <a:p>
            <a:pPr algn="r"/>
            <a:r>
              <a:rPr lang="en-US" sz="4000" b="1" dirty="0">
                <a:solidFill>
                  <a:srgbClr val="FFFFFF"/>
                </a:solidFill>
              </a:rPr>
              <a:t>Five Stages of Chronic Kidney Disease</a:t>
            </a:r>
          </a:p>
        </p:txBody>
      </p:sp>
      <p:graphicFrame>
        <p:nvGraphicFramePr>
          <p:cNvPr id="6" name="Content Placeholder 2" descr="Stages 1 through 3b of chronic kidney disease.&#10;First box has stage 1 with a box to the right describing kidney function. There is an arrow pointing down to a box with stage 2 that has a box to the right describing kidney function. There is an arrow pointing down to a box with stage 3a that has a box to the right describing kidney function. That has an arrow pointing down to a box with stage 3b that has a box to the right describing kidney function.">
            <a:extLst>
              <a:ext uri="{FF2B5EF4-FFF2-40B4-BE49-F238E27FC236}">
                <a16:creationId xmlns:a16="http://schemas.microsoft.com/office/drawing/2014/main" id="{96A3E234-B686-7F51-B711-F748458DA37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13694172"/>
              </p:ext>
            </p:extLst>
          </p:nvPr>
        </p:nvGraphicFramePr>
        <p:xfrm>
          <a:off x="4820751" y="511388"/>
          <a:ext cx="6666833" cy="56295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164270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56B2C21-A230-48C0-8DF1-C46611373C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847E18C-932D-4C95-AABA-FEC7C9499A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150CB11-0C61-439E-910F-5787759E72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43F8A58B-5155-44CE-A5FF-7647B47D0A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443F2ACA-E6D6-4028-82DD-F03C262D5D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5" y="1410079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0447D53-4841-B68B-0DBB-686A3A86B1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6478" y="1683756"/>
            <a:ext cx="3115265" cy="2926745"/>
          </a:xfrm>
        </p:spPr>
        <p:txBody>
          <a:bodyPr anchor="b">
            <a:normAutofit/>
          </a:bodyPr>
          <a:lstStyle/>
          <a:p>
            <a:pPr algn="r"/>
            <a:r>
              <a:rPr lang="en-US" sz="4000" b="1" dirty="0">
                <a:solidFill>
                  <a:srgbClr val="FFFFFF"/>
                </a:solidFill>
              </a:rPr>
              <a:t>Five Stages of Chronic Kidney Disease</a:t>
            </a:r>
            <a:br>
              <a:rPr lang="en-US" sz="4000" b="1" dirty="0">
                <a:solidFill>
                  <a:srgbClr val="FFFFFF"/>
                </a:solidFill>
              </a:rPr>
            </a:br>
            <a:r>
              <a:rPr lang="en-US" sz="4000" b="1" dirty="0">
                <a:solidFill>
                  <a:srgbClr val="FFFFFF"/>
                </a:solidFill>
              </a:rPr>
              <a:t>cont.</a:t>
            </a:r>
          </a:p>
        </p:txBody>
      </p:sp>
      <p:graphicFrame>
        <p:nvGraphicFramePr>
          <p:cNvPr id="6" name="Content Placeholder 2" descr="Continuing description of the stages of chronic kidney disease. First box has stage 4 with a box to the right that describes kidney function. There is an arrow down to a box with stage 5. This also has a box to the right that describes kidney function. ">
            <a:extLst>
              <a:ext uri="{FF2B5EF4-FFF2-40B4-BE49-F238E27FC236}">
                <a16:creationId xmlns:a16="http://schemas.microsoft.com/office/drawing/2014/main" id="{96A3E234-B686-7F51-B711-F748458DA37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41406762"/>
              </p:ext>
            </p:extLst>
          </p:nvPr>
        </p:nvGraphicFramePr>
        <p:xfrm>
          <a:off x="4781490" y="860230"/>
          <a:ext cx="6666833" cy="45737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16594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l">
          <a:defRPr sz="2400" dirty="0" smtClean="0">
            <a:solidFill>
              <a:schemeClr val="bg1">
                <a:lumMod val="50000"/>
              </a:schemeClr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Workflow_x0020_Status xmlns="9075a0da-3943-4891-8ded-493e6a170793">Ready</Workflow_x0020_Status>
    <Must_x0020_review_x0020_changes_x0020_with_x0020_staff xmlns="9075a0da-3943-4891-8ded-493e6a170793">No</Must_x0020_review_x0020_changes_x0020_with_x0020_staff>
    <Approve_x0020_Olli_x0020_Document xmlns="5637125f-61b7-4ab1-ae51-868c7983d343">
      <Url xsi:nil="true"/>
      <Description xsi:nil="true"/>
    </Approve_x0020_Olli_x0020_Document>
    <Latest_x0020_Changes xmlns="9075a0da-3943-4891-8ded-493e6a170793" xsi:nil="true"/>
    <Review_x0020_Notification_x0020_Date xmlns="9075a0da-3943-4891-8ded-493e6a170793">2024-07-26T05:00:00+00:00</Review_x0020_Notification_x0020_Date>
    <New_x0020_Version_x0020_Email_x0020_Required xmlns="9075a0da-3943-4891-8ded-493e6a170793">No</New_x0020_Version_x0020_Email_x0020_Required>
    <CategoryDescription xmlns="http://schemas.microsoft.com/sharepoint.v3" xsi:nil="true"/>
    <Branch xmlns="9075a0da-3943-4891-8ded-493e6a170793">Provider Outreach &amp; Education</Branch>
    <Publish_x0020_Document xmlns="5637125f-61b7-4ab1-ae51-868c7983d343">
      <Url xsi:nil="true"/>
      <Description xsi:nil="true"/>
    </Publish_x0020_Document>
    <Document_x0020_Number xmlns="9075a0da-3943-4891-8ded-493e6a170793" xsi:nil="true"/>
    <Functional_x0020_Area xmlns="9075a0da-3943-4891-8ded-493e6a170793">Provider Services</Functional_x0020_Area>
    <Topic2 xmlns="9075a0da-3943-4891-8ded-493e6a170793">Education – Provider</Topic2>
    <Document_x0020_Type xmlns="9075a0da-3943-4891-8ded-493e6a170793">Presentation</Document_x0020_Type>
    <Division xmlns="9075a0da-3943-4891-8ded-493e6a170793">Government Health Administrators</Division>
    <Document_x0020_History xmlns="9075a0da-3943-4891-8ded-493e6a170793" xsi:nil="true"/>
    <Contract xmlns="9075a0da-3943-4891-8ded-493e6a170793">Shared</Contract>
    <_dlc_DocId xmlns="9075a0da-3943-4891-8ded-493e6a170793">76EDXFZAKY4C-811355772-3277</_dlc_DocId>
    <_dlc_DocIdUrl xmlns="9075a0da-3943-4891-8ded-493e6a170793">
      <Url>https://knowledge.wpsic.com/lib/GHAEducationalDocuments/_layouts/15/DocIdRedir.aspx?ID=76EDXFZAKY4C-811355772-3277</Url>
      <Description>76EDXFZAKY4C-811355772-3277</Description>
    </_dlc_DocIdUrl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GHA Document" ma:contentTypeID="0x0101006E63F9F2094B854683EBE2F25BB346E5000506D6BA6D64EB4598816411DF463305" ma:contentTypeVersion="45" ma:contentTypeDescription="" ma:contentTypeScope="" ma:versionID="b04803c678ab9756e84def06c216c041">
  <xsd:schema xmlns:xsd="http://www.w3.org/2001/XMLSchema" xmlns:xs="http://www.w3.org/2001/XMLSchema" xmlns:p="http://schemas.microsoft.com/office/2006/metadata/properties" xmlns:ns2="http://schemas.microsoft.com/sharepoint.v3" xmlns:ns3="9075a0da-3943-4891-8ded-493e6a170793" xmlns:ns4="5637125f-61b7-4ab1-ae51-868c7983d343" targetNamespace="http://schemas.microsoft.com/office/2006/metadata/properties" ma:root="true" ma:fieldsID="44ea7b2e2c13816748bd23e1fb44f8b8" ns2:_="" ns3:_="" ns4:_="">
    <xsd:import namespace="http://schemas.microsoft.com/sharepoint.v3"/>
    <xsd:import namespace="9075a0da-3943-4891-8ded-493e6a170793"/>
    <xsd:import namespace="5637125f-61b7-4ab1-ae51-868c7983d343"/>
    <xsd:element name="properties">
      <xsd:complexType>
        <xsd:sequence>
          <xsd:element name="documentManagement">
            <xsd:complexType>
              <xsd:all>
                <xsd:element ref="ns2:CategoryDescription" minOccurs="0"/>
                <xsd:element ref="ns3:Document_x0020_Number" minOccurs="0"/>
                <xsd:element ref="ns3:Document_x0020_Type"/>
                <xsd:element ref="ns3:Latest_x0020_Changes" minOccurs="0"/>
                <xsd:element ref="ns3:Must_x0020_review_x0020_changes_x0020_with_x0020_staff" minOccurs="0"/>
                <xsd:element ref="ns3:New_x0020_Version_x0020_Email_x0020_Required" minOccurs="0"/>
                <xsd:element ref="ns3:Review_x0020_Notification_x0020_Date" minOccurs="0"/>
                <xsd:element ref="ns3:Functional_x0020_Area"/>
                <xsd:element ref="ns3:Branch"/>
                <xsd:element ref="ns3:Contract"/>
                <xsd:element ref="ns3:Topic2"/>
                <xsd:element ref="ns3:Workflow_x0020_Status"/>
                <xsd:element ref="ns4:Approve_x0020_Olli_x0020_Document" minOccurs="0"/>
                <xsd:element ref="ns3:Document_x0020_History" minOccurs="0"/>
                <xsd:element ref="ns4:Publish_x0020_Document" minOccurs="0"/>
                <xsd:element ref="ns3:_dlc_DocId" minOccurs="0"/>
                <xsd:element ref="ns3:_dlc_DocIdUrl" minOccurs="0"/>
                <xsd:element ref="ns3:_dlc_DocIdPersistId" minOccurs="0"/>
                <xsd:element ref="ns3:Division" minOccurs="0"/>
                <xsd:element ref="ns3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.v3" elementFormDefault="qualified">
    <xsd:import namespace="http://schemas.microsoft.com/office/2006/documentManagement/types"/>
    <xsd:import namespace="http://schemas.microsoft.com/office/infopath/2007/PartnerControls"/>
    <xsd:element name="CategoryDescription" ma:index="2" nillable="true" ma:displayName="Description" ma:internalName="CategoryDescription" ma:readOnly="fals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075a0da-3943-4891-8ded-493e6a170793" elementFormDefault="qualified">
    <xsd:import namespace="http://schemas.microsoft.com/office/2006/documentManagement/types"/>
    <xsd:import namespace="http://schemas.microsoft.com/office/infopath/2007/PartnerControls"/>
    <xsd:element name="Document_x0020_Number" ma:index="3" nillable="true" ma:displayName="Document Number" ma:internalName="Document_x0020_Number" ma:readOnly="false">
      <xsd:simpleType>
        <xsd:restriction base="dms:Text">
          <xsd:maxLength value="255"/>
        </xsd:restriction>
      </xsd:simpleType>
    </xsd:element>
    <xsd:element name="Document_x0020_Type" ma:index="4" ma:displayName="Document Type" ma:format="Dropdown" ma:internalName="Document_x0020_Type" ma:readOnly="false">
      <xsd:simpleType>
        <xsd:restriction base="dms:Choice">
          <xsd:enumeration value="Comparative Billing"/>
          <xsd:enumeration value="Course Material"/>
          <xsd:enumeration value="Decision Tree"/>
          <xsd:enumeration value="Face-to-Face"/>
          <xsd:enumeration value="FAQ"/>
          <xsd:enumeration value="IRRR"/>
          <xsd:enumeration value="LCD"/>
          <xsd:enumeration value="Management Presentation"/>
          <xsd:enumeration value="Plan"/>
          <xsd:enumeration value="Presentation"/>
          <xsd:enumeration value="Provider Education Handout"/>
          <xsd:enumeration value="Provider Instruction"/>
          <xsd:enumeration value="Script"/>
          <xsd:enumeration value="Strategy"/>
          <xsd:enumeration value="Teleconference"/>
          <xsd:enumeration value="Web Posting/EML"/>
        </xsd:restriction>
      </xsd:simpleType>
    </xsd:element>
    <xsd:element name="Latest_x0020_Changes" ma:index="5" nillable="true" ma:displayName="Latest Changes" ma:internalName="Latest_x0020_Changes" ma:readOnly="false">
      <xsd:simpleType>
        <xsd:restriction base="dms:Note"/>
      </xsd:simpleType>
    </xsd:element>
    <xsd:element name="Must_x0020_review_x0020_changes_x0020_with_x0020_staff" ma:index="6" nillable="true" ma:displayName="Must review changes with staff" ma:format="RadioButtons" ma:internalName="Must_x0020_review_x0020_changes_x0020_with_x0020_staff">
      <xsd:simpleType>
        <xsd:restriction base="dms:Choice">
          <xsd:enumeration value="Yes"/>
          <xsd:enumeration value="No"/>
        </xsd:restriction>
      </xsd:simpleType>
    </xsd:element>
    <xsd:element name="New_x0020_Version_x0020_Email_x0020_Required" ma:index="7" nillable="true" ma:displayName="New Version Email Required" ma:default="No" ma:format="RadioButtons" ma:internalName="New_x0020_Version_x0020_Email_x0020_Required">
      <xsd:simpleType>
        <xsd:restriction base="dms:Choice">
          <xsd:enumeration value="Yes"/>
          <xsd:enumeration value="No"/>
        </xsd:restriction>
      </xsd:simpleType>
    </xsd:element>
    <xsd:element name="Review_x0020_Notification_x0020_Date" ma:index="8" nillable="true" ma:displayName="Review Notification Date" ma:format="DateOnly" ma:internalName="Review_x0020_Notification_x0020_Date" ma:readOnly="false">
      <xsd:simpleType>
        <xsd:restriction base="dms:DateTime"/>
      </xsd:simpleType>
    </xsd:element>
    <xsd:element name="Functional_x0020_Area" ma:index="9" ma:displayName="Functional Area" ma:format="Dropdown" ma:internalName="Functional_x0020_Area" ma:readOnly="false">
      <xsd:simpleType>
        <xsd:restriction base="dms:Choice">
          <xsd:enumeration value="Audit"/>
          <xsd:enumeration value="Clinical Services"/>
          <xsd:enumeration value="Contract Administration"/>
          <xsd:enumeration value="Financial Services"/>
          <xsd:enumeration value="Administration &amp; Support"/>
          <xsd:enumeration value="Provider Services"/>
          <xsd:enumeration value="Systems &amp; Technology"/>
        </xsd:restriction>
      </xsd:simpleType>
    </xsd:element>
    <xsd:element name="Branch" ma:index="10" ma:displayName="Branch" ma:format="Dropdown" ma:internalName="Branch" ma:readOnly="false">
      <xsd:simpleType>
        <xsd:restriction base="dms:Choice">
          <xsd:enumeration value="Appeals/Redeterminations"/>
          <xsd:enumeration value="Audit"/>
          <xsd:enumeration value="Audit - Appeals"/>
          <xsd:enumeration value="Audit - Cost Report Reopenings"/>
          <xsd:enumeration value="Audit - Field Office"/>
          <xsd:enumeration value="Audit - Reimbursement"/>
          <xsd:enumeration value="Audit - Supervisors"/>
          <xsd:enumeration value="Business Systems Support"/>
          <xsd:enumeration value="CCU"/>
          <xsd:enumeration value="CERT"/>
          <xsd:enumeration value="Claims"/>
          <xsd:enumeration value="Compliance"/>
          <xsd:enumeration value="Complaint Screening"/>
          <xsd:enumeration value="Customer Service"/>
          <xsd:enumeration value="Document Services"/>
          <xsd:enumeration value="Financial Reporting"/>
          <xsd:enumeration value="FOIA"/>
          <xsd:enumeration value="INSIGHT"/>
          <xsd:enumeration value="MAC Administration"/>
          <xsd:enumeration value="Medical Review"/>
          <xsd:enumeration value="Medicare Guidance"/>
          <xsd:enumeration value="MedPub"/>
          <xsd:enumeration value="MIP"/>
          <xsd:enumeration value="Monitoring &amp; Complaint Screening"/>
          <xsd:enumeration value="Payment Recovery"/>
          <xsd:enumeration value="Policy"/>
          <xsd:enumeration value="Provider Enrollment"/>
          <xsd:enumeration value="Provider Outreach &amp; Education"/>
          <xsd:enumeration value="Quality Assurance"/>
          <xsd:enumeration value="Quality Management"/>
          <xsd:enumeration value="RA"/>
          <xsd:enumeration value="Reimbursement"/>
          <xsd:enumeration value="Secondary Payer"/>
          <xsd:enumeration value="STAR"/>
          <xsd:enumeration value="Systems Security"/>
          <xsd:enumeration value="Tech Support"/>
          <xsd:enumeration value="Training"/>
          <xsd:enumeration value="UPIC-JOA"/>
          <xsd:enumeration value="Web Development"/>
          <xsd:enumeration value="Ready to Archive"/>
        </xsd:restriction>
      </xsd:simpleType>
    </xsd:element>
    <xsd:element name="Contract" ma:index="11" ma:displayName="Contract" ma:format="Dropdown" ma:internalName="Contract" ma:readOnly="false">
      <xsd:simpleType>
        <xsd:restriction base="dms:Choice">
          <xsd:enumeration value="(None)"/>
          <xsd:enumeration value="Part A"/>
          <xsd:enumeration value="Part B"/>
          <xsd:enumeration value="Shared"/>
        </xsd:restriction>
      </xsd:simpleType>
    </xsd:element>
    <xsd:element name="Topic2" ma:index="12" ma:displayName="Topic" ma:format="Dropdown" ma:internalName="Topic2" ma:readOnly="false">
      <xsd:simpleType>
        <xsd:restriction base="dms:Choice">
          <xsd:enumeration value="(None)"/>
          <xsd:enumeration value="935"/>
          <xsd:enumeration value="1099"/>
          <xsd:enumeration value="Accounts Payable"/>
          <xsd:enumeration value="Accounts Receivable"/>
          <xsd:enumeration value="Advance Payments"/>
          <xsd:enumeration value="Approval"/>
          <xsd:enumeration value="Assignment"/>
          <xsd:enumeration value="Audit - Acceptability"/>
          <xsd:enumeration value="Audit - Audit Programs"/>
          <xsd:enumeration value="Audit - Claim Calculations"/>
          <xsd:enumeration value="Audit - DSH/LIP"/>
          <xsd:enumeration value="Audit - EHR Workpapers"/>
          <xsd:enumeration value="Audit - IME/GME/NAH"/>
          <xsd:enumeration value="Audit - IRF, LTCH, and Provider-Based Reviews"/>
          <xsd:enumeration value="Audit - Letters"/>
          <xsd:enumeration value="Audit - Rates"/>
          <xsd:enumeration value="Audit - SCH/MDH"/>
          <xsd:enumeration value="Audit - Settlement Worksheets"/>
          <xsd:enumeration value="Audit - Tentative Settlement"/>
          <xsd:enumeration value="Audit - UDR Workpapers"/>
          <xsd:enumeration value="Audit - UDRs"/>
          <xsd:enumeration value="Audit - Wage Index"/>
          <xsd:enumeration value="Banking"/>
          <xsd:enumeration value="Bankruptcy"/>
          <xsd:enumeration value="Beneficiary letter"/>
          <xsd:enumeration value="CA View"/>
          <xsd:enumeration value="Call Log"/>
          <xsd:enumeration value="CCU Reports"/>
          <xsd:enumeration value="CERT"/>
          <xsd:enumeration value="Checklist"/>
          <xsd:enumeration value="CMS"/>
          <xsd:enumeration value="COBC"/>
          <xsd:enumeration value="Communique"/>
          <xsd:enumeration value="Coordination of Benefits"/>
          <xsd:enumeration value="Corrective-Preventive Action"/>
          <xsd:enumeration value="Correspondence"/>
          <xsd:enumeration value="CRNA"/>
          <xsd:enumeration value="Cycle"/>
          <xsd:enumeration value="Data Analysis"/>
          <xsd:enumeration value="DCS/Treasury"/>
          <xsd:enumeration value="Development"/>
          <xsd:enumeration value="Divisional"/>
          <xsd:enumeration value="Document Control"/>
          <xsd:enumeration value="Draft CR"/>
          <xsd:enumeration value="Education – Internal"/>
          <xsd:enumeration value="Education – Provider"/>
          <xsd:enumeration value="EFT"/>
          <xsd:enumeration value="eNews"/>
          <xsd:enumeration value="ERS"/>
          <xsd:enumeration value="External Audit"/>
          <xsd:enumeration value="Fax"/>
          <xsd:enumeration value="First Level Appeal"/>
          <xsd:enumeration value="FISS"/>
          <xsd:enumeration value="HIGLAS"/>
          <xsd:enumeration value="ICR"/>
          <xsd:enumeration value="Inquiries"/>
          <xsd:enumeration value="Internal Audit"/>
          <xsd:enumeration value="Internal Controls"/>
          <xsd:enumeration value="IRR"/>
          <xsd:enumeration value="IVR"/>
          <xsd:enumeration value="J5"/>
          <xsd:enumeration value="J8"/>
          <xsd:enumeration value="Macro"/>
          <xsd:enumeration value="Maintenance"/>
          <xsd:enumeration value="Management Review"/>
          <xsd:enumeration value="Master List"/>
          <xsd:enumeration value="Meetings"/>
          <xsd:enumeration value="MR Letter"/>
          <xsd:enumeration value="NICE"/>
          <xsd:enumeration value="Nonconforming Service"/>
          <xsd:enumeration value="OCR"/>
          <xsd:enumeration value="OnBase"/>
          <xsd:enumeration value="Pecos"/>
          <xsd:enumeration value="Performance Metrics"/>
          <xsd:enumeration value="Portal Support"/>
          <xsd:enumeration value="Problem Prioritization"/>
          <xsd:enumeration value="Processing Applications"/>
          <xsd:enumeration value="Production"/>
          <xsd:enumeration value="Provider Letter"/>
          <xsd:enumeration value="Quality"/>
          <xsd:enumeration value="Receipt"/>
          <xsd:enumeration value="Referral"/>
          <xsd:enumeration value="Regulation and Informational Materials"/>
          <xsd:enumeration value="Release"/>
          <xsd:enumeration value="Reopening"/>
          <xsd:enumeration value="Reporting"/>
          <xsd:enumeration value="Review"/>
          <xsd:enumeration value="Sampling"/>
          <xsd:enumeration value="Second Level Appeal"/>
          <xsd:enumeration value="Service Requests-Referrals"/>
          <xsd:enumeration value="Systems Support"/>
          <xsd:enumeration value="Thank Yous"/>
          <xsd:enumeration value="Third Party"/>
          <xsd:enumeration value="Training"/>
          <xsd:enumeration value="Training Delivery"/>
          <xsd:enumeration value="Training Development"/>
          <xsd:enumeration value="Trending"/>
          <xsd:enumeration value="Validation"/>
          <xsd:enumeration value="Voluntary Refunds"/>
          <xsd:enumeration value="Website"/>
          <xsd:enumeration value="WFO"/>
          <xsd:enumeration value="Workload"/>
          <xsd:enumeration value="Worksheet"/>
          <xsd:enumeration value="Write Off"/>
          <xsd:enumeration value="ZPIC/UPIC"/>
        </xsd:restriction>
      </xsd:simpleType>
    </xsd:element>
    <xsd:element name="Workflow_x0020_Status" ma:index="13" ma:displayName="Workflow Status" ma:default="New" ma:format="Dropdown" ma:internalName="Workflow_x0020_Status" ma:readOnly="false">
      <xsd:simpleType>
        <xsd:restriction base="dms:Choice">
          <xsd:enumeration value="New"/>
          <xsd:enumeration value="Edit"/>
          <xsd:enumeration value="Review"/>
          <xsd:enumeration value="Approval"/>
          <xsd:enumeration value="Ready"/>
          <xsd:enumeration value="Active"/>
        </xsd:restriction>
      </xsd:simpleType>
    </xsd:element>
    <xsd:element name="Document_x0020_History" ma:index="16" nillable="true" ma:displayName="Document History" ma:internalName="Document_x0020_History" ma:readOnly="false">
      <xsd:simpleType>
        <xsd:restriction base="dms:Note">
          <xsd:maxLength value="255"/>
        </xsd:restriction>
      </xsd:simpleType>
    </xsd:element>
    <xsd:element name="_dlc_DocId" ma:index="21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22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23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Division" ma:index="24" nillable="true" ma:displayName="Division" ma:default="Government Health Administrators" ma:hidden="true" ma:internalName="Division" ma:readOnly="false">
      <xsd:simpleType>
        <xsd:restriction base="dms:Text">
          <xsd:maxLength value="255"/>
        </xsd:restriction>
      </xsd:simpleType>
    </xsd:element>
    <xsd:element name="SharedWithUsers" ma:index="2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637125f-61b7-4ab1-ae51-868c7983d343" elementFormDefault="qualified">
    <xsd:import namespace="http://schemas.microsoft.com/office/2006/documentManagement/types"/>
    <xsd:import namespace="http://schemas.microsoft.com/office/infopath/2007/PartnerControls"/>
    <xsd:element name="Approve_x0020_Olli_x0020_Document" ma:index="15" nillable="true" ma:displayName="Approve Document" ma:format="Hyperlink" ma:internalName="Approve_x0020_Olli_x0020_Document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Publish_x0020_Document" ma:index="17" nillable="true" ma:displayName="Publish Document" ma:internalName="Publish_x0020_Document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8" ma:displayName="Content Type"/>
        <xsd:element ref="dc:title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2247E32-858D-46A1-B7E0-BA95AB5FFDEC}">
  <ds:schemaRefs>
    <ds:schemaRef ds:uri="http://schemas.microsoft.com/office/2006/metadata/properties"/>
    <ds:schemaRef ds:uri="http://schemas.microsoft.com/office/2006/documentManagement/types"/>
    <ds:schemaRef ds:uri="http://purl.org/dc/terms/"/>
    <ds:schemaRef ds:uri="5637125f-61b7-4ab1-ae51-868c7983d343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9075a0da-3943-4891-8ded-493e6a170793"/>
    <ds:schemaRef ds:uri="http://schemas.microsoft.com/sharepoint.v3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02A3CBC9-7B21-4A57-A692-4FA3451AB2D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.v3"/>
    <ds:schemaRef ds:uri="9075a0da-3943-4891-8ded-493e6a170793"/>
    <ds:schemaRef ds:uri="5637125f-61b7-4ab1-ae51-868c7983d34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4B4EFDD-839C-483C-8E48-DF138728899F}">
  <ds:schemaRefs>
    <ds:schemaRef ds:uri="http://schemas.microsoft.com/sharepoint/events"/>
  </ds:schemaRefs>
</ds:datastoreItem>
</file>

<file path=customXml/itemProps4.xml><?xml version="1.0" encoding="utf-8"?>
<ds:datastoreItem xmlns:ds="http://schemas.openxmlformats.org/officeDocument/2006/customXml" ds:itemID="{496A6E75-9C9F-48CE-9A95-C17A6F3060E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4097</TotalTime>
  <Words>2794</Words>
  <Application>Microsoft Office PowerPoint</Application>
  <PresentationFormat>Widescreen</PresentationFormat>
  <Paragraphs>435</Paragraphs>
  <Slides>55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55</vt:i4>
      </vt:variant>
    </vt:vector>
  </HeadingPairs>
  <TitlesOfParts>
    <vt:vector size="62" baseType="lpstr">
      <vt:lpstr>Arial</vt:lpstr>
      <vt:lpstr>Calibri</vt:lpstr>
      <vt:lpstr>Calibri Light</vt:lpstr>
      <vt:lpstr>Trebuchet MS</vt:lpstr>
      <vt:lpstr>Office Theme</vt:lpstr>
      <vt:lpstr>1_Office Theme</vt:lpstr>
      <vt:lpstr>Custom Design</vt:lpstr>
      <vt:lpstr>Chronic Kidney Disease</vt:lpstr>
      <vt:lpstr>Disclaimer</vt:lpstr>
      <vt:lpstr>Acronyms and Abbreviations </vt:lpstr>
      <vt:lpstr>Agenda and Objective</vt:lpstr>
      <vt:lpstr>Why Talk Kidney Health?</vt:lpstr>
      <vt:lpstr>Who’s at Risk?</vt:lpstr>
      <vt:lpstr>What is Chronic Kidney Disease?</vt:lpstr>
      <vt:lpstr>Five Stages of Chronic Kidney Disease</vt:lpstr>
      <vt:lpstr>Five Stages of Chronic Kidney Disease cont.</vt:lpstr>
      <vt:lpstr>Causes</vt:lpstr>
      <vt:lpstr>Diagnosis</vt:lpstr>
      <vt:lpstr>Estimated Glomerular Filtration Rate (eGFR)</vt:lpstr>
      <vt:lpstr>eGFR Measures Kidney Functions</vt:lpstr>
      <vt:lpstr>Laboratory Tests – CRD Patients  (NCD 190.10)</vt:lpstr>
      <vt:lpstr>Laboratory Tests – CRD Patients cont.</vt:lpstr>
      <vt:lpstr>Laboratory Tests – CRD Patients coverage cont.</vt:lpstr>
      <vt:lpstr>Medicare Coverage for Preventive Services</vt:lpstr>
      <vt:lpstr>Diabetes</vt:lpstr>
      <vt:lpstr>Diabetes Screening Coverage</vt:lpstr>
      <vt:lpstr>Diabetes Screening Billing</vt:lpstr>
      <vt:lpstr>Diabetes Self-Management Training Coverage (NCD 40.1)</vt:lpstr>
      <vt:lpstr>Diabetes Self-Management Training Billing</vt:lpstr>
      <vt:lpstr>Medicare Diabetes Prevention Program Coverage</vt:lpstr>
      <vt:lpstr>Medicare Diabetes Prevention Program Billing</vt:lpstr>
      <vt:lpstr>Billing cont.</vt:lpstr>
      <vt:lpstr>Medical Nutrition Therapy</vt:lpstr>
      <vt:lpstr>Medical Nutrition Therapy Coverage (NCD 180.1)</vt:lpstr>
      <vt:lpstr>Medical Nutrition Therapy Billing</vt:lpstr>
      <vt:lpstr>Hypertension</vt:lpstr>
      <vt:lpstr>Initial Preventive Physical Exam Coverage</vt:lpstr>
      <vt:lpstr>Initial Preventive Physical Exam Billing</vt:lpstr>
      <vt:lpstr>Initial Preventive Physical Exam Cost</vt:lpstr>
      <vt:lpstr>Annual Wellness Visit Coverage</vt:lpstr>
      <vt:lpstr>Annual Wellness Visit Billing</vt:lpstr>
      <vt:lpstr>Annual Wellness Visit Cost</vt:lpstr>
      <vt:lpstr>Cardiovascular Disease</vt:lpstr>
      <vt:lpstr>Cardiovascular Disease Screening Coverage (NCD 190.23)</vt:lpstr>
      <vt:lpstr>Cardiovascular Disease Screening Billing</vt:lpstr>
      <vt:lpstr>Cardiovascular Behavior Therapy Coverage (NCD 210.11)</vt:lpstr>
      <vt:lpstr>Cardiovascular Behavior Therapy Billing</vt:lpstr>
      <vt:lpstr>Obesity</vt:lpstr>
      <vt:lpstr>Obesity Intensive Behavior Therapy Coverage (NCD 210.12)</vt:lpstr>
      <vt:lpstr>Obesity Intensive Behavior Therapy Billing</vt:lpstr>
      <vt:lpstr>Alcohol</vt:lpstr>
      <vt:lpstr>Alcohol Misuse Screening &amp; Counseling Coverage (NCD 210.8)</vt:lpstr>
      <vt:lpstr>Alcohol Misuse Screening &amp; Counseling Billing</vt:lpstr>
      <vt:lpstr>Alcohol Misuse vs Alcohol Dependence</vt:lpstr>
      <vt:lpstr>Tobacco Use</vt:lpstr>
      <vt:lpstr>Counseling to Prevent Tobacco Use Coverage (NCD 210.4.1)</vt:lpstr>
      <vt:lpstr>Counseling to Prevent Tobacco Use Billing</vt:lpstr>
      <vt:lpstr>CMS Preventive Services Tool</vt:lpstr>
      <vt:lpstr>Telehealth and Preventive Services</vt:lpstr>
      <vt:lpstr>Resources</vt:lpstr>
      <vt:lpstr>Survey</vt:lpstr>
      <vt:lpstr>Closing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2023 08 09 Chronic Kidney Disease and Preventive Services</dc:title>
  <dc:creator>Curtis, Karen</dc:creator>
  <cp:lastModifiedBy>Ryan, Thom</cp:lastModifiedBy>
  <cp:revision>56</cp:revision>
  <dcterms:created xsi:type="dcterms:W3CDTF">2023-04-26T17:58:27Z</dcterms:created>
  <dcterms:modified xsi:type="dcterms:W3CDTF">2023-08-15T14:36:31Z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0x0101006E63F9F2094B854683EBE2F25BB346E5000506D6BA6D64EB4598816411DF463305</vt:lpwstr>
  </property>
  <property fmtid="{D5CDD505-2E9C-101B-9397-08002B2CF9AE}" pid="3" name="_dlc_DocIdItemGuid">
    <vt:lpwstr>fcb1e43e-8704-45e2-985b-abba9a052dd0</vt:lpwstr>
  </property>
</Properties>
</file>