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6"/>
  </p:notesMasterIdLst>
  <p:handoutMasterIdLst>
    <p:handoutMasterId r:id="rId27"/>
  </p:handoutMasterIdLst>
  <p:sldIdLst>
    <p:sldId id="280" r:id="rId2"/>
    <p:sldId id="270" r:id="rId3"/>
    <p:sldId id="432" r:id="rId4"/>
    <p:sldId id="433" r:id="rId5"/>
    <p:sldId id="434" r:id="rId6"/>
    <p:sldId id="426" r:id="rId7"/>
    <p:sldId id="445" r:id="rId8"/>
    <p:sldId id="450" r:id="rId9"/>
    <p:sldId id="431" r:id="rId10"/>
    <p:sldId id="439" r:id="rId11"/>
    <p:sldId id="440" r:id="rId12"/>
    <p:sldId id="441" r:id="rId13"/>
    <p:sldId id="438" r:id="rId14"/>
    <p:sldId id="443" r:id="rId15"/>
    <p:sldId id="444" r:id="rId16"/>
    <p:sldId id="437" r:id="rId17"/>
    <p:sldId id="446" r:id="rId18"/>
    <p:sldId id="442" r:id="rId19"/>
    <p:sldId id="436" r:id="rId20"/>
    <p:sldId id="447" r:id="rId21"/>
    <p:sldId id="448" r:id="rId22"/>
    <p:sldId id="449" r:id="rId23"/>
    <p:sldId id="435" r:id="rId24"/>
    <p:sldId id="45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0" autoAdjust="0"/>
    <p:restoredTop sz="69011" autoAdjust="0"/>
  </p:normalViewPr>
  <p:slideViewPr>
    <p:cSldViewPr snapToGrid="0" snapToObjects="1">
      <p:cViewPr varScale="1">
        <p:scale>
          <a:sx n="42" d="100"/>
          <a:sy n="42" d="100"/>
        </p:scale>
        <p:origin x="852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7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93" r:id="rId9"/>
    <p:sldLayoutId id="2147483694" r:id="rId10"/>
    <p:sldLayoutId id="2147483690" r:id="rId11"/>
    <p:sldLayoutId id="2147483681" r:id="rId12"/>
    <p:sldLayoutId id="2147483685" r:id="rId13"/>
    <p:sldLayoutId id="2147483683" r:id="rId14"/>
    <p:sldLayoutId id="2147483686" r:id="rId15"/>
    <p:sldLayoutId id="2147483682" r:id="rId16"/>
    <p:sldLayoutId id="2147483684" r:id="rId17"/>
    <p:sldLayoutId id="2147483687" r:id="rId18"/>
    <p:sldLayoutId id="2147483688" r:id="rId19"/>
    <p:sldLayoutId id="214748367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cms.gov/medicare/billing/snfconsolidatedbillin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wpsgha.com/wps/portal/mac/site/claims/guides-and-resources/understanding-major-categories-exclusion-consolidated-billing/!ut/p/z1/xVNNc4IwEP0rXjxmEgQBj9ixZRxpO-2okEsnJBFjIcEQ_Oivb6zXCtPx0Nyyebtv3-4LxDCFWJKDKIgRSpLS3jPsf7zGsR87IVq8jBKEouRx5c7CxTR8c-C6AzAPvDHE3fkriCGuqWAwG3s5zVFAAJ2gHHih74N8FE5A6I88xkJ3ElDngqbS1GYLs2PdDKiShksz4LIoRbMdIqNqQQG1Ma6HiJZEVM0QFa1gvAFEMqB5o1pNuY22knHdGBsVsgAV2SkNKDG8UFpYND_Rsm3sHIBlaVQpmH1jIBdlafGdyn-kXZSjGydCnfkuenL7JnfN7yDozccdkGsHfRoy20NwkyTw4Pog-BEupdKVddP7H5cd9zI4dzL0lA_uLD_vW4L9X2K33-PI2vpi5ZOB6T_72rY00slDUlilxGyBkBsF09-YYHofU10tq9A9CwE-N8nM9bL54Wv6DHB-PkbfUb391Q!!/dz/d5/L2dBISEvZ0FBIS9nQSEh/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wpsgha.com/wps/portal/mac/site/claims/guides-and-resources/agreement-snf-cb/!ut/p/z1/rVPBUoMwFPyVXnrMvECwwJE6VaZT1NFpC7k4IQQaLYFC2lq_3mCPWhin5pY3u2_35W2AQgxUsYMsmJaVYltzT-jk9SkMJ6Hl4cWjHWEcRHcrMvMWU-_ZgnUPYO46N0D7-SugQGsuM0hyi-DcZwLlqZ0iR2CBWOoLZJHUszzfxo7rdmiudK03kBzrdsQrpYXSI6GKrWw3Y6yrWnLETU00Y8y3TJbtGBd7mYkWMZWhRrTVvuHCVFnRCFEaKGpVjnjaO8y3224YfOEEuJdP8D0Zeowzv0dgkE97IGcHQzMkxoN7UcR1YH2Q4ghLVTWlCcjLH_cXDipYVyoMtHevbD8fWoL5MvJtt6OBSWqXzg8N8f9H1ajYTXQbFcY80xskVV5B_BsZ4h_kulyWHjlJid7zaEacZH74nD4gmp6OwRdad97Z/dz/d5/L2dBISEvZ0FBIS9nQSEh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medicare-fee-for-service-payment/snfpps/bestpractices" TargetMode="External"/><Relationship Id="rId7" Type="http://schemas.openxmlformats.org/officeDocument/2006/relationships/hyperlink" Target="https://www.cms.gov/Outreach-and-Education/MLN/WBT/MLN5568033-SNF-CB/PaymentPolicy/story.html" TargetMode="External"/><Relationship Id="rId2" Type="http://schemas.openxmlformats.org/officeDocument/2006/relationships/hyperlink" Target="https://www.cms.gov/medicare/billing/snfconsolidatedbill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ms.gov/outreach-and-education/medicare-learning-network-mln/mlnproducts/mln-publications-items/cms1244978" TargetMode="External"/><Relationship Id="rId5" Type="http://schemas.openxmlformats.org/officeDocument/2006/relationships/hyperlink" Target="https://www.cms.gov/medicare/medicare-fee-for-service-payment/snfpps/downloads/historyqa.pdf" TargetMode="External"/><Relationship Id="rId4" Type="http://schemas.openxmlformats.org/officeDocument/2006/relationships/hyperlink" Target="https://www.cms.gov/Medicare/Medicare-fee-for-service-payment/SNFPP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714435"/>
          </a:xfrm>
        </p:spPr>
        <p:txBody>
          <a:bodyPr/>
          <a:lstStyle/>
          <a:p>
            <a:r>
              <a:rPr lang="en-US" dirty="0"/>
              <a:t>Skilled Nursing Facility (SNF) Consolidated Billing (CB): Getting Started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Part 1 of the SNF CB Series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B578-97F4-8911-2808-42D202A8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SNF 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55C9-FAB0-CEB8-AFF5-6587E1A1EA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was this enacted?</a:t>
            </a:r>
          </a:p>
          <a:p>
            <a:r>
              <a:rPr lang="en-US" dirty="0"/>
              <a:t>Enhances overall care</a:t>
            </a:r>
          </a:p>
          <a:p>
            <a:pPr lvl="1"/>
            <a:r>
              <a:rPr lang="en-US" dirty="0"/>
              <a:t>SNFs oversee and coordinate</a:t>
            </a:r>
          </a:p>
          <a:p>
            <a:r>
              <a:rPr lang="en-US" dirty="0"/>
              <a:t>Less patient out-of-pocket </a:t>
            </a:r>
          </a:p>
          <a:p>
            <a:r>
              <a:rPr lang="en-US" dirty="0"/>
              <a:t>Eliminates duplicate billing</a:t>
            </a:r>
          </a:p>
        </p:txBody>
      </p:sp>
    </p:spTree>
    <p:extLst>
      <p:ext uri="{BB962C8B-B14F-4D97-AF65-F5344CB8AC3E}">
        <p14:creationId xmlns:p14="http://schemas.microsoft.com/office/powerpoint/2010/main" val="384839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3D9E-7F2A-2CA6-8170-49EDFC1B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Affected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277AC-0F26-8DB4-2D26-0ED484682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2127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providers have the potential to be affected depending on the service billed.</a:t>
            </a:r>
          </a:p>
          <a:p>
            <a:pPr marL="0" indent="0">
              <a:buNone/>
            </a:pPr>
            <a:r>
              <a:rPr lang="en-US" dirty="0"/>
              <a:t>Most affected:</a:t>
            </a:r>
          </a:p>
          <a:p>
            <a:r>
              <a:rPr lang="en-US" dirty="0"/>
              <a:t>Hospitals including Critical Access Hospitals (CAHs)</a:t>
            </a:r>
          </a:p>
          <a:p>
            <a:r>
              <a:rPr lang="en-US" dirty="0"/>
              <a:t>Imaging centers</a:t>
            </a:r>
          </a:p>
          <a:p>
            <a:r>
              <a:rPr lang="en-US" dirty="0"/>
              <a:t>Ambulance suppliers</a:t>
            </a:r>
          </a:p>
          <a:p>
            <a:r>
              <a:rPr lang="en-US" dirty="0"/>
              <a:t>Radiology centers</a:t>
            </a:r>
          </a:p>
          <a:p>
            <a:r>
              <a:rPr lang="en-US" dirty="0"/>
              <a:t>Rehabilitation therapists</a:t>
            </a:r>
          </a:p>
          <a:p>
            <a:r>
              <a:rPr lang="en-US" dirty="0"/>
              <a:t>Physicians</a:t>
            </a:r>
          </a:p>
        </p:txBody>
      </p:sp>
    </p:spTree>
    <p:extLst>
      <p:ext uri="{BB962C8B-B14F-4D97-AF65-F5344CB8AC3E}">
        <p14:creationId xmlns:p14="http://schemas.microsoft.com/office/powerpoint/2010/main" val="1046385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042B-484D-3093-64D7-1C5E8713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Affected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7F8D-B2FB-26DB-180E-B333F6DD48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 all providers are affected</a:t>
            </a:r>
          </a:p>
          <a:p>
            <a:r>
              <a:rPr lang="en-US" dirty="0"/>
              <a:t>CAH swing beds</a:t>
            </a:r>
          </a:p>
          <a:p>
            <a:r>
              <a:rPr lang="en-US" dirty="0"/>
              <a:t>Rural Health Clinics (RHCs)</a:t>
            </a:r>
          </a:p>
          <a:p>
            <a:r>
              <a:rPr lang="en-US" dirty="0"/>
              <a:t>Federally Qualified Health Center (FQHCs)</a:t>
            </a:r>
          </a:p>
        </p:txBody>
      </p:sp>
    </p:spTree>
    <p:extLst>
      <p:ext uri="{BB962C8B-B14F-4D97-AF65-F5344CB8AC3E}">
        <p14:creationId xmlns:p14="http://schemas.microsoft.com/office/powerpoint/2010/main" val="28333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6413EB-57F6-2796-4602-905FA019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B6A81-FD99-57A9-2D45-4CA8DE6844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Includes payment for included:</a:t>
            </a:r>
          </a:p>
          <a:p>
            <a:r>
              <a:rPr lang="en-US" dirty="0"/>
              <a:t>Part A services</a:t>
            </a:r>
          </a:p>
          <a:p>
            <a:r>
              <a:rPr lang="en-US" dirty="0"/>
              <a:t>Part B services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BE26E1-21B7-E95E-C322-5197F7BAE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0155" y="3013422"/>
            <a:ext cx="4066117" cy="254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8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46BAD9-80B1-F2CC-F390-E1A42C55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SNF’s Payment Responsibility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4094AE-2EBA-4F98-D8B8-7FD64FF6F643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 A Stay</a:t>
            </a:r>
          </a:p>
          <a:p>
            <a:r>
              <a:rPr lang="en-US" dirty="0"/>
              <a:t>Medicare covered services</a:t>
            </a:r>
          </a:p>
          <a:p>
            <a:r>
              <a:rPr lang="en-US" dirty="0"/>
              <a:t>Clinical Social Worker services</a:t>
            </a:r>
          </a:p>
          <a:p>
            <a:r>
              <a:rPr lang="en-US" dirty="0"/>
              <a:t>Incident to services</a:t>
            </a:r>
          </a:p>
          <a:p>
            <a:r>
              <a:rPr lang="en-US" dirty="0"/>
              <a:t>Preventive and screening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1CBB8-A94B-69F7-C728-576988561178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 B Stay</a:t>
            </a:r>
          </a:p>
          <a:p>
            <a:r>
              <a:rPr lang="en-US" dirty="0"/>
              <a:t>Physical therapy</a:t>
            </a:r>
          </a:p>
          <a:p>
            <a:r>
              <a:rPr lang="en-US" sz="3200" dirty="0"/>
              <a:t>Occupational Therapy</a:t>
            </a:r>
          </a:p>
          <a:p>
            <a:r>
              <a:rPr lang="en-US" sz="3200" dirty="0"/>
              <a:t>Speech-language pathology</a:t>
            </a:r>
          </a:p>
        </p:txBody>
      </p:sp>
    </p:spTree>
    <p:extLst>
      <p:ext uri="{BB962C8B-B14F-4D97-AF65-F5344CB8AC3E}">
        <p14:creationId xmlns:p14="http://schemas.microsoft.com/office/powerpoint/2010/main" val="999879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D655-A010-7BC2-0359-F8C8D867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SNF CB Exclusions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BF93-D019-54EA-1FD9-DA9E50AD48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services are excluded?</a:t>
            </a:r>
          </a:p>
          <a:p>
            <a:r>
              <a:rPr lang="en-US" dirty="0"/>
              <a:t>Most physician services </a:t>
            </a:r>
          </a:p>
          <a:p>
            <a:r>
              <a:rPr lang="en-US" dirty="0"/>
              <a:t>Most emergency room services</a:t>
            </a:r>
          </a:p>
          <a:p>
            <a:r>
              <a:rPr lang="en-US" dirty="0"/>
              <a:t>Services outside </a:t>
            </a:r>
            <a:r>
              <a:rPr lang="en-US"/>
              <a:t>the scope </a:t>
            </a:r>
            <a:r>
              <a:rPr lang="en-US" dirty="0"/>
              <a:t>of the SNF</a:t>
            </a:r>
          </a:p>
          <a:p>
            <a:r>
              <a:rPr lang="en-US" dirty="0"/>
              <a:t>Medicare excluded services</a:t>
            </a:r>
          </a:p>
          <a:p>
            <a:r>
              <a:rPr lang="en-US" dirty="0"/>
              <a:t>Telehealth originating site facility fee</a:t>
            </a:r>
          </a:p>
        </p:txBody>
      </p:sp>
    </p:spTree>
    <p:extLst>
      <p:ext uri="{BB962C8B-B14F-4D97-AF65-F5344CB8AC3E}">
        <p14:creationId xmlns:p14="http://schemas.microsoft.com/office/powerpoint/2010/main" val="61652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F664-7BFA-ABAA-6D7B-AF5660F4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88DE4-9A2E-FDB1-B395-EE4F1229FF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must determine who to bill, Medicare or the SNF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9AA74E-FD51-9142-8AC6-4E9677B5C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5507" y="2129883"/>
            <a:ext cx="4660986" cy="34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3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D252-7AF5-EF60-60C7-05CEB11D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SNF Billing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C51ED-EFD1-7D7E-23F1-09B90D21F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SNF payment and billing are affected!</a:t>
            </a:r>
          </a:p>
          <a:p>
            <a:r>
              <a:rPr lang="en-US" dirty="0"/>
              <a:t>The SNF send claims:</a:t>
            </a:r>
          </a:p>
          <a:p>
            <a:pPr lvl="1"/>
            <a:r>
              <a:rPr lang="en-US" dirty="0"/>
              <a:t>Monthly</a:t>
            </a:r>
          </a:p>
          <a:p>
            <a:pPr lvl="1"/>
            <a:r>
              <a:rPr lang="en-US" dirty="0"/>
              <a:t>Discharge</a:t>
            </a:r>
          </a:p>
          <a:p>
            <a:r>
              <a:rPr lang="en-US" dirty="0"/>
              <a:t>Medicare pays the claims in chronological order</a:t>
            </a:r>
          </a:p>
          <a:p>
            <a:pPr lvl="1"/>
            <a:r>
              <a:rPr lang="en-US" dirty="0"/>
              <a:t>Late charges causing claim adjustments can affect or delay future payments</a:t>
            </a:r>
          </a:p>
        </p:txBody>
      </p:sp>
    </p:spTree>
    <p:extLst>
      <p:ext uri="{BB962C8B-B14F-4D97-AF65-F5344CB8AC3E}">
        <p14:creationId xmlns:p14="http://schemas.microsoft.com/office/powerpoint/2010/main" val="498288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3EA6-E577-AC23-4EF2-7B705DD8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Questions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F1B2990-A3CB-1AEF-BE7E-7C92F6AE7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1241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BA50-5374-0243-EE68-5A3D73DF0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462FA45F-F9F4-32B3-527A-269E8303E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80211" y="922078"/>
            <a:ext cx="7406640" cy="3582063"/>
          </a:xfrm>
        </p:spPr>
      </p:pic>
    </p:spTree>
    <p:extLst>
      <p:ext uri="{BB962C8B-B14F-4D97-AF65-F5344CB8AC3E}">
        <p14:creationId xmlns:p14="http://schemas.microsoft.com/office/powerpoint/2010/main" val="416031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D92C83-800B-8717-758F-6693C13F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CMS’s </a:t>
            </a:r>
            <a:r>
              <a:rPr lang="en-US" dirty="0">
                <a:hlinkClick r:id="rId2"/>
              </a:rPr>
              <a:t>SNF CB </a:t>
            </a:r>
            <a:r>
              <a:rPr lang="en-US" dirty="0"/>
              <a:t>Web Page</a:t>
            </a:r>
          </a:p>
        </p:txBody>
      </p:sp>
      <p:pic>
        <p:nvPicPr>
          <p:cNvPr id="7" name="Picture Placeholder 6" descr="Picture of CMS' SNF Consolidated billing page at https://www.cms.gov/medicare/billing/snfconsolidatedbilling">
            <a:extLst>
              <a:ext uri="{FF2B5EF4-FFF2-40B4-BE49-F238E27FC236}">
                <a16:creationId xmlns:a16="http://schemas.microsoft.com/office/drawing/2014/main" id="{58160A1F-DE54-6AEE-7793-9AF160B91D21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303469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5B45-51F1-A029-60FF-5FF69E38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Understanding the Major Categories of Exclusion from Consolidated Billing</a:t>
            </a:r>
            <a:endParaRPr lang="en-US" dirty="0"/>
          </a:p>
        </p:txBody>
      </p:sp>
      <p:pic>
        <p:nvPicPr>
          <p:cNvPr id="6" name="Picture Placeholder 5" descr="Picture of WPS' Understanding the Major Categories of Exclusion from Consolidated Billing article at -https://www.wpsgha.com/wps/portal/mac/site/claims/guides-and-resources/understanding-major-categories-exclusion-consolidated-billing/">
            <a:extLst>
              <a:ext uri="{FF2B5EF4-FFF2-40B4-BE49-F238E27FC236}">
                <a16:creationId xmlns:a16="http://schemas.microsoft.com/office/drawing/2014/main" id="{94F51B12-401F-82AD-B440-5AF4F5CBB1DE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688" y="1885950"/>
            <a:ext cx="9144000" cy="3816350"/>
          </a:xfrm>
        </p:spPr>
      </p:pic>
    </p:spTree>
    <p:extLst>
      <p:ext uri="{BB962C8B-B14F-4D97-AF65-F5344CB8AC3E}">
        <p14:creationId xmlns:p14="http://schemas.microsoft.com/office/powerpoint/2010/main" val="2049536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613CCA-C738-3A27-D558-BD4FA75A0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10025165" cy="723011"/>
          </a:xfrm>
        </p:spPr>
        <p:txBody>
          <a:bodyPr/>
          <a:lstStyle/>
          <a:p>
            <a:r>
              <a:rPr lang="en-US" dirty="0">
                <a:hlinkClick r:id="rId2"/>
              </a:rPr>
              <a:t>Under Arrangement Agreements - Skilled Nursing Facility (SNF) Consolidated Billing</a:t>
            </a:r>
            <a:endParaRPr lang="en-US" dirty="0"/>
          </a:p>
        </p:txBody>
      </p:sp>
      <p:pic>
        <p:nvPicPr>
          <p:cNvPr id="5" name="Picture Placeholder 4" descr="Picture of WPS' Under Arrangement Agreements - Skilled Nursing Facility (SNF) Consolidated Billing Article at https://www.wpsgha.com/wps/portal/mac/site/claims/guides-and-resources/agreement-snf-cb/">
            <a:extLst>
              <a:ext uri="{FF2B5EF4-FFF2-40B4-BE49-F238E27FC236}">
                <a16:creationId xmlns:a16="http://schemas.microsoft.com/office/drawing/2014/main" id="{B68C203E-0A22-C58E-ECEF-F3A2F94ABCCC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585" y="1812168"/>
            <a:ext cx="8043965" cy="3890291"/>
          </a:xfrm>
        </p:spPr>
      </p:pic>
    </p:spTree>
    <p:extLst>
      <p:ext uri="{BB962C8B-B14F-4D97-AF65-F5344CB8AC3E}">
        <p14:creationId xmlns:p14="http://schemas.microsoft.com/office/powerpoint/2010/main" val="103031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3EA6-E577-AC23-4EF2-7B705DD8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F1B2990-A3CB-1AEF-BE7E-7C92F6AE7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677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86EB-F232-F7F2-01E4-4B3335FA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7604-150B-2A7F-2074-954B05C357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CMS </a:t>
            </a:r>
            <a:r>
              <a:rPr lang="en-US"/>
              <a:t>web resources</a:t>
            </a:r>
            <a:endParaRPr lang="en-US" dirty="0"/>
          </a:p>
          <a:p>
            <a:r>
              <a:rPr lang="en-US" dirty="0">
                <a:hlinkClick r:id="rId2"/>
              </a:rPr>
              <a:t>SNF Consolidated Billing</a:t>
            </a:r>
            <a:endParaRPr lang="en-US" dirty="0"/>
          </a:p>
          <a:p>
            <a:r>
              <a:rPr lang="en-US" dirty="0"/>
              <a:t>SNF CB </a:t>
            </a:r>
            <a:r>
              <a:rPr lang="en-US" dirty="0">
                <a:hlinkClick r:id="rId3"/>
              </a:rPr>
              <a:t>Best Practices Guidelines</a:t>
            </a:r>
            <a:endParaRPr lang="en-US" dirty="0"/>
          </a:p>
          <a:p>
            <a:r>
              <a:rPr lang="en-US" dirty="0">
                <a:hlinkClick r:id="rId4"/>
              </a:rPr>
              <a:t>Skilled Nursing Facility PPS</a:t>
            </a:r>
            <a:endParaRPr lang="en-US" dirty="0"/>
          </a:p>
          <a:p>
            <a:r>
              <a:rPr lang="en-US" dirty="0">
                <a:hlinkClick r:id="rId5"/>
              </a:rPr>
              <a:t>Historical Questions &amp; Answers on SNF Consolidated Billing</a:t>
            </a:r>
            <a:endParaRPr lang="en-US" dirty="0"/>
          </a:p>
          <a:p>
            <a:r>
              <a:rPr lang="en-US" dirty="0">
                <a:hlinkClick r:id="rId6"/>
              </a:rPr>
              <a:t>Skilled Nursing Facility Billing Reference</a:t>
            </a:r>
            <a:endParaRPr lang="en-US" dirty="0"/>
          </a:p>
          <a:p>
            <a:r>
              <a:rPr lang="en-US" dirty="0"/>
              <a:t>On-demand course </a:t>
            </a:r>
            <a:r>
              <a:rPr lang="en-US" dirty="0">
                <a:hlinkClick r:id="rId7"/>
              </a:rPr>
              <a:t>SNF Consolidated Billing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0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9767FA-D72C-72C8-58E3-D9E572FC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AB00B-D750-40F5-C72D-04C843D525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Today’s topics:</a:t>
            </a:r>
          </a:p>
          <a:p>
            <a:r>
              <a:rPr lang="en-US" dirty="0"/>
              <a:t>Define SNF CB</a:t>
            </a:r>
          </a:p>
          <a:p>
            <a:r>
              <a:rPr lang="en-US" dirty="0"/>
              <a:t>Provide the SNF CB overview</a:t>
            </a:r>
          </a:p>
          <a:p>
            <a:r>
              <a:rPr lang="en-US" dirty="0"/>
              <a:t>Demonstrate recourse to help you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dirty="0"/>
              <a:t>Provide the building blocks to understand SNF CB.</a:t>
            </a:r>
          </a:p>
        </p:txBody>
      </p:sp>
    </p:spTree>
    <p:extLst>
      <p:ext uri="{BB962C8B-B14F-4D97-AF65-F5344CB8AC3E}">
        <p14:creationId xmlns:p14="http://schemas.microsoft.com/office/powerpoint/2010/main" val="309244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93E6-40A7-F47E-1850-14C00FB2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0467B0B-D7B8-1B45-D313-8E50D9DF0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0160" y="922078"/>
            <a:ext cx="7893337" cy="3424270"/>
          </a:xfrm>
        </p:spPr>
      </p:pic>
    </p:spTree>
    <p:extLst>
      <p:ext uri="{BB962C8B-B14F-4D97-AF65-F5344CB8AC3E}">
        <p14:creationId xmlns:p14="http://schemas.microsoft.com/office/powerpoint/2010/main" val="397857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6413EB-57F6-2796-4602-905FA019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Bundled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B6A81-FD99-57A9-2D45-4CA8DE6844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SNF’s responsible for most care</a:t>
            </a:r>
          </a:p>
          <a:p>
            <a:r>
              <a:rPr lang="en-US" dirty="0"/>
              <a:t>One payment for all included services during a Part A covered inpatient stay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16A05D-D519-191A-A310-5D4CDAAC6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814" y="2814637"/>
            <a:ext cx="3352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9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types of stays</a:t>
            </a:r>
          </a:p>
          <a:p>
            <a:r>
              <a:rPr lang="en-US" dirty="0"/>
              <a:t>Part A stay</a:t>
            </a:r>
          </a:p>
          <a:p>
            <a:pPr lvl="1"/>
            <a:r>
              <a:rPr lang="en-US" dirty="0"/>
              <a:t>Medicare is covering the inpatient stay</a:t>
            </a:r>
          </a:p>
          <a:p>
            <a:pPr lvl="1"/>
            <a:r>
              <a:rPr lang="en-US" dirty="0"/>
              <a:t>100 days during a benefit period</a:t>
            </a:r>
          </a:p>
          <a:p>
            <a:r>
              <a:rPr lang="en-US" dirty="0"/>
              <a:t>Part B stay</a:t>
            </a:r>
          </a:p>
          <a:p>
            <a:pPr lvl="1"/>
            <a:r>
              <a:rPr lang="en-US" dirty="0"/>
              <a:t>Medicare is not covering the inpatient stay</a:t>
            </a:r>
          </a:p>
          <a:p>
            <a:pPr lvl="1"/>
            <a:r>
              <a:rPr lang="en-US" dirty="0"/>
              <a:t>Does not meet the coverage criteria or benefits exhausted</a:t>
            </a:r>
          </a:p>
        </p:txBody>
      </p:sp>
    </p:spTree>
    <p:extLst>
      <p:ext uri="{BB962C8B-B14F-4D97-AF65-F5344CB8AC3E}">
        <p14:creationId xmlns:p14="http://schemas.microsoft.com/office/powerpoint/2010/main" val="428070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57BD-5157-B925-2BD2-34184773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Excluded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78EE-89B1-5E46-2596-EAD617EBA8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types: </a:t>
            </a:r>
          </a:p>
          <a:p>
            <a:r>
              <a:rPr lang="en-US" dirty="0"/>
              <a:t>Medicare excluded services</a:t>
            </a:r>
          </a:p>
          <a:p>
            <a:pPr lvl="1"/>
            <a:r>
              <a:rPr lang="en-US" dirty="0"/>
              <a:t>Medicare will not cover</a:t>
            </a:r>
          </a:p>
          <a:p>
            <a:pPr lvl="1"/>
            <a:r>
              <a:rPr lang="en-US" dirty="0"/>
              <a:t>Excluded in the law</a:t>
            </a:r>
          </a:p>
          <a:p>
            <a:r>
              <a:rPr lang="en-US" dirty="0"/>
              <a:t>SNF CB excluded services</a:t>
            </a:r>
          </a:p>
          <a:p>
            <a:pPr lvl="1"/>
            <a:r>
              <a:rPr lang="en-US" dirty="0"/>
              <a:t>Not part of the bundle</a:t>
            </a:r>
          </a:p>
          <a:p>
            <a:pPr lvl="1"/>
            <a:r>
              <a:rPr lang="en-US" dirty="0"/>
              <a:t>Billed by the provider performing the service</a:t>
            </a:r>
          </a:p>
        </p:txBody>
      </p:sp>
    </p:spTree>
    <p:extLst>
      <p:ext uri="{BB962C8B-B14F-4D97-AF65-F5344CB8AC3E}">
        <p14:creationId xmlns:p14="http://schemas.microsoft.com/office/powerpoint/2010/main" val="205589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3EA6-E577-AC23-4EF2-7B705DD8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Questions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F1B2990-A3CB-1AEF-BE7E-7C92F6AE7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8289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E5E3-F3C8-7450-721F-05334138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F5F18E4-0A31-5088-3817-B4C8A2957A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3966" y="1163782"/>
            <a:ext cx="7364068" cy="3561474"/>
          </a:xfrm>
        </p:spPr>
      </p:pic>
    </p:spTree>
    <p:extLst>
      <p:ext uri="{BB962C8B-B14F-4D97-AF65-F5344CB8AC3E}">
        <p14:creationId xmlns:p14="http://schemas.microsoft.com/office/powerpoint/2010/main" val="35856683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483</Words>
  <Application>Microsoft Office PowerPoint</Application>
  <PresentationFormat>Widescreen</PresentationFormat>
  <Paragraphs>101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Trebuchet MS</vt:lpstr>
      <vt:lpstr>Custom Design</vt:lpstr>
      <vt:lpstr>Skilled Nursing Facility (SNF) Consolidated Billing (CB): Getting Started</vt:lpstr>
      <vt:lpstr>Disclaimer</vt:lpstr>
      <vt:lpstr>Agenda</vt:lpstr>
      <vt:lpstr>Define</vt:lpstr>
      <vt:lpstr>Bundled</vt:lpstr>
      <vt:lpstr>Stays</vt:lpstr>
      <vt:lpstr>Type of Excluded Services</vt:lpstr>
      <vt:lpstr>Definition Questions</vt:lpstr>
      <vt:lpstr>Overview</vt:lpstr>
      <vt:lpstr>Benefits of SNF CB</vt:lpstr>
      <vt:lpstr>Affected Providers</vt:lpstr>
      <vt:lpstr>Not Affected</vt:lpstr>
      <vt:lpstr>Reimbursement</vt:lpstr>
      <vt:lpstr>SNF’s Payment Responsibility</vt:lpstr>
      <vt:lpstr>SNF CB Exclusions</vt:lpstr>
      <vt:lpstr>Billing</vt:lpstr>
      <vt:lpstr>SNF Billing</vt:lpstr>
      <vt:lpstr>Overview Questions</vt:lpstr>
      <vt:lpstr>Resources</vt:lpstr>
      <vt:lpstr>CMS’s SNF CB Web Page</vt:lpstr>
      <vt:lpstr>Understanding the Major Categories of Exclusion from Consolidated Billing</vt:lpstr>
      <vt:lpstr>Under Arrangement Agreements - Skilled Nursing Facility (SNF) Consolidated Billing</vt:lpstr>
      <vt:lpstr>Final Questions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Diaz, Maria</cp:lastModifiedBy>
  <cp:revision>122</cp:revision>
  <dcterms:created xsi:type="dcterms:W3CDTF">2020-11-15T21:40:28Z</dcterms:created>
  <dcterms:modified xsi:type="dcterms:W3CDTF">2023-10-26T20:07:06Z</dcterms:modified>
</cp:coreProperties>
</file>