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6" r:id="rId6"/>
    <p:sldMasterId id="2147483672" r:id="rId7"/>
  </p:sldMasterIdLst>
  <p:notesMasterIdLst>
    <p:notesMasterId r:id="rId22"/>
  </p:notesMasterIdLst>
  <p:handoutMasterIdLst>
    <p:handoutMasterId r:id="rId23"/>
  </p:handoutMasterIdLst>
  <p:sldIdLst>
    <p:sldId id="286" r:id="rId8"/>
    <p:sldId id="270" r:id="rId9"/>
    <p:sldId id="678" r:id="rId10"/>
    <p:sldId id="267" r:id="rId11"/>
    <p:sldId id="293" r:id="rId12"/>
    <p:sldId id="307" r:id="rId13"/>
    <p:sldId id="683" r:id="rId14"/>
    <p:sldId id="675" r:id="rId15"/>
    <p:sldId id="688" r:id="rId16"/>
    <p:sldId id="689" r:id="rId17"/>
    <p:sldId id="690" r:id="rId18"/>
    <p:sldId id="691" r:id="rId19"/>
    <p:sldId id="694" r:id="rId20"/>
    <p:sldId id="6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63671" autoAdjust="0"/>
  </p:normalViewPr>
  <p:slideViewPr>
    <p:cSldViewPr snapToGrid="0" snapToObjects="1">
      <p:cViewPr varScale="1">
        <p:scale>
          <a:sx n="38" d="100"/>
          <a:sy n="38" d="100"/>
        </p:scale>
        <p:origin x="60" y="1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5B812-B55C-F963-0424-D66790B345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54C994-23A5-6DC3-722C-4FE3E5EE2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741E7-6599-410D-ACEB-6E45887D8C6A}" type="datetimeFigureOut">
              <a:rPr lang="en-US" smtClean="0"/>
              <a:t>10/26/2023</a:t>
            </a:fld>
            <a:endParaRPr lang="en-US" dirty="0"/>
          </a:p>
        </p:txBody>
      </p:sp>
      <p:sp>
        <p:nvSpPr>
          <p:cNvPr id="4" name="Footer Placeholder 3">
            <a:extLst>
              <a:ext uri="{FF2B5EF4-FFF2-40B4-BE49-F238E27FC236}">
                <a16:creationId xmlns:a16="http://schemas.microsoft.com/office/drawing/2014/main" id="{E627FEED-A9E0-77DB-08F1-2E9042512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3B5FD-EB69-CE14-53AF-6F1814E6C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DBBE-78A7-4229-8B03-BD4C2BA33311}" type="slidenum">
              <a:rPr lang="en-US" smtClean="0"/>
              <a:t>‹#›</a:t>
            </a:fld>
            <a:endParaRPr lang="en-US" dirty="0"/>
          </a:p>
        </p:txBody>
      </p:sp>
    </p:spTree>
    <p:extLst>
      <p:ext uri="{BB962C8B-B14F-4D97-AF65-F5344CB8AC3E}">
        <p14:creationId xmlns:p14="http://schemas.microsoft.com/office/powerpoint/2010/main" val="5195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10/26/2023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a:t>
            </a:fld>
            <a:endParaRPr lang="en-US" dirty="0"/>
          </a:p>
        </p:txBody>
      </p:sp>
    </p:spTree>
    <p:extLst>
      <p:ext uri="{BB962C8B-B14F-4D97-AF65-F5344CB8AC3E}">
        <p14:creationId xmlns:p14="http://schemas.microsoft.com/office/powerpoint/2010/main" val="220841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5</a:t>
            </a:fld>
            <a:endParaRPr lang="en-US" dirty="0"/>
          </a:p>
        </p:txBody>
      </p:sp>
    </p:spTree>
    <p:extLst>
      <p:ext uri="{BB962C8B-B14F-4D97-AF65-F5344CB8AC3E}">
        <p14:creationId xmlns:p14="http://schemas.microsoft.com/office/powerpoint/2010/main" val="266033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343900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223479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12</a:t>
            </a:fld>
            <a:endParaRPr lang="en-US" dirty="0"/>
          </a:p>
        </p:txBody>
      </p:sp>
    </p:spTree>
    <p:extLst>
      <p:ext uri="{BB962C8B-B14F-4D97-AF65-F5344CB8AC3E}">
        <p14:creationId xmlns:p14="http://schemas.microsoft.com/office/powerpoint/2010/main" val="164369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13</a:t>
            </a:fld>
            <a:endParaRPr lang="en-US" dirty="0"/>
          </a:p>
        </p:txBody>
      </p:sp>
    </p:spTree>
    <p:extLst>
      <p:ext uri="{BB962C8B-B14F-4D97-AF65-F5344CB8AC3E}">
        <p14:creationId xmlns:p14="http://schemas.microsoft.com/office/powerpoint/2010/main" val="157889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Subhead,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4">
            <a:extLst>
              <a:ext uri="{FF2B5EF4-FFF2-40B4-BE49-F238E27FC236}">
                <a16:creationId xmlns:a16="http://schemas.microsoft.com/office/drawing/2014/main" id="{C050CE01-9624-9ABA-B519-84D327039670}"/>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20DADA2D-BB08-86BF-F372-70E73FD5314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3">
            <a:extLst>
              <a:ext uri="{FF2B5EF4-FFF2-40B4-BE49-F238E27FC236}">
                <a16:creationId xmlns:a16="http://schemas.microsoft.com/office/drawing/2014/main" id="{7F7139D6-B18D-E36D-DDD4-107506171A10}"/>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855742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679053" y="0"/>
            <a:ext cx="352852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79052" y="0"/>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Rectangle 3">
            <a:extLst>
              <a:ext uri="{FF2B5EF4-FFF2-40B4-BE49-F238E27FC236}">
                <a16:creationId xmlns:a16="http://schemas.microsoft.com/office/drawing/2014/main" id="{22F89955-EA06-A439-4ED6-50B5345B5BCF}"/>
              </a:ext>
            </a:extLst>
          </p:cNvPr>
          <p:cNvSpPr/>
          <p:nvPr userDrawn="1"/>
        </p:nvSpPr>
        <p:spPr>
          <a:xfrm>
            <a:off x="8077926" y="6003235"/>
            <a:ext cx="588600" cy="6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96296E4-8554-9DD1-67FF-F9156E81112A}"/>
              </a:ext>
            </a:extLst>
          </p:cNvPr>
          <p:cNvSpPr>
            <a:spLocks noGrp="1"/>
          </p:cNvSpPr>
          <p:nvPr>
            <p:ph type="title"/>
          </p:nvPr>
        </p:nvSpPr>
        <p:spPr>
          <a:xfrm>
            <a:off x="547582" y="234197"/>
            <a:ext cx="763583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248637C-2E8E-6AD1-F5EF-0B8BF1C69DC1}"/>
              </a:ext>
            </a:extLst>
          </p:cNvPr>
          <p:cNvSpPr>
            <a:spLocks noGrp="1"/>
          </p:cNvSpPr>
          <p:nvPr>
            <p:ph sz="half" idx="2"/>
          </p:nvPr>
        </p:nvSpPr>
        <p:spPr>
          <a:xfrm>
            <a:off x="547583" y="1375495"/>
            <a:ext cx="7635835" cy="4980855"/>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48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378891"/>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a:extLst>
              <a:ext uri="{FF2B5EF4-FFF2-40B4-BE49-F238E27FC236}">
                <a16:creationId xmlns:a16="http://schemas.microsoft.com/office/drawing/2014/main" id="{16D9F91E-B22C-72F2-B991-2BB327C43806}"/>
              </a:ext>
            </a:extLst>
          </p:cNvPr>
          <p:cNvSpPr>
            <a:spLocks noGrp="1"/>
          </p:cNvSpPr>
          <p:nvPr>
            <p:ph type="title"/>
          </p:nvPr>
        </p:nvSpPr>
        <p:spPr>
          <a:xfrm>
            <a:off x="547585" y="365125"/>
            <a:ext cx="9143999"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1661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9FB-E96D-68F6-A87E-DCAD4EDF32F7}"/>
              </a:ext>
            </a:extLst>
          </p:cNvPr>
          <p:cNvSpPr>
            <a:spLocks noGrp="1"/>
          </p:cNvSpPr>
          <p:nvPr>
            <p:ph type="title"/>
          </p:nvPr>
        </p:nvSpPr>
        <p:spPr>
          <a:xfrm>
            <a:off x="481084" y="4945438"/>
            <a:ext cx="10515600" cy="906722"/>
          </a:xfrm>
          <a:prstGeom prst="rect">
            <a:avLst/>
          </a:prstGeom>
        </p:spPr>
        <p:txBody>
          <a:bodyPr/>
          <a:lstStyle>
            <a:lvl1pPr>
              <a:defRPr>
                <a:solidFill>
                  <a:srgbClr val="017DB4"/>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689C146-4176-EED3-6D58-289E92DD3F55}"/>
              </a:ext>
            </a:extLst>
          </p:cNvPr>
          <p:cNvSpPr>
            <a:spLocks noGrp="1"/>
          </p:cNvSpPr>
          <p:nvPr>
            <p:ph type="pic" idx="17"/>
          </p:nvPr>
        </p:nvSpPr>
        <p:spPr>
          <a:xfrm>
            <a:off x="481084" y="364738"/>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3437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1445117" y="2092409"/>
            <a:ext cx="4266370" cy="4400466"/>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1445117"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480514" y="2154158"/>
            <a:ext cx="4266370" cy="4345144"/>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465411"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7585" y="365125"/>
            <a:ext cx="9142060"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167340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CC0-3E64-84E0-A8A2-4395085550D0}"/>
              </a:ext>
            </a:extLst>
          </p:cNvPr>
          <p:cNvSpPr>
            <a:spLocks noGrp="1"/>
          </p:cNvSpPr>
          <p:nvPr>
            <p:ph type="title"/>
          </p:nvPr>
        </p:nvSpPr>
        <p:spPr>
          <a:xfrm>
            <a:off x="622300" y="-1692275"/>
            <a:ext cx="10515600" cy="1325563"/>
          </a:xfrm>
          <a:prstGeom prst="rect">
            <a:avLst/>
          </a:prstGeom>
        </p:spPr>
        <p:txBody>
          <a:bodyPr/>
          <a:lstStyle/>
          <a:p>
            <a:r>
              <a:rPr lang="en-US"/>
              <a:t>Click to edit Master title style</a:t>
            </a:r>
          </a:p>
        </p:txBody>
      </p:sp>
      <p:sp>
        <p:nvSpPr>
          <p:cNvPr id="3" name="Picture Placeholder 7">
            <a:extLst>
              <a:ext uri="{FF2B5EF4-FFF2-40B4-BE49-F238E27FC236}">
                <a16:creationId xmlns:a16="http://schemas.microsoft.com/office/drawing/2014/main" id="{A8EDBFB4-456D-B779-C7E2-03B4C5006511}"/>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5210E393-07D0-AD9B-4693-5C58245AA515}"/>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2" name="Picture Placeholder 3">
            <a:extLst>
              <a:ext uri="{FF2B5EF4-FFF2-40B4-BE49-F238E27FC236}">
                <a16:creationId xmlns:a16="http://schemas.microsoft.com/office/drawing/2014/main" id="{7E4D7546-BD7C-D58C-859B-FC18E2ECE82B}"/>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21081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Subhead,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FDC90C48-F3D4-526A-CADA-C68070E99E78}"/>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9" name="Text Placeholder 2">
            <a:extLst>
              <a:ext uri="{FF2B5EF4-FFF2-40B4-BE49-F238E27FC236}">
                <a16:creationId xmlns:a16="http://schemas.microsoft.com/office/drawing/2014/main" id="{175BD5A5-A76A-06C6-8CF6-36B4B08E5BB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Picture Placeholder 3">
            <a:extLst>
              <a:ext uri="{FF2B5EF4-FFF2-40B4-BE49-F238E27FC236}">
                <a16:creationId xmlns:a16="http://schemas.microsoft.com/office/drawing/2014/main" id="{A3B907B9-C9BB-34FC-DF6C-06198528CA8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3" name="Picture Placeholder 5">
            <a:extLst>
              <a:ext uri="{FF2B5EF4-FFF2-40B4-BE49-F238E27FC236}">
                <a16:creationId xmlns:a16="http://schemas.microsoft.com/office/drawing/2014/main" id="{2B7804B2-9FF8-CCC9-6DA7-9871FA9885DA}"/>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5" name="Picture Placeholder 7">
            <a:extLst>
              <a:ext uri="{FF2B5EF4-FFF2-40B4-BE49-F238E27FC236}">
                <a16:creationId xmlns:a16="http://schemas.microsoft.com/office/drawing/2014/main" id="{B24A2F4B-4C75-19AC-3B5E-23067198823A}"/>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28282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424694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Slide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48B-FA81-CBA2-FE03-3C578A5D9E2E}"/>
              </a:ext>
            </a:extLst>
          </p:cNvPr>
          <p:cNvSpPr>
            <a:spLocks noGrp="1"/>
          </p:cNvSpPr>
          <p:nvPr>
            <p:ph type="title"/>
          </p:nvPr>
        </p:nvSpPr>
        <p:spPr>
          <a:xfrm>
            <a:off x="838200" y="1724025"/>
            <a:ext cx="10515600" cy="1325563"/>
          </a:xfrm>
          <a:prstGeom prst="rect">
            <a:avLst/>
          </a:prstGeom>
        </p:spPr>
        <p:txBody>
          <a:bodyPr/>
          <a:lstStyle>
            <a:lvl1pPr>
              <a:defRPr>
                <a:solidFill>
                  <a:srgbClr val="017DB4"/>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AD405DBC-3841-0688-924E-7A595357856A}"/>
              </a:ext>
            </a:extLst>
          </p:cNvPr>
          <p:cNvSpPr>
            <a:spLocks noGrp="1"/>
          </p:cNvSpPr>
          <p:nvPr>
            <p:ph type="body" idx="15"/>
          </p:nvPr>
        </p:nvSpPr>
        <p:spPr>
          <a:xfrm>
            <a:off x="1758696" y="3644231"/>
            <a:ext cx="9595104"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4732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3" name="Title 1">
            <a:extLst>
              <a:ext uri="{FF2B5EF4-FFF2-40B4-BE49-F238E27FC236}">
                <a16:creationId xmlns:a16="http://schemas.microsoft.com/office/drawing/2014/main" id="{36B6CC8B-1FC5-4365-BC36-037B408F0B54}"/>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5651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7352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itle 1">
            <a:extLst>
              <a:ext uri="{FF2B5EF4-FFF2-40B4-BE49-F238E27FC236}">
                <a16:creationId xmlns:a16="http://schemas.microsoft.com/office/drawing/2014/main" id="{29633E8B-B27E-9777-C911-951974A35482}"/>
              </a:ext>
            </a:extLst>
          </p:cNvPr>
          <p:cNvSpPr>
            <a:spLocks noGrp="1"/>
          </p:cNvSpPr>
          <p:nvPr>
            <p:ph type="title"/>
          </p:nvPr>
        </p:nvSpPr>
        <p:spPr>
          <a:xfrm>
            <a:off x="547584" y="340457"/>
            <a:ext cx="7416840"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1A9533D-017E-BC60-E5FC-04D2B4DF5EAE}"/>
              </a:ext>
            </a:extLst>
          </p:cNvPr>
          <p:cNvSpPr>
            <a:spLocks noGrp="1"/>
          </p:cNvSpPr>
          <p:nvPr>
            <p:ph sz="half" idx="2"/>
          </p:nvPr>
        </p:nvSpPr>
        <p:spPr>
          <a:xfrm>
            <a:off x="547585" y="1280160"/>
            <a:ext cx="7416839" cy="5076190"/>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04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307394" y="1783879"/>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Title 1">
            <a:extLst>
              <a:ext uri="{FF2B5EF4-FFF2-40B4-BE49-F238E27FC236}">
                <a16:creationId xmlns:a16="http://schemas.microsoft.com/office/drawing/2014/main" id="{74E52E51-9882-7933-0B7C-2BC7551771BD}"/>
              </a:ext>
            </a:extLst>
          </p:cNvPr>
          <p:cNvSpPr>
            <a:spLocks noGrp="1"/>
          </p:cNvSpPr>
          <p:nvPr>
            <p:ph type="title"/>
          </p:nvPr>
        </p:nvSpPr>
        <p:spPr>
          <a:xfrm>
            <a:off x="547584" y="270109"/>
            <a:ext cx="953852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24751A4D-B120-2A8D-91AB-E561FED70654}"/>
              </a:ext>
            </a:extLst>
          </p:cNvPr>
          <p:cNvSpPr>
            <a:spLocks noGrp="1"/>
          </p:cNvSpPr>
          <p:nvPr>
            <p:ph sz="half" idx="2"/>
          </p:nvPr>
        </p:nvSpPr>
        <p:spPr>
          <a:xfrm>
            <a:off x="4256004" y="1280160"/>
            <a:ext cx="7416839"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65436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 ground image with WPS logo in the lower right corner and CMS logo to the left of the WPS logo.">
            <a:extLst>
              <a:ext uri="{FF2B5EF4-FFF2-40B4-BE49-F238E27FC236}">
                <a16:creationId xmlns:a16="http://schemas.microsoft.com/office/drawing/2014/main" id="{DE2358F0-A308-A8CF-97AA-08B7A83BD00B}"/>
              </a:ext>
              <a:ext uri="{C183D7F6-B498-43B3-948B-1728B52AA6E4}">
                <adec:decorative xmlns:adec="http://schemas.microsoft.com/office/drawing/2017/decorative" val="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4756692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 ground image with WPS logo in the lower right corner and CMS logo to the left of the WPS logo.">
            <a:extLst>
              <a:ext uri="{FF2B5EF4-FFF2-40B4-BE49-F238E27FC236}">
                <a16:creationId xmlns:a16="http://schemas.microsoft.com/office/drawing/2014/main" id="{FF47DA04-179C-4548-803A-773E6AED0096}"/>
              </a:ext>
              <a:ext uri="{C183D7F6-B498-43B3-948B-1728B52AA6E4}">
                <adec:decorative xmlns:adec="http://schemas.microsoft.com/office/drawing/2017/decorative" val="0"/>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8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5851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coverage-database/details/lcd-details.aspx?LCDId=37228" TargetMode="External"/><Relationship Id="rId7" Type="http://schemas.openxmlformats.org/officeDocument/2006/relationships/hyperlink" Target="https://www.wpsgha.com/wps/portal/mac/site/self-service/guides-and-resources/portal-overview/!ut/p/z0/fczRCsIgFIDhJ5JjDqLb0aDI3BbduHMTh2YmDRV19vrtCbr84eMHBA3oqTpLxQVPy9YT7h9yPLRnwXfXQd0bfpP9OHTdqZGCwwXwP9gOIqmjsoCRyps5_wqg7epmkxn5mSWTw5qeJoOOIRVaWKgmVWe-ED84_QADpKX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wpsgha.com/wps/portal/mac/site/medical-review/guides-and-resources/" TargetMode="External"/><Relationship Id="rId5" Type="http://schemas.openxmlformats.org/officeDocument/2006/relationships/hyperlink" Target="https://www.wpsgha.com/wps/portal/mac/site/medical-review/guides-and-resources/use-wpsgha-portal-submit-documentation/!ut/p/z1/vVLLboMwEPyV5MDRWgOBkGPSF4pCU6kiAV8iMC44ApuASdq_r-m5gVSR6ptXszM7uwMEIiAiOfM8UVyKpNT_mLiHN993fdPDm60VYLwMnnf2k7dZbU0H9gMAG7_YQG7px1feEt_WPwAgw_Q7IEBqyjOIqWdT7KQuWiw8E80s10ELi1E0s2dzzzNTZqZpj6ZC1aqA-FK3EyqFYkJNmMhL3hYGVrLmFFFdY42BK5ZxmpSoYWfOLgbOO56xFiUi06VWdg1lrYG7liFNlhcJqmWjNL7t0oorlEnaVZrq5xqwHtuFPpbVBA9Brh0lqkBcfEiIftOE6EZNTcmPpxNZatu91U8F0X_73vdLHwnZ2JljHZP51d35Fuz7QSEUsql07N__mAp_VMG5U2GYfoHvpK-rMAwrz3bK45eNj05eHR5Xryhe59PpN9V7TXg!/dz/d5/L2dBISEvZ0FBIS9nQSEh/" TargetMode="External"/><Relationship Id="rId4" Type="http://schemas.openxmlformats.org/officeDocument/2006/relationships/hyperlink" Target="https://www.wpsgha.com/wps/portal/mac/site/medical-review/guides-and-resources/wound-car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669171-37D5-EA1E-531E-570206EE8C50}"/>
              </a:ext>
            </a:extLst>
          </p:cNvPr>
          <p:cNvSpPr>
            <a:spLocks noGrp="1"/>
          </p:cNvSpPr>
          <p:nvPr>
            <p:ph type="title"/>
          </p:nvPr>
        </p:nvSpPr>
        <p:spPr>
          <a:xfrm>
            <a:off x="2139696" y="3372095"/>
            <a:ext cx="9500616" cy="1841928"/>
          </a:xfrm>
        </p:spPr>
        <p:txBody>
          <a:bodyPr/>
          <a:lstStyle/>
          <a:p>
            <a:r>
              <a:rPr lang="en-US" dirty="0"/>
              <a:t>Wound Care Documentation Review </a:t>
            </a:r>
          </a:p>
        </p:txBody>
      </p:sp>
      <p:pic>
        <p:nvPicPr>
          <p:cNvPr id="2" name="Picture Placeholder 9">
            <a:extLst>
              <a:ext uri="{FF2B5EF4-FFF2-40B4-BE49-F238E27FC236}">
                <a16:creationId xmlns:a16="http://schemas.microsoft.com/office/drawing/2014/main" id="{0A259139-22D1-BE0E-3B1C-05773937836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4092929" cy="2926080"/>
          </a:xfrm>
          <a:prstGeom prst="rect">
            <a:avLst/>
          </a:prstGeom>
        </p:spPr>
      </p:pic>
      <p:pic>
        <p:nvPicPr>
          <p:cNvPr id="3" name="Picture Placeholder 7">
            <a:extLst>
              <a:ext uri="{FF2B5EF4-FFF2-40B4-BE49-F238E27FC236}">
                <a16:creationId xmlns:a16="http://schemas.microsoft.com/office/drawing/2014/main" id="{69732CC2-F83D-C76C-B590-10D6CAA694F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37533" y="0"/>
            <a:ext cx="4092929" cy="2925381"/>
          </a:xfrm>
          <a:prstGeom prst="rect">
            <a:avLst/>
          </a:prstGeom>
        </p:spPr>
      </p:pic>
      <p:pic>
        <p:nvPicPr>
          <p:cNvPr id="6" name="Picture Placeholder 11">
            <a:extLst>
              <a:ext uri="{FF2B5EF4-FFF2-40B4-BE49-F238E27FC236}">
                <a16:creationId xmlns:a16="http://schemas.microsoft.com/office/drawing/2014/main" id="{2C66EC28-DF68-3BE8-AC8C-85BB9AF757FC}"/>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75066" y="-1"/>
            <a:ext cx="3921511" cy="2925381"/>
          </a:xfrm>
          <a:prstGeom prst="rect">
            <a:avLst/>
          </a:prstGeom>
        </p:spPr>
      </p:pic>
    </p:spTree>
    <p:extLst>
      <p:ext uri="{BB962C8B-B14F-4D97-AF65-F5344CB8AC3E}">
        <p14:creationId xmlns:p14="http://schemas.microsoft.com/office/powerpoint/2010/main" val="92328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04A80-11EA-AF23-0158-64D7510980DC}"/>
              </a:ext>
            </a:extLst>
          </p:cNvPr>
          <p:cNvSpPr>
            <a:spLocks noGrp="1"/>
          </p:cNvSpPr>
          <p:nvPr>
            <p:ph type="title"/>
          </p:nvPr>
        </p:nvSpPr>
        <p:spPr/>
        <p:txBody>
          <a:bodyPr/>
          <a:lstStyle/>
          <a:p>
            <a:r>
              <a:rPr lang="en-US" dirty="0"/>
              <a:t>Missing Documentation- Example 1 </a:t>
            </a:r>
          </a:p>
        </p:txBody>
      </p:sp>
      <p:sp>
        <p:nvSpPr>
          <p:cNvPr id="5" name="Content Placeholder 4">
            <a:extLst>
              <a:ext uri="{FF2B5EF4-FFF2-40B4-BE49-F238E27FC236}">
                <a16:creationId xmlns:a16="http://schemas.microsoft.com/office/drawing/2014/main" id="{DCA92EB1-99A5-9525-411C-3172FE212072}"/>
              </a:ext>
            </a:extLst>
          </p:cNvPr>
          <p:cNvSpPr>
            <a:spLocks noGrp="1"/>
          </p:cNvSpPr>
          <p:nvPr>
            <p:ph sz="half" idx="2"/>
          </p:nvPr>
        </p:nvSpPr>
        <p:spPr/>
        <p:txBody>
          <a:bodyPr/>
          <a:lstStyle/>
          <a:p>
            <a:r>
              <a:rPr lang="en-US" dirty="0"/>
              <a:t>Wound: Stage 3 pressure ulcer right buttock</a:t>
            </a:r>
          </a:p>
          <a:p>
            <a:r>
              <a:rPr lang="en-US" dirty="0"/>
              <a:t>Treatment: Physician debridement </a:t>
            </a:r>
          </a:p>
          <a:p>
            <a:r>
              <a:rPr lang="en-US" dirty="0"/>
              <a:t>Missing information</a:t>
            </a:r>
          </a:p>
          <a:p>
            <a:pPr lvl="1"/>
            <a:r>
              <a:rPr lang="en-US" dirty="0"/>
              <a:t>Onset of initial wound evaluation</a:t>
            </a:r>
          </a:p>
          <a:p>
            <a:pPr lvl="1"/>
            <a:r>
              <a:rPr lang="en-US" dirty="0"/>
              <a:t>Initial wound measurements </a:t>
            </a:r>
          </a:p>
          <a:p>
            <a:pPr lvl="1"/>
            <a:r>
              <a:rPr lang="en-US" dirty="0"/>
              <a:t>Wound history </a:t>
            </a:r>
          </a:p>
          <a:p>
            <a:pPr lvl="1"/>
            <a:r>
              <a:rPr lang="en-US" dirty="0"/>
              <a:t>Documentation to support lack of wound improvement</a:t>
            </a:r>
          </a:p>
          <a:p>
            <a:pPr lvl="1"/>
            <a:r>
              <a:rPr lang="en-US" dirty="0"/>
              <a:t>Date of wound exam</a:t>
            </a:r>
          </a:p>
        </p:txBody>
      </p:sp>
    </p:spTree>
    <p:extLst>
      <p:ext uri="{BB962C8B-B14F-4D97-AF65-F5344CB8AC3E}">
        <p14:creationId xmlns:p14="http://schemas.microsoft.com/office/powerpoint/2010/main" val="205410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DA13-9031-7EE9-E257-0059748C4105}"/>
              </a:ext>
            </a:extLst>
          </p:cNvPr>
          <p:cNvSpPr>
            <a:spLocks noGrp="1"/>
          </p:cNvSpPr>
          <p:nvPr>
            <p:ph type="title"/>
          </p:nvPr>
        </p:nvSpPr>
        <p:spPr/>
        <p:txBody>
          <a:bodyPr/>
          <a:lstStyle/>
          <a:p>
            <a:r>
              <a:rPr lang="en-US" dirty="0"/>
              <a:t>Missing Documentation- Example 2</a:t>
            </a:r>
          </a:p>
        </p:txBody>
      </p:sp>
      <p:sp>
        <p:nvSpPr>
          <p:cNvPr id="3" name="Content Placeholder 2">
            <a:extLst>
              <a:ext uri="{FF2B5EF4-FFF2-40B4-BE49-F238E27FC236}">
                <a16:creationId xmlns:a16="http://schemas.microsoft.com/office/drawing/2014/main" id="{78ADC5B4-9B09-41D2-624A-12693799DFA4}"/>
              </a:ext>
            </a:extLst>
          </p:cNvPr>
          <p:cNvSpPr>
            <a:spLocks noGrp="1"/>
          </p:cNvSpPr>
          <p:nvPr>
            <p:ph sz="half" idx="2"/>
          </p:nvPr>
        </p:nvSpPr>
        <p:spPr/>
        <p:txBody>
          <a:bodyPr/>
          <a:lstStyle/>
          <a:p>
            <a:r>
              <a:rPr lang="en-US" dirty="0"/>
              <a:t>Wound: Venous insufficiency ulcer </a:t>
            </a:r>
          </a:p>
          <a:p>
            <a:r>
              <a:rPr lang="en-US" dirty="0"/>
              <a:t>Treatment: Physician debridement </a:t>
            </a:r>
          </a:p>
          <a:p>
            <a:r>
              <a:rPr lang="en-US" dirty="0"/>
              <a:t>Missing Information: </a:t>
            </a:r>
          </a:p>
          <a:p>
            <a:pPr lvl="1"/>
            <a:r>
              <a:rPr lang="en-US" dirty="0"/>
              <a:t>Initial wound measurements</a:t>
            </a:r>
          </a:p>
          <a:p>
            <a:pPr lvl="1"/>
            <a:r>
              <a:rPr lang="en-US" dirty="0"/>
              <a:t>Initial evaluation of wound</a:t>
            </a:r>
          </a:p>
          <a:p>
            <a:pPr lvl="1"/>
            <a:r>
              <a:rPr lang="en-US" dirty="0"/>
              <a:t>Modification to treatment plan </a:t>
            </a:r>
          </a:p>
          <a:p>
            <a:pPr lvl="1"/>
            <a:r>
              <a:rPr lang="en-US" dirty="0"/>
              <a:t>Documentation to support wound healing </a:t>
            </a:r>
          </a:p>
        </p:txBody>
      </p:sp>
    </p:spTree>
    <p:extLst>
      <p:ext uri="{BB962C8B-B14F-4D97-AF65-F5344CB8AC3E}">
        <p14:creationId xmlns:p14="http://schemas.microsoft.com/office/powerpoint/2010/main" val="312821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1ABE-8755-B23A-B847-2B345C5FBBDC}"/>
              </a:ext>
            </a:extLst>
          </p:cNvPr>
          <p:cNvSpPr>
            <a:spLocks noGrp="1"/>
          </p:cNvSpPr>
          <p:nvPr>
            <p:ph type="title"/>
          </p:nvPr>
        </p:nvSpPr>
        <p:spPr>
          <a:xfrm>
            <a:off x="547585" y="377651"/>
            <a:ext cx="9142060" cy="723011"/>
          </a:xfrm>
        </p:spPr>
        <p:txBody>
          <a:bodyPr/>
          <a:lstStyle/>
          <a:p>
            <a:r>
              <a:rPr lang="en-US" dirty="0"/>
              <a:t>Good Documentation Examples </a:t>
            </a:r>
          </a:p>
        </p:txBody>
      </p:sp>
      <p:sp>
        <p:nvSpPr>
          <p:cNvPr id="4" name="Text Placeholder 3">
            <a:extLst>
              <a:ext uri="{FF2B5EF4-FFF2-40B4-BE49-F238E27FC236}">
                <a16:creationId xmlns:a16="http://schemas.microsoft.com/office/drawing/2014/main" id="{0BA1B667-1329-F8E5-1C2A-E1C6C3A021CA}"/>
              </a:ext>
            </a:extLst>
          </p:cNvPr>
          <p:cNvSpPr>
            <a:spLocks noGrp="1"/>
          </p:cNvSpPr>
          <p:nvPr>
            <p:ph type="body" idx="16"/>
          </p:nvPr>
        </p:nvSpPr>
        <p:spPr>
          <a:xfrm>
            <a:off x="547585" y="1317451"/>
            <a:ext cx="4281473" cy="584558"/>
          </a:xfrm>
        </p:spPr>
        <p:txBody>
          <a:bodyPr/>
          <a:lstStyle/>
          <a:p>
            <a:r>
              <a:rPr lang="en-US" dirty="0"/>
              <a:t>Example One </a:t>
            </a:r>
          </a:p>
        </p:txBody>
      </p:sp>
      <p:sp>
        <p:nvSpPr>
          <p:cNvPr id="3" name="Content Placeholder 2">
            <a:extLst>
              <a:ext uri="{FF2B5EF4-FFF2-40B4-BE49-F238E27FC236}">
                <a16:creationId xmlns:a16="http://schemas.microsoft.com/office/drawing/2014/main" id="{505C1E2B-3FA3-9443-E7C8-1BDACFAAA478}"/>
              </a:ext>
            </a:extLst>
          </p:cNvPr>
          <p:cNvSpPr>
            <a:spLocks noGrp="1"/>
          </p:cNvSpPr>
          <p:nvPr>
            <p:ph sz="half" idx="13"/>
          </p:nvPr>
        </p:nvSpPr>
        <p:spPr>
          <a:xfrm>
            <a:off x="562687" y="1926514"/>
            <a:ext cx="4598035" cy="4400466"/>
          </a:xfrm>
        </p:spPr>
        <p:txBody>
          <a:bodyPr>
            <a:normAutofit/>
          </a:bodyPr>
          <a:lstStyle/>
          <a:p>
            <a:r>
              <a:rPr lang="en-US" dirty="0">
                <a:solidFill>
                  <a:schemeClr val="tx1"/>
                </a:solidFill>
                <a:latin typeface="+mn-lt"/>
              </a:rPr>
              <a:t>Wound: Right medial lower leg, necrotizing fasciitis </a:t>
            </a:r>
          </a:p>
          <a:p>
            <a:r>
              <a:rPr lang="en-US" dirty="0">
                <a:solidFill>
                  <a:schemeClr val="tx1"/>
                </a:solidFill>
                <a:latin typeface="+mn-lt"/>
              </a:rPr>
              <a:t>Treatment: excisional skin/ subcutaneous tissue debridement</a:t>
            </a:r>
          </a:p>
        </p:txBody>
      </p:sp>
      <p:sp>
        <p:nvSpPr>
          <p:cNvPr id="6" name="Text Placeholder 5">
            <a:extLst>
              <a:ext uri="{FF2B5EF4-FFF2-40B4-BE49-F238E27FC236}">
                <a16:creationId xmlns:a16="http://schemas.microsoft.com/office/drawing/2014/main" id="{FCA698A1-BCF9-5FF9-6396-839A8D120C24}"/>
              </a:ext>
            </a:extLst>
          </p:cNvPr>
          <p:cNvSpPr>
            <a:spLocks noGrp="1"/>
          </p:cNvSpPr>
          <p:nvPr>
            <p:ph type="body" idx="18"/>
          </p:nvPr>
        </p:nvSpPr>
        <p:spPr>
          <a:xfrm>
            <a:off x="6096000" y="1317451"/>
            <a:ext cx="4281473" cy="584558"/>
          </a:xfrm>
        </p:spPr>
        <p:txBody>
          <a:bodyPr/>
          <a:lstStyle/>
          <a:p>
            <a:r>
              <a:rPr lang="en-US" dirty="0"/>
              <a:t>Example Two </a:t>
            </a:r>
          </a:p>
        </p:txBody>
      </p:sp>
      <p:sp>
        <p:nvSpPr>
          <p:cNvPr id="5" name="Content Placeholder 4">
            <a:extLst>
              <a:ext uri="{FF2B5EF4-FFF2-40B4-BE49-F238E27FC236}">
                <a16:creationId xmlns:a16="http://schemas.microsoft.com/office/drawing/2014/main" id="{5C8668CE-1103-0D7C-271C-E2F8DA1F63E4}"/>
              </a:ext>
            </a:extLst>
          </p:cNvPr>
          <p:cNvSpPr>
            <a:spLocks noGrp="1"/>
          </p:cNvSpPr>
          <p:nvPr>
            <p:ph sz="half" idx="17"/>
          </p:nvPr>
        </p:nvSpPr>
        <p:spPr>
          <a:xfrm>
            <a:off x="6096000" y="1956465"/>
            <a:ext cx="5014586" cy="4345144"/>
          </a:xfrm>
        </p:spPr>
        <p:txBody>
          <a:bodyPr>
            <a:normAutofit/>
          </a:bodyPr>
          <a:lstStyle/>
          <a:p>
            <a:r>
              <a:rPr lang="en-US" dirty="0">
                <a:solidFill>
                  <a:schemeClr val="tx1"/>
                </a:solidFill>
                <a:latin typeface="+mn-lt"/>
              </a:rPr>
              <a:t>Wound: Wagner Grade 2 Diabetic Ulcer </a:t>
            </a:r>
          </a:p>
          <a:p>
            <a:r>
              <a:rPr lang="en-US" dirty="0">
                <a:solidFill>
                  <a:schemeClr val="tx1"/>
                </a:solidFill>
                <a:latin typeface="+mn-lt"/>
              </a:rPr>
              <a:t>Treatment: excisional/ surgical debridement </a:t>
            </a:r>
          </a:p>
        </p:txBody>
      </p:sp>
    </p:spTree>
    <p:extLst>
      <p:ext uri="{BB962C8B-B14F-4D97-AF65-F5344CB8AC3E}">
        <p14:creationId xmlns:p14="http://schemas.microsoft.com/office/powerpoint/2010/main" val="391218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78DA-294A-070C-01FF-31521B2288B4}"/>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FC80E435-7204-3247-6B4F-AE1BEFCF6CC8}"/>
              </a:ext>
            </a:extLst>
          </p:cNvPr>
          <p:cNvSpPr>
            <a:spLocks noGrp="1"/>
          </p:cNvSpPr>
          <p:nvPr>
            <p:ph sz="half" idx="2"/>
          </p:nvPr>
        </p:nvSpPr>
        <p:spPr>
          <a:xfrm>
            <a:off x="547584" y="1065276"/>
            <a:ext cx="11373905" cy="4866894"/>
          </a:xfrm>
        </p:spPr>
        <p:txBody>
          <a:bodyPr/>
          <a:lstStyle/>
          <a:p>
            <a:r>
              <a:rPr lang="en-US" dirty="0">
                <a:hlinkClick r:id="rId3"/>
              </a:rPr>
              <a:t>LCD L37228 Wound Care</a:t>
            </a:r>
            <a:endParaRPr lang="en-US" dirty="0"/>
          </a:p>
          <a:p>
            <a:r>
              <a:rPr lang="en-US" dirty="0">
                <a:hlinkClick r:id="rId4"/>
              </a:rPr>
              <a:t>WPS GHA Wound Care </a:t>
            </a:r>
            <a:endParaRPr lang="en-US" dirty="0"/>
          </a:p>
          <a:p>
            <a:r>
              <a:rPr lang="en-US" dirty="0">
                <a:hlinkClick r:id="rId5"/>
              </a:rPr>
              <a:t>WPS GHA Submitting Documentation In The Portal</a:t>
            </a:r>
            <a:endParaRPr lang="en-US" dirty="0">
              <a:hlinkClick r:id="rId6"/>
            </a:endParaRPr>
          </a:p>
          <a:p>
            <a:r>
              <a:rPr lang="en-US" dirty="0">
                <a:hlinkClick r:id="rId7"/>
              </a:rPr>
              <a:t>Portal Guide</a:t>
            </a:r>
            <a:endParaRPr lang="en-US" dirty="0"/>
          </a:p>
        </p:txBody>
      </p:sp>
    </p:spTree>
    <p:extLst>
      <p:ext uri="{BB962C8B-B14F-4D97-AF65-F5344CB8AC3E}">
        <p14:creationId xmlns:p14="http://schemas.microsoft.com/office/powerpoint/2010/main" val="339369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D7C3-4718-312D-98B5-D76DF46F17FB}"/>
              </a:ext>
            </a:extLst>
          </p:cNvPr>
          <p:cNvSpPr>
            <a:spLocks noGrp="1"/>
          </p:cNvSpPr>
          <p:nvPr>
            <p:ph type="title"/>
          </p:nvPr>
        </p:nvSpPr>
        <p:spPr/>
        <p:txBody>
          <a:bodyPr/>
          <a:lstStyle/>
          <a:p>
            <a:r>
              <a:rPr lang="en-US" dirty="0"/>
              <a:t>Thank You! </a:t>
            </a:r>
          </a:p>
        </p:txBody>
      </p:sp>
      <p:pic>
        <p:nvPicPr>
          <p:cNvPr id="5" name="Content Placeholder 4" descr="Smiling woman waving at camera">
            <a:extLst>
              <a:ext uri="{FF2B5EF4-FFF2-40B4-BE49-F238E27FC236}">
                <a16:creationId xmlns:a16="http://schemas.microsoft.com/office/drawing/2014/main" id="{BC6B23EC-8D6F-C758-8999-B920397469D9}"/>
              </a:ext>
            </a:extLst>
          </p:cNvPr>
          <p:cNvPicPr>
            <a:picLocks noGrp="1" noChangeAspect="1"/>
          </p:cNvPicPr>
          <p:nvPr>
            <p:ph sz="half" idx="2"/>
          </p:nvPr>
        </p:nvPicPr>
        <p:blipFill>
          <a:blip r:embed="rId2"/>
          <a:stretch>
            <a:fillRect/>
          </a:stretch>
        </p:blipFill>
        <p:spPr>
          <a:xfrm>
            <a:off x="1891430" y="1279525"/>
            <a:ext cx="7511333" cy="4570130"/>
          </a:xfrm>
        </p:spPr>
      </p:pic>
    </p:spTree>
    <p:extLst>
      <p:ext uri="{BB962C8B-B14F-4D97-AF65-F5344CB8AC3E}">
        <p14:creationId xmlns:p14="http://schemas.microsoft.com/office/powerpoint/2010/main" val="288804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24A76-36F6-EA6A-705A-0B9361A21E8F}"/>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FFF7A49A-C83D-D64C-9687-E70ABE7990E1}"/>
              </a:ext>
            </a:extLst>
          </p:cNvPr>
          <p:cNvSpPr>
            <a:spLocks noGrp="1"/>
          </p:cNvSpPr>
          <p:nvPr>
            <p:ph sz="half" idx="2"/>
          </p:nvPr>
        </p:nvSpPr>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prepared this education as a tool to assist the provider community.  Medicare rules change often and are part of relevant laws, regulations and rulings found on the Centers for Medicare &amp; Medicaid Services (CMS) website. We will provide responses to questions based on the facts given, but the Medicare rules will determine final coverage.  CMS prohibits recording of the presentation for profit-making purposes.</a:t>
            </a:r>
          </a:p>
        </p:txBody>
      </p:sp>
    </p:spTree>
    <p:extLst>
      <p:ext uri="{BB962C8B-B14F-4D97-AF65-F5344CB8AC3E}">
        <p14:creationId xmlns:p14="http://schemas.microsoft.com/office/powerpoint/2010/main" val="400520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995E-427D-BEB0-6165-F8876CC68313}"/>
              </a:ext>
            </a:extLst>
          </p:cNvPr>
          <p:cNvSpPr>
            <a:spLocks noGrp="1"/>
          </p:cNvSpPr>
          <p:nvPr>
            <p:ph type="title"/>
          </p:nvPr>
        </p:nvSpPr>
        <p:spPr/>
        <p:txBody>
          <a:bodyPr/>
          <a:lstStyle/>
          <a:p>
            <a:r>
              <a:rPr lang="en-US" dirty="0"/>
              <a:t>Acronyms</a:t>
            </a:r>
          </a:p>
        </p:txBody>
      </p:sp>
      <p:sp>
        <p:nvSpPr>
          <p:cNvPr id="3" name="Content Placeholder 2">
            <a:extLst>
              <a:ext uri="{FF2B5EF4-FFF2-40B4-BE49-F238E27FC236}">
                <a16:creationId xmlns:a16="http://schemas.microsoft.com/office/drawing/2014/main" id="{8666D466-5EB4-E5B5-5F18-5FEDA32C3D3D}"/>
              </a:ext>
            </a:extLst>
          </p:cNvPr>
          <p:cNvSpPr>
            <a:spLocks noGrp="1"/>
          </p:cNvSpPr>
          <p:nvPr>
            <p:ph sz="half" idx="2"/>
          </p:nvPr>
        </p:nvSpPr>
        <p:spPr/>
        <p:txBody>
          <a:bodyPr/>
          <a:lstStyle/>
          <a:p>
            <a:r>
              <a:rPr lang="en-US" sz="3200" dirty="0"/>
              <a:t>CMS- Centers for Medicare &amp; Medicaid</a:t>
            </a:r>
          </a:p>
          <a:p>
            <a:r>
              <a:rPr lang="en-US" sz="3200" dirty="0"/>
              <a:t>HOPD- Hospital Outpatient Department</a:t>
            </a:r>
          </a:p>
          <a:p>
            <a:r>
              <a:rPr lang="en-US" sz="3200" dirty="0"/>
              <a:t>LCD	- Local Coverage Determination</a:t>
            </a:r>
          </a:p>
          <a:p>
            <a:r>
              <a:rPr lang="en-US" sz="3200" dirty="0"/>
              <a:t>MAC- Medicare Administrative Contractor </a:t>
            </a:r>
          </a:p>
          <a:p>
            <a:r>
              <a:rPr lang="en-US" sz="3200" dirty="0"/>
              <a:t>POE	- Provider Outreach and Education</a:t>
            </a:r>
          </a:p>
          <a:p>
            <a:r>
              <a:rPr lang="en-US" sz="3200" dirty="0"/>
              <a:t>POS- Place of Service </a:t>
            </a:r>
          </a:p>
          <a:p>
            <a:r>
              <a:rPr lang="en-US" sz="3200" dirty="0"/>
              <a:t>TPE- Targeted Probe and Educate </a:t>
            </a:r>
          </a:p>
        </p:txBody>
      </p:sp>
    </p:spTree>
    <p:extLst>
      <p:ext uri="{BB962C8B-B14F-4D97-AF65-F5344CB8AC3E}">
        <p14:creationId xmlns:p14="http://schemas.microsoft.com/office/powerpoint/2010/main" val="227332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707298-4F49-1D37-5FAB-C8899EE0E343}"/>
              </a:ext>
            </a:extLst>
          </p:cNvPr>
          <p:cNvSpPr>
            <a:spLocks noGrp="1"/>
          </p:cNvSpPr>
          <p:nvPr>
            <p:ph type="title"/>
          </p:nvPr>
        </p:nvSpPr>
        <p:spPr/>
        <p:txBody>
          <a:bodyPr/>
          <a:lstStyle/>
          <a:p>
            <a:r>
              <a:rPr lang="en-US" dirty="0"/>
              <a:t>Objective</a:t>
            </a:r>
          </a:p>
        </p:txBody>
      </p:sp>
      <p:pic>
        <p:nvPicPr>
          <p:cNvPr id="2" name="Content Placeholder 1" descr="Bright ladder against dull ladders">
            <a:extLst>
              <a:ext uri="{FF2B5EF4-FFF2-40B4-BE49-F238E27FC236}">
                <a16:creationId xmlns:a16="http://schemas.microsoft.com/office/drawing/2014/main" id="{25F7D997-7419-E99D-B00D-3CFBD099AAD4}"/>
              </a:ext>
            </a:extLst>
          </p:cNvPr>
          <p:cNvPicPr>
            <a:picLocks noChangeAspect="1"/>
          </p:cNvPicPr>
          <p:nvPr/>
        </p:nvPicPr>
        <p:blipFill>
          <a:blip r:embed="rId2"/>
          <a:srcRect/>
          <a:stretch/>
        </p:blipFill>
        <p:spPr>
          <a:xfrm>
            <a:off x="294660" y="3051424"/>
            <a:ext cx="3854274" cy="3433725"/>
          </a:xfrm>
          <a:prstGeom prst="rect">
            <a:avLst/>
          </a:prstGeom>
        </p:spPr>
      </p:pic>
      <p:sp>
        <p:nvSpPr>
          <p:cNvPr id="7" name="Content Placeholder 6">
            <a:extLst>
              <a:ext uri="{FF2B5EF4-FFF2-40B4-BE49-F238E27FC236}">
                <a16:creationId xmlns:a16="http://schemas.microsoft.com/office/drawing/2014/main" id="{0B7A8FE5-5564-9925-57D6-2E8410F04C4B}"/>
              </a:ext>
            </a:extLst>
          </p:cNvPr>
          <p:cNvSpPr>
            <a:spLocks noGrp="1"/>
          </p:cNvSpPr>
          <p:nvPr>
            <p:ph sz="half" idx="2"/>
          </p:nvPr>
        </p:nvSpPr>
        <p:spPr>
          <a:xfrm>
            <a:off x="4524375" y="1280160"/>
            <a:ext cx="7148468" cy="4424901"/>
          </a:xfrm>
        </p:spPr>
        <p:txBody>
          <a:bodyPr/>
          <a:lstStyle/>
          <a:p>
            <a:r>
              <a:rPr lang="en-US" sz="3200" dirty="0"/>
              <a:t>This webinar will cover</a:t>
            </a:r>
          </a:p>
          <a:p>
            <a:pPr lvl="1"/>
            <a:r>
              <a:rPr lang="en-US" sz="2800" dirty="0"/>
              <a:t>A brief review of Medicare wound care coverage </a:t>
            </a:r>
          </a:p>
          <a:p>
            <a:pPr lvl="1"/>
            <a:r>
              <a:rPr lang="en-US" sz="2800" dirty="0"/>
              <a:t>Review “good” and “bad</a:t>
            </a:r>
            <a:r>
              <a:rPr lang="en-US" sz="2800"/>
              <a:t>” documentation examples </a:t>
            </a:r>
            <a:endParaRPr lang="en-US" sz="2800" dirty="0"/>
          </a:p>
          <a:p>
            <a:pPr lvl="1"/>
            <a:r>
              <a:rPr lang="en-US" sz="2800" dirty="0"/>
              <a:t>Provider questions </a:t>
            </a:r>
          </a:p>
        </p:txBody>
      </p:sp>
    </p:spTree>
    <p:extLst>
      <p:ext uri="{BB962C8B-B14F-4D97-AF65-F5344CB8AC3E}">
        <p14:creationId xmlns:p14="http://schemas.microsoft.com/office/powerpoint/2010/main" val="338136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5A85-5975-A003-A31D-543891AFA7F2}"/>
              </a:ext>
            </a:extLst>
          </p:cNvPr>
          <p:cNvSpPr>
            <a:spLocks noGrp="1"/>
          </p:cNvSpPr>
          <p:nvPr>
            <p:ph type="title"/>
          </p:nvPr>
        </p:nvSpPr>
        <p:spPr>
          <a:xfrm>
            <a:off x="362734" y="245937"/>
            <a:ext cx="9142060" cy="723011"/>
          </a:xfrm>
        </p:spPr>
        <p:txBody>
          <a:bodyPr/>
          <a:lstStyle/>
          <a:p>
            <a:r>
              <a:rPr lang="en-US" dirty="0"/>
              <a:t>Wound Care Coverage: The Basics </a:t>
            </a:r>
          </a:p>
        </p:txBody>
      </p:sp>
      <p:sp>
        <p:nvSpPr>
          <p:cNvPr id="4" name="Text Placeholder 3">
            <a:extLst>
              <a:ext uri="{FF2B5EF4-FFF2-40B4-BE49-F238E27FC236}">
                <a16:creationId xmlns:a16="http://schemas.microsoft.com/office/drawing/2014/main" id="{B5D5279B-1147-DA46-B80B-D1F6D057BB15}"/>
              </a:ext>
            </a:extLst>
          </p:cNvPr>
          <p:cNvSpPr>
            <a:spLocks noGrp="1"/>
          </p:cNvSpPr>
          <p:nvPr>
            <p:ph type="body" idx="16"/>
          </p:nvPr>
        </p:nvSpPr>
        <p:spPr>
          <a:xfrm>
            <a:off x="362734" y="1083913"/>
            <a:ext cx="11360880" cy="584558"/>
          </a:xfrm>
        </p:spPr>
        <p:txBody>
          <a:bodyPr/>
          <a:lstStyle/>
          <a:p>
            <a:r>
              <a:rPr lang="en-US" sz="2800" dirty="0">
                <a:solidFill>
                  <a:schemeClr val="tx1"/>
                </a:solidFill>
              </a:rPr>
              <a:t>At least one of the following conditions must be present and documented</a:t>
            </a:r>
          </a:p>
        </p:txBody>
      </p:sp>
      <p:sp>
        <p:nvSpPr>
          <p:cNvPr id="3" name="Content Placeholder 2">
            <a:extLst>
              <a:ext uri="{FF2B5EF4-FFF2-40B4-BE49-F238E27FC236}">
                <a16:creationId xmlns:a16="http://schemas.microsoft.com/office/drawing/2014/main" id="{77B6720B-3E98-0A83-4E1D-6CDA30052D2B}"/>
              </a:ext>
            </a:extLst>
          </p:cNvPr>
          <p:cNvSpPr>
            <a:spLocks noGrp="1"/>
          </p:cNvSpPr>
          <p:nvPr>
            <p:ph sz="half" idx="13"/>
          </p:nvPr>
        </p:nvSpPr>
        <p:spPr>
          <a:xfrm>
            <a:off x="362734" y="1898400"/>
            <a:ext cx="4889749" cy="4400466"/>
          </a:xfrm>
        </p:spPr>
        <p:txBody>
          <a:bodyPr>
            <a:normAutofit/>
          </a:bodyPr>
          <a:lstStyle/>
          <a:p>
            <a:r>
              <a:rPr lang="en-US" sz="3200" dirty="0">
                <a:solidFill>
                  <a:schemeClr val="tx1"/>
                </a:solidFill>
                <a:latin typeface="+mn-lt"/>
              </a:rPr>
              <a:t>Pressure Injury, Stage II, III or IV</a:t>
            </a:r>
          </a:p>
          <a:p>
            <a:r>
              <a:rPr lang="en-US" sz="3200" dirty="0">
                <a:solidFill>
                  <a:schemeClr val="tx1"/>
                </a:solidFill>
                <a:latin typeface="+mn-lt"/>
              </a:rPr>
              <a:t>Venous insufficiency ulcers</a:t>
            </a:r>
          </a:p>
          <a:p>
            <a:r>
              <a:rPr lang="en-US" sz="3200" dirty="0">
                <a:solidFill>
                  <a:schemeClr val="tx1"/>
                </a:solidFill>
                <a:latin typeface="+mn-lt"/>
              </a:rPr>
              <a:t>Arterial insufficiency ulcers including diabetic lower extremity ulcers</a:t>
            </a:r>
          </a:p>
          <a:p>
            <a:r>
              <a:rPr lang="en-US" sz="3200" dirty="0">
                <a:solidFill>
                  <a:schemeClr val="tx1"/>
                </a:solidFill>
                <a:latin typeface="+mn-lt"/>
              </a:rPr>
              <a:t>Dehiscence wounds</a:t>
            </a:r>
          </a:p>
        </p:txBody>
      </p:sp>
      <p:sp>
        <p:nvSpPr>
          <p:cNvPr id="5" name="Content Placeholder 4">
            <a:extLst>
              <a:ext uri="{FF2B5EF4-FFF2-40B4-BE49-F238E27FC236}">
                <a16:creationId xmlns:a16="http://schemas.microsoft.com/office/drawing/2014/main" id="{831A3790-1F56-3B83-7E96-FEF3583C3920}"/>
              </a:ext>
            </a:extLst>
          </p:cNvPr>
          <p:cNvSpPr>
            <a:spLocks noGrp="1"/>
          </p:cNvSpPr>
          <p:nvPr>
            <p:ph sz="half" idx="17"/>
          </p:nvPr>
        </p:nvSpPr>
        <p:spPr>
          <a:xfrm>
            <a:off x="6095999" y="1926061"/>
            <a:ext cx="5295928" cy="4345144"/>
          </a:xfrm>
        </p:spPr>
        <p:txBody>
          <a:bodyPr>
            <a:normAutofit/>
          </a:bodyPr>
          <a:lstStyle/>
          <a:p>
            <a:r>
              <a:rPr lang="en-US" sz="3200" dirty="0">
                <a:solidFill>
                  <a:schemeClr val="tx1"/>
                </a:solidFill>
                <a:latin typeface="+mn-lt"/>
              </a:rPr>
              <a:t>Wounds with exposed hardware or bone</a:t>
            </a:r>
          </a:p>
          <a:p>
            <a:r>
              <a:rPr lang="en-US" sz="3200" dirty="0">
                <a:solidFill>
                  <a:schemeClr val="tx1"/>
                </a:solidFill>
                <a:latin typeface="+mn-lt"/>
              </a:rPr>
              <a:t>Neuropathic ulcers</a:t>
            </a:r>
          </a:p>
          <a:p>
            <a:r>
              <a:rPr lang="en-US" sz="3200" dirty="0">
                <a:solidFill>
                  <a:schemeClr val="tx1"/>
                </a:solidFill>
                <a:latin typeface="+mn-lt"/>
              </a:rPr>
              <a:t>Neuro- ischemic ulcers</a:t>
            </a:r>
          </a:p>
          <a:p>
            <a:r>
              <a:rPr lang="en-US" sz="3200" dirty="0">
                <a:solidFill>
                  <a:schemeClr val="tx1"/>
                </a:solidFill>
                <a:latin typeface="+mn-lt"/>
              </a:rPr>
              <a:t>Diabetic Foot Ulcer(s)</a:t>
            </a:r>
          </a:p>
          <a:p>
            <a:r>
              <a:rPr lang="en-US" sz="3200" dirty="0">
                <a:solidFill>
                  <a:schemeClr val="tx1"/>
                </a:solidFill>
                <a:latin typeface="+mn-lt"/>
              </a:rPr>
              <a:t>Complications of surgically created or traumatic wound</a:t>
            </a:r>
          </a:p>
        </p:txBody>
      </p:sp>
    </p:spTree>
    <p:extLst>
      <p:ext uri="{BB962C8B-B14F-4D97-AF65-F5344CB8AC3E}">
        <p14:creationId xmlns:p14="http://schemas.microsoft.com/office/powerpoint/2010/main" val="285453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77CFB9-49D1-73D3-40E1-923A3A1063E4}"/>
              </a:ext>
            </a:extLst>
          </p:cNvPr>
          <p:cNvSpPr>
            <a:spLocks noGrp="1"/>
          </p:cNvSpPr>
          <p:nvPr>
            <p:ph type="title"/>
          </p:nvPr>
        </p:nvSpPr>
        <p:spPr/>
        <p:txBody>
          <a:bodyPr/>
          <a:lstStyle/>
          <a:p>
            <a:r>
              <a:rPr lang="en-US" dirty="0"/>
              <a:t>Who It Applies To</a:t>
            </a:r>
          </a:p>
        </p:txBody>
      </p:sp>
      <p:sp>
        <p:nvSpPr>
          <p:cNvPr id="7" name="Content Placeholder 6">
            <a:extLst>
              <a:ext uri="{FF2B5EF4-FFF2-40B4-BE49-F238E27FC236}">
                <a16:creationId xmlns:a16="http://schemas.microsoft.com/office/drawing/2014/main" id="{1C9921F9-FC34-5FD6-217B-0927263E6CCD}"/>
              </a:ext>
            </a:extLst>
          </p:cNvPr>
          <p:cNvSpPr>
            <a:spLocks noGrp="1"/>
          </p:cNvSpPr>
          <p:nvPr>
            <p:ph sz="half" idx="2"/>
          </p:nvPr>
        </p:nvSpPr>
        <p:spPr>
          <a:xfrm>
            <a:off x="547585" y="1280160"/>
            <a:ext cx="6167393" cy="5076190"/>
          </a:xfrm>
        </p:spPr>
        <p:txBody>
          <a:bodyPr/>
          <a:lstStyle/>
          <a:p>
            <a:r>
              <a:rPr lang="en-US" sz="3200" dirty="0"/>
              <a:t>TPE reviews apply to providers in outpatient setting </a:t>
            </a:r>
          </a:p>
          <a:p>
            <a:r>
              <a:rPr lang="en-US" sz="3200" dirty="0"/>
              <a:t>Applies to Part A and Part B providers </a:t>
            </a:r>
          </a:p>
        </p:txBody>
      </p:sp>
      <p:pic>
        <p:nvPicPr>
          <p:cNvPr id="3074" name="Picture 2" descr="Hospital-Based Outpatient picture">
            <a:extLst>
              <a:ext uri="{FF2B5EF4-FFF2-40B4-BE49-F238E27FC236}">
                <a16:creationId xmlns:a16="http://schemas.microsoft.com/office/drawing/2014/main" id="{EC70E67E-FCF4-5120-5DB6-3E60DF5ED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978" y="1902675"/>
            <a:ext cx="5268937" cy="349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0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94F9D-B8FE-5373-C904-17457750DA1A}"/>
              </a:ext>
            </a:extLst>
          </p:cNvPr>
          <p:cNvSpPr>
            <a:spLocks noGrp="1"/>
          </p:cNvSpPr>
          <p:nvPr>
            <p:ph type="title"/>
          </p:nvPr>
        </p:nvSpPr>
        <p:spPr/>
        <p:txBody>
          <a:bodyPr/>
          <a:lstStyle/>
          <a:p>
            <a:r>
              <a:rPr lang="en-US"/>
              <a:t>Local Coverage Determination (L37228)</a:t>
            </a:r>
            <a:endParaRPr lang="en-US" dirty="0"/>
          </a:p>
        </p:txBody>
      </p:sp>
      <p:sp>
        <p:nvSpPr>
          <p:cNvPr id="5" name="Content Placeholder 4">
            <a:extLst>
              <a:ext uri="{FF2B5EF4-FFF2-40B4-BE49-F238E27FC236}">
                <a16:creationId xmlns:a16="http://schemas.microsoft.com/office/drawing/2014/main" id="{F0DC8874-0EB0-971F-06E6-58F0DE490F44}"/>
              </a:ext>
            </a:extLst>
          </p:cNvPr>
          <p:cNvSpPr>
            <a:spLocks noGrp="1"/>
          </p:cNvSpPr>
          <p:nvPr>
            <p:ph sz="half" idx="2"/>
          </p:nvPr>
        </p:nvSpPr>
        <p:spPr/>
        <p:txBody>
          <a:bodyPr/>
          <a:lstStyle/>
          <a:p>
            <a:r>
              <a:rPr lang="en-US" dirty="0"/>
              <a:t>Offers coverage guidelines for wound care involving</a:t>
            </a:r>
          </a:p>
          <a:p>
            <a:pPr lvl="1"/>
            <a:r>
              <a:rPr lang="en-US" dirty="0"/>
              <a:t>Debridement</a:t>
            </a:r>
          </a:p>
          <a:p>
            <a:pPr lvl="1"/>
            <a:r>
              <a:rPr lang="en-US" dirty="0"/>
              <a:t>Electrical stimulation and electromagnetic therapy</a:t>
            </a:r>
          </a:p>
          <a:p>
            <a:pPr lvl="1"/>
            <a:r>
              <a:rPr lang="en-US" dirty="0"/>
              <a:t>Negative pressure wound therapy</a:t>
            </a:r>
          </a:p>
          <a:p>
            <a:pPr lvl="1"/>
            <a:r>
              <a:rPr lang="en-US" dirty="0"/>
              <a:t>Low frequency non-contact non-thermal ultrasound (MIST Therapy)</a:t>
            </a:r>
          </a:p>
          <a:p>
            <a:pPr lvl="1"/>
            <a:r>
              <a:rPr lang="en-US" dirty="0"/>
              <a:t>Topical oxygen therapy (TOT) </a:t>
            </a:r>
          </a:p>
        </p:txBody>
      </p:sp>
    </p:spTree>
    <p:extLst>
      <p:ext uri="{BB962C8B-B14F-4D97-AF65-F5344CB8AC3E}">
        <p14:creationId xmlns:p14="http://schemas.microsoft.com/office/powerpoint/2010/main" val="150728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F92D41-2512-0ED6-AE4D-39ED5E53AC0F}"/>
              </a:ext>
            </a:extLst>
          </p:cNvPr>
          <p:cNvSpPr>
            <a:spLocks noGrp="1"/>
          </p:cNvSpPr>
          <p:nvPr>
            <p:ph type="title"/>
          </p:nvPr>
        </p:nvSpPr>
        <p:spPr>
          <a:xfrm>
            <a:off x="547585" y="365125"/>
            <a:ext cx="10637866" cy="723011"/>
          </a:xfrm>
        </p:spPr>
        <p:txBody>
          <a:bodyPr/>
          <a:lstStyle/>
          <a:p>
            <a:r>
              <a:rPr lang="en-US" dirty="0"/>
              <a:t>Wound Care  Documentation Requirements</a:t>
            </a:r>
          </a:p>
        </p:txBody>
      </p:sp>
      <p:sp>
        <p:nvSpPr>
          <p:cNvPr id="3" name="Text Placeholder 2">
            <a:extLst>
              <a:ext uri="{FF2B5EF4-FFF2-40B4-BE49-F238E27FC236}">
                <a16:creationId xmlns:a16="http://schemas.microsoft.com/office/drawing/2014/main" id="{73C9F428-2EC7-97FD-7345-84E4282D4A21}"/>
              </a:ext>
            </a:extLst>
          </p:cNvPr>
          <p:cNvSpPr>
            <a:spLocks noGrp="1"/>
          </p:cNvSpPr>
          <p:nvPr>
            <p:ph type="body" idx="16"/>
          </p:nvPr>
        </p:nvSpPr>
        <p:spPr>
          <a:xfrm>
            <a:off x="547584" y="1088957"/>
            <a:ext cx="10199299" cy="584558"/>
          </a:xfrm>
        </p:spPr>
        <p:txBody>
          <a:bodyPr/>
          <a:lstStyle/>
          <a:p>
            <a:r>
              <a:rPr lang="en-US" sz="3200" dirty="0">
                <a:solidFill>
                  <a:schemeClr val="tx1"/>
                </a:solidFill>
              </a:rPr>
              <a:t>Include the following documentation</a:t>
            </a:r>
          </a:p>
        </p:txBody>
      </p:sp>
      <p:sp>
        <p:nvSpPr>
          <p:cNvPr id="2" name="Content Placeholder 1">
            <a:extLst>
              <a:ext uri="{FF2B5EF4-FFF2-40B4-BE49-F238E27FC236}">
                <a16:creationId xmlns:a16="http://schemas.microsoft.com/office/drawing/2014/main" id="{8735A5E8-5A5A-282B-8ED7-CDD96897ABD9}"/>
              </a:ext>
            </a:extLst>
          </p:cNvPr>
          <p:cNvSpPr>
            <a:spLocks noGrp="1"/>
          </p:cNvSpPr>
          <p:nvPr>
            <p:ph sz="half" idx="13"/>
          </p:nvPr>
        </p:nvSpPr>
        <p:spPr>
          <a:xfrm>
            <a:off x="852245" y="2092409"/>
            <a:ext cx="4889336" cy="4400466"/>
          </a:xfrm>
        </p:spPr>
        <p:txBody>
          <a:bodyPr>
            <a:normAutofit/>
          </a:bodyPr>
          <a:lstStyle/>
          <a:p>
            <a:r>
              <a:rPr lang="en-US" sz="3200" dirty="0">
                <a:solidFill>
                  <a:schemeClr val="tx1"/>
                </a:solidFill>
                <a:latin typeface="+mn-lt"/>
              </a:rPr>
              <a:t>Certified plan of care</a:t>
            </a:r>
          </a:p>
          <a:p>
            <a:pPr lvl="1"/>
            <a:r>
              <a:rPr lang="en-US" sz="2600" dirty="0">
                <a:solidFill>
                  <a:schemeClr val="tx1"/>
                </a:solidFill>
                <a:latin typeface="+mn-lt"/>
              </a:rPr>
              <a:t>Treatment plan </a:t>
            </a:r>
          </a:p>
          <a:p>
            <a:pPr lvl="1"/>
            <a:r>
              <a:rPr lang="en-US" sz="2600" dirty="0">
                <a:solidFill>
                  <a:schemeClr val="tx1"/>
                </a:solidFill>
                <a:latin typeface="+mn-lt"/>
              </a:rPr>
              <a:t>Goals</a:t>
            </a:r>
          </a:p>
          <a:p>
            <a:pPr lvl="1"/>
            <a:r>
              <a:rPr lang="en-US" sz="2600" dirty="0">
                <a:solidFill>
                  <a:schemeClr val="tx1"/>
                </a:solidFill>
                <a:latin typeface="+mn-lt"/>
              </a:rPr>
              <a:t>Physician follow-up</a:t>
            </a:r>
          </a:p>
          <a:p>
            <a:pPr lvl="1"/>
            <a:r>
              <a:rPr lang="en-US" sz="2600" dirty="0">
                <a:solidFill>
                  <a:schemeClr val="tx1"/>
                </a:solidFill>
                <a:latin typeface="+mn-lt"/>
              </a:rPr>
              <a:t>Amount, frequency and duration</a:t>
            </a:r>
          </a:p>
          <a:p>
            <a:pPr lvl="1"/>
            <a:r>
              <a:rPr lang="en-US" sz="2600" dirty="0">
                <a:solidFill>
                  <a:schemeClr val="tx1"/>
                </a:solidFill>
                <a:latin typeface="+mn-lt"/>
              </a:rPr>
              <a:t>Potential to heal</a:t>
            </a:r>
          </a:p>
        </p:txBody>
      </p:sp>
      <p:sp>
        <p:nvSpPr>
          <p:cNvPr id="4" name="Content Placeholder 3">
            <a:extLst>
              <a:ext uri="{FF2B5EF4-FFF2-40B4-BE49-F238E27FC236}">
                <a16:creationId xmlns:a16="http://schemas.microsoft.com/office/drawing/2014/main" id="{F20362B6-CDE6-6DD9-F22C-6A8B5C566111}"/>
              </a:ext>
            </a:extLst>
          </p:cNvPr>
          <p:cNvSpPr>
            <a:spLocks noGrp="1"/>
          </p:cNvSpPr>
          <p:nvPr>
            <p:ph sz="half" idx="17"/>
          </p:nvPr>
        </p:nvSpPr>
        <p:spPr>
          <a:xfrm>
            <a:off x="6095999" y="2092409"/>
            <a:ext cx="5727405" cy="4345144"/>
          </a:xfrm>
        </p:spPr>
        <p:txBody>
          <a:bodyPr>
            <a:normAutofit lnSpcReduction="10000"/>
          </a:bodyPr>
          <a:lstStyle/>
          <a:p>
            <a:r>
              <a:rPr lang="en-US" sz="3200" dirty="0">
                <a:solidFill>
                  <a:schemeClr val="tx1"/>
                </a:solidFill>
                <a:latin typeface="+mn-lt"/>
              </a:rPr>
              <a:t>Ongoing evidence of effectiveness of plan</a:t>
            </a:r>
          </a:p>
          <a:p>
            <a:pPr lvl="1"/>
            <a:r>
              <a:rPr lang="en-US" sz="2800" dirty="0">
                <a:solidFill>
                  <a:schemeClr val="tx1"/>
                </a:solidFill>
                <a:latin typeface="+mn-lt"/>
              </a:rPr>
              <a:t>Diminishing area and depth of ulceration</a:t>
            </a:r>
          </a:p>
          <a:p>
            <a:pPr lvl="1"/>
            <a:r>
              <a:rPr lang="en-US" sz="2800" dirty="0">
                <a:solidFill>
                  <a:schemeClr val="tx1"/>
                </a:solidFill>
                <a:latin typeface="+mn-lt"/>
              </a:rPr>
              <a:t>Resolution of surrounding erythema/and or wound exudates</a:t>
            </a:r>
          </a:p>
          <a:p>
            <a:pPr lvl="1"/>
            <a:r>
              <a:rPr lang="en-US" sz="2800" dirty="0">
                <a:solidFill>
                  <a:schemeClr val="tx1"/>
                </a:solidFill>
                <a:latin typeface="+mn-lt"/>
              </a:rPr>
              <a:t>Decreasing symptomatology</a:t>
            </a:r>
          </a:p>
          <a:p>
            <a:pPr lvl="1"/>
            <a:r>
              <a:rPr lang="en-US" sz="2800" dirty="0">
                <a:solidFill>
                  <a:schemeClr val="tx1"/>
                </a:solidFill>
                <a:latin typeface="+mn-lt"/>
              </a:rPr>
              <a:t>Overall assessment of wound status</a:t>
            </a:r>
          </a:p>
          <a:p>
            <a:pPr lvl="2"/>
            <a:r>
              <a:rPr lang="en-US" sz="2400" dirty="0">
                <a:solidFill>
                  <a:schemeClr val="tx1"/>
                </a:solidFill>
                <a:latin typeface="+mn-lt"/>
              </a:rPr>
              <a:t>Stable, improved, worsening</a:t>
            </a:r>
            <a:endParaRPr lang="en-US" sz="2000" dirty="0">
              <a:solidFill>
                <a:schemeClr val="tx1"/>
              </a:solidFill>
              <a:latin typeface="+mn-lt"/>
            </a:endParaRPr>
          </a:p>
        </p:txBody>
      </p:sp>
    </p:spTree>
    <p:extLst>
      <p:ext uri="{BB962C8B-B14F-4D97-AF65-F5344CB8AC3E}">
        <p14:creationId xmlns:p14="http://schemas.microsoft.com/office/powerpoint/2010/main" val="348460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F18542-761D-780D-C354-50CC7C9FE487}"/>
              </a:ext>
            </a:extLst>
          </p:cNvPr>
          <p:cNvSpPr>
            <a:spLocks noGrp="1"/>
          </p:cNvSpPr>
          <p:nvPr>
            <p:ph type="title"/>
          </p:nvPr>
        </p:nvSpPr>
        <p:spPr>
          <a:xfrm>
            <a:off x="547584" y="365125"/>
            <a:ext cx="9936117" cy="723011"/>
          </a:xfrm>
        </p:spPr>
        <p:txBody>
          <a:bodyPr/>
          <a:lstStyle/>
          <a:p>
            <a:r>
              <a:rPr lang="en-US" dirty="0"/>
              <a:t>Documentation Requirements Continued </a:t>
            </a:r>
          </a:p>
        </p:txBody>
      </p:sp>
      <p:sp>
        <p:nvSpPr>
          <p:cNvPr id="3" name="Text Placeholder 2">
            <a:extLst>
              <a:ext uri="{FF2B5EF4-FFF2-40B4-BE49-F238E27FC236}">
                <a16:creationId xmlns:a16="http://schemas.microsoft.com/office/drawing/2014/main" id="{DD01B2AF-9B5C-3D25-B0A3-9AF6E2DBA553}"/>
              </a:ext>
            </a:extLst>
          </p:cNvPr>
          <p:cNvSpPr>
            <a:spLocks noGrp="1"/>
          </p:cNvSpPr>
          <p:nvPr>
            <p:ph type="body" idx="16"/>
          </p:nvPr>
        </p:nvSpPr>
        <p:spPr>
          <a:xfrm>
            <a:off x="547584" y="1088136"/>
            <a:ext cx="8592018" cy="584558"/>
          </a:xfrm>
        </p:spPr>
        <p:txBody>
          <a:bodyPr/>
          <a:lstStyle/>
          <a:p>
            <a:r>
              <a:rPr lang="en-US" sz="3600" dirty="0">
                <a:solidFill>
                  <a:schemeClr val="tx1"/>
                </a:solidFill>
              </a:rPr>
              <a:t>Include the following documentation</a:t>
            </a:r>
          </a:p>
        </p:txBody>
      </p:sp>
      <p:sp>
        <p:nvSpPr>
          <p:cNvPr id="2" name="Content Placeholder 1">
            <a:extLst>
              <a:ext uri="{FF2B5EF4-FFF2-40B4-BE49-F238E27FC236}">
                <a16:creationId xmlns:a16="http://schemas.microsoft.com/office/drawing/2014/main" id="{2345CAE8-1A94-9FB3-DEB3-37BA0A99A2D9}"/>
              </a:ext>
            </a:extLst>
          </p:cNvPr>
          <p:cNvSpPr>
            <a:spLocks noGrp="1"/>
          </p:cNvSpPr>
          <p:nvPr>
            <p:ph sz="half" idx="13"/>
          </p:nvPr>
        </p:nvSpPr>
        <p:spPr>
          <a:xfrm>
            <a:off x="547584" y="2079571"/>
            <a:ext cx="4896286" cy="4400466"/>
          </a:xfrm>
        </p:spPr>
        <p:txBody>
          <a:bodyPr>
            <a:normAutofit/>
          </a:bodyPr>
          <a:lstStyle/>
          <a:p>
            <a:r>
              <a:rPr lang="en-US" dirty="0">
                <a:solidFill>
                  <a:schemeClr val="tx1"/>
                </a:solidFill>
                <a:latin typeface="+mn-lt"/>
              </a:rPr>
              <a:t>Appropriate modification of treatment plan as necessary </a:t>
            </a:r>
          </a:p>
          <a:p>
            <a:r>
              <a:rPr lang="en-US" dirty="0">
                <a:solidFill>
                  <a:schemeClr val="tx1"/>
                </a:solidFill>
                <a:latin typeface="+mn-lt"/>
              </a:rPr>
              <a:t>Contributory Medical Conditions to wound </a:t>
            </a:r>
          </a:p>
          <a:p>
            <a:pPr lvl="1"/>
            <a:r>
              <a:rPr lang="en-US" dirty="0">
                <a:solidFill>
                  <a:schemeClr val="tx1"/>
                </a:solidFill>
                <a:latin typeface="+mn-lt"/>
              </a:rPr>
              <a:t>Nutritional status</a:t>
            </a:r>
          </a:p>
          <a:p>
            <a:pPr lvl="1"/>
            <a:r>
              <a:rPr lang="en-US" dirty="0">
                <a:solidFill>
                  <a:schemeClr val="tx1"/>
                </a:solidFill>
                <a:latin typeface="+mn-lt"/>
              </a:rPr>
              <a:t>Predisposing conditions</a:t>
            </a:r>
          </a:p>
        </p:txBody>
      </p:sp>
      <p:sp>
        <p:nvSpPr>
          <p:cNvPr id="4" name="Content Placeholder 3">
            <a:extLst>
              <a:ext uri="{FF2B5EF4-FFF2-40B4-BE49-F238E27FC236}">
                <a16:creationId xmlns:a16="http://schemas.microsoft.com/office/drawing/2014/main" id="{DE71FD27-0AA3-BDF8-87B8-34BA3559DA6E}"/>
              </a:ext>
            </a:extLst>
          </p:cNvPr>
          <p:cNvSpPr>
            <a:spLocks noGrp="1"/>
          </p:cNvSpPr>
          <p:nvPr>
            <p:ph sz="half" idx="17"/>
          </p:nvPr>
        </p:nvSpPr>
        <p:spPr>
          <a:xfrm>
            <a:off x="6096000" y="2064687"/>
            <a:ext cx="5163902" cy="4345144"/>
          </a:xfrm>
        </p:spPr>
        <p:txBody>
          <a:bodyPr>
            <a:normAutofit/>
          </a:bodyPr>
          <a:lstStyle/>
          <a:p>
            <a:r>
              <a:rPr lang="en-US" sz="3200" dirty="0">
                <a:solidFill>
                  <a:schemeClr val="tx1"/>
                </a:solidFill>
                <a:latin typeface="+mn-lt"/>
              </a:rPr>
              <a:t>Complicating factors for wound healing</a:t>
            </a:r>
          </a:p>
          <a:p>
            <a:pPr lvl="1"/>
            <a:r>
              <a:rPr lang="en-US" sz="2800" dirty="0">
                <a:solidFill>
                  <a:schemeClr val="tx1"/>
                </a:solidFill>
                <a:latin typeface="+mn-lt"/>
              </a:rPr>
              <a:t>Measures taken to control complicating factors when debridement is part of plan</a:t>
            </a:r>
          </a:p>
          <a:p>
            <a:r>
              <a:rPr lang="en-US" sz="3200" dirty="0">
                <a:solidFill>
                  <a:schemeClr val="tx1"/>
                </a:solidFill>
                <a:latin typeface="+mn-lt"/>
              </a:rPr>
              <a:t>Physician order </a:t>
            </a:r>
          </a:p>
          <a:p>
            <a:r>
              <a:rPr lang="en-US" sz="3200" dirty="0">
                <a:solidFill>
                  <a:schemeClr val="tx1"/>
                </a:solidFill>
                <a:latin typeface="+mn-lt"/>
              </a:rPr>
              <a:t>Physician progress notes</a:t>
            </a:r>
          </a:p>
          <a:p>
            <a:r>
              <a:rPr lang="en-US" sz="3200" dirty="0">
                <a:solidFill>
                  <a:schemeClr val="tx1"/>
                </a:solidFill>
                <a:latin typeface="+mn-lt"/>
              </a:rPr>
              <a:t>Photographic documentation of wounds</a:t>
            </a:r>
          </a:p>
        </p:txBody>
      </p:sp>
    </p:spTree>
    <p:extLst>
      <p:ext uri="{BB962C8B-B14F-4D97-AF65-F5344CB8AC3E}">
        <p14:creationId xmlns:p14="http://schemas.microsoft.com/office/powerpoint/2010/main" val="1442712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HA Document" ma:contentTypeID="0x0101006E63F9F2094B854683EBE2F25BB346E5000506D6BA6D64EB4598816411DF463305" ma:contentTypeVersion="45" ma:contentTypeDescription="" ma:contentTypeScope="" ma:versionID="b04803c678ab9756e84def06c216c041">
  <xsd:schema xmlns:xsd="http://www.w3.org/2001/XMLSchema" xmlns:xs="http://www.w3.org/2001/XMLSchema" xmlns:p="http://schemas.microsoft.com/office/2006/metadata/properties" xmlns:ns2="http://schemas.microsoft.com/sharepoint.v3" xmlns:ns3="9075a0da-3943-4891-8ded-493e6a170793" xmlns:ns4="5637125f-61b7-4ab1-ae51-868c7983d343" targetNamespace="http://schemas.microsoft.com/office/2006/metadata/properties" ma:root="true" ma:fieldsID="44ea7b2e2c13816748bd23e1fb44f8b8" ns2:_="" ns3:_="" ns4:_="">
    <xsd:import namespace="http://schemas.microsoft.com/sharepoint.v3"/>
    <xsd:import namespace="9075a0da-3943-4891-8ded-493e6a170793"/>
    <xsd:import namespace="5637125f-61b7-4ab1-ae51-868c7983d343"/>
    <xsd:element name="properties">
      <xsd:complexType>
        <xsd:sequence>
          <xsd:element name="documentManagement">
            <xsd:complexType>
              <xsd:all>
                <xsd:element ref="ns2:CategoryDescription" minOccurs="0"/>
                <xsd:element ref="ns3:Document_x0020_Number" minOccurs="0"/>
                <xsd:element ref="ns3:Document_x0020_Type"/>
                <xsd:element ref="ns3:Latest_x0020_Changes" minOccurs="0"/>
                <xsd:element ref="ns3:Must_x0020_review_x0020_changes_x0020_with_x0020_staff" minOccurs="0"/>
                <xsd:element ref="ns3:New_x0020_Version_x0020_Email_x0020_Required" minOccurs="0"/>
                <xsd:element ref="ns3:Review_x0020_Notification_x0020_Date" minOccurs="0"/>
                <xsd:element ref="ns3:Functional_x0020_Area"/>
                <xsd:element ref="ns3:Branch"/>
                <xsd:element ref="ns3:Contract"/>
                <xsd:element ref="ns3:Topic2"/>
                <xsd:element ref="ns3:Workflow_x0020_Status"/>
                <xsd:element ref="ns4:Approve_x0020_Olli_x0020_Document" minOccurs="0"/>
                <xsd:element ref="ns3:Document_x0020_History" minOccurs="0"/>
                <xsd:element ref="ns4:Publish_x0020_Document" minOccurs="0"/>
                <xsd:element ref="ns3:_dlc_DocId" minOccurs="0"/>
                <xsd:element ref="ns3:_dlc_DocIdUrl" minOccurs="0"/>
                <xsd:element ref="ns3:_dlc_DocIdPersistId" minOccurs="0"/>
                <xsd:element ref="ns3:Divis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75a0da-3943-4891-8ded-493e6a170793" elementFormDefault="qualified">
    <xsd:import namespace="http://schemas.microsoft.com/office/2006/documentManagement/types"/>
    <xsd:import namespace="http://schemas.microsoft.com/office/infopath/2007/PartnerControls"/>
    <xsd:element name="Document_x0020_Number" ma:index="3" nillable="true" ma:displayName="Document Number" ma:internalName="Document_x0020_Number" ma:readOnly="false">
      <xsd:simpleType>
        <xsd:restriction base="dms:Text">
          <xsd:maxLength value="255"/>
        </xsd:restriction>
      </xsd:simpleType>
    </xsd:element>
    <xsd:element name="Document_x0020_Type" ma:index="4" ma:displayName="Document Type" ma:format="Dropdown" ma:internalName="Document_x0020_Type" ma:readOnly="false">
      <xsd:simpleType>
        <xsd:restriction base="dms:Choice">
          <xsd:enumeration value="Comparative Billing"/>
          <xsd:enumeration value="Course Material"/>
          <xsd:enumeration value="Decision Tree"/>
          <xsd:enumeration value="Face-to-Face"/>
          <xsd:enumeration value="FAQ"/>
          <xsd:enumeration value="IRRR"/>
          <xsd:enumeration value="LCD"/>
          <xsd:enumeration value="Management Presentation"/>
          <xsd:enumeration value="Plan"/>
          <xsd:enumeration value="Presentation"/>
          <xsd:enumeration value="Provider Education Handout"/>
          <xsd:enumeration value="Provider Instruction"/>
          <xsd:enumeration value="Script"/>
          <xsd:enumeration value="Strategy"/>
          <xsd:enumeration value="Teleconference"/>
          <xsd:enumeration value="Web Posting/EML"/>
        </xsd:restriction>
      </xsd:simpleType>
    </xsd:element>
    <xsd:element name="Latest_x0020_Changes" ma:index="5" nillable="true" ma:displayName="Latest Changes" ma:internalName="Latest_x0020_Changes" ma:readOnly="false">
      <xsd:simpleType>
        <xsd:restriction base="dms:Note"/>
      </xsd:simpleType>
    </xsd:element>
    <xsd:element name="Must_x0020_review_x0020_changes_x0020_with_x0020_staff" ma:index="6" nillable="true" ma:displayName="Must review changes with staff" ma:format="RadioButtons" ma:internalName="Must_x0020_review_x0020_changes_x0020_with_x0020_staff">
      <xsd:simpleType>
        <xsd:restriction base="dms:Choice">
          <xsd:enumeration value="Yes"/>
          <xsd:enumeration value="No"/>
        </xsd:restriction>
      </xsd:simpleType>
    </xsd:element>
    <xsd:element name="New_x0020_Version_x0020_Email_x0020_Required" ma:index="7" nillable="true" ma:displayName="New Version Email Required" ma:default="No" ma:format="RadioButtons" ma:internalName="New_x0020_Version_x0020_Email_x0020_Required">
      <xsd:simpleType>
        <xsd:restriction base="dms:Choice">
          <xsd:enumeration value="Yes"/>
          <xsd:enumeration value="No"/>
        </xsd:restriction>
      </xsd:simpleType>
    </xsd:element>
    <xsd:element name="Review_x0020_Notification_x0020_Date" ma:index="8" nillable="true" ma:displayName="Review Notification Date" ma:format="DateOnly" ma:internalName="Review_x0020_Notification_x0020_Date" ma:readOnly="false">
      <xsd:simpleType>
        <xsd:restriction base="dms:DateTime"/>
      </xsd:simpleType>
    </xsd:element>
    <xsd:element name="Functional_x0020_Area" ma:index="9" ma:displayName="Functional Area" ma:format="Dropdown" ma:internalName="Functional_x0020_Area" ma:readOnly="false">
      <xsd:simpleType>
        <xsd:restriction base="dms:Choice">
          <xsd:enumeration value="Audit"/>
          <xsd:enumeration value="Clinical Services"/>
          <xsd:enumeration value="Contract Administration"/>
          <xsd:enumeration value="Financial Services"/>
          <xsd:enumeration value="Administration &amp; Support"/>
          <xsd:enumeration value="Provider Services"/>
          <xsd:enumeration value="Systems &amp; Technology"/>
        </xsd:restriction>
      </xsd:simpleType>
    </xsd:element>
    <xsd:element name="Branch" ma:index="10" ma:displayName="Branch" ma:format="Dropdown" ma:internalName="Branch" ma:readOnly="false">
      <xsd:simpleType>
        <xsd:restriction base="dms:Choice">
          <xsd:enumeration value="Appeals/Redeterminations"/>
          <xsd:enumeration value="Audit"/>
          <xsd:enumeration value="Audit - Appeals"/>
          <xsd:enumeration value="Audit - Cost Report Reopenings"/>
          <xsd:enumeration value="Audit - Field Office"/>
          <xsd:enumeration value="Audit - Reimbursement"/>
          <xsd:enumeration value="Audit - Supervisors"/>
          <xsd:enumeration value="Business Systems Support"/>
          <xsd:enumeration value="CCU"/>
          <xsd:enumeration value="CERT"/>
          <xsd:enumeration value="Claims"/>
          <xsd:enumeration value="Compliance"/>
          <xsd:enumeration value="Complaint Screening"/>
          <xsd:enumeration value="Customer Service"/>
          <xsd:enumeration value="Document Services"/>
          <xsd:enumeration value="Financial Reporting"/>
          <xsd:enumeration value="FOIA"/>
          <xsd:enumeration value="INSIGHT"/>
          <xsd:enumeration value="MAC Administration"/>
          <xsd:enumeration value="Medical Review"/>
          <xsd:enumeration value="Medicare Guidance"/>
          <xsd:enumeration value="MedPub"/>
          <xsd:enumeration value="MIP"/>
          <xsd:enumeration value="Monitoring &amp; Complaint Screening"/>
          <xsd:enumeration value="Payment Recovery"/>
          <xsd:enumeration value="Policy"/>
          <xsd:enumeration value="Provider Enrollment"/>
          <xsd:enumeration value="Provider Outreach &amp; Education"/>
          <xsd:enumeration value="Quality Assurance"/>
          <xsd:enumeration value="Quality Management"/>
          <xsd:enumeration value="RA"/>
          <xsd:enumeration value="Reimbursement"/>
          <xsd:enumeration value="Secondary Payer"/>
          <xsd:enumeration value="STAR"/>
          <xsd:enumeration value="Systems Security"/>
          <xsd:enumeration value="Tech Support"/>
          <xsd:enumeration value="Training"/>
          <xsd:enumeration value="UPIC-JOA"/>
          <xsd:enumeration value="Web Development"/>
          <xsd:enumeration value="Ready to Archive"/>
        </xsd:restriction>
      </xsd:simpleType>
    </xsd:element>
    <xsd:element name="Contract" ma:index="11" ma:displayName="Contract" ma:format="Dropdown" ma:internalName="Contract" ma:readOnly="false">
      <xsd:simpleType>
        <xsd:restriction base="dms:Choice">
          <xsd:enumeration value="(None)"/>
          <xsd:enumeration value="Part A"/>
          <xsd:enumeration value="Part B"/>
          <xsd:enumeration value="Shared"/>
        </xsd:restriction>
      </xsd:simpleType>
    </xsd:element>
    <xsd:element name="Topic2" ma:index="12" ma:displayName="Topic" ma:format="Dropdown" ma:internalName="Topic2" ma:readOnly="false">
      <xsd:simpleType>
        <xsd:restriction base="dms:Choice">
          <xsd:enumeration value="(None)"/>
          <xsd:enumeration value="935"/>
          <xsd:enumeration value="1099"/>
          <xsd:enumeration value="Accounts Payable"/>
          <xsd:enumeration value="Accounts Receivable"/>
          <xsd:enumeration value="Advance Payments"/>
          <xsd:enumeration value="Approval"/>
          <xsd:enumeration value="Assignment"/>
          <xsd:enumeration value="Audit - Acceptability"/>
          <xsd:enumeration value="Audit - Audit Programs"/>
          <xsd:enumeration value="Audit - Claim Calculations"/>
          <xsd:enumeration value="Audit - DSH/LIP"/>
          <xsd:enumeration value="Audit - EHR Workpapers"/>
          <xsd:enumeration value="Audit - IME/GME/NAH"/>
          <xsd:enumeration value="Audit - IRF, LTCH, and Provider-Based Reviews"/>
          <xsd:enumeration value="Audit - Letters"/>
          <xsd:enumeration value="Audit - Rates"/>
          <xsd:enumeration value="Audit - SCH/MDH"/>
          <xsd:enumeration value="Audit - Settlement Worksheets"/>
          <xsd:enumeration value="Audit - Tentative Settlement"/>
          <xsd:enumeration value="Audit - UDR Workpapers"/>
          <xsd:enumeration value="Audit - UDRs"/>
          <xsd:enumeration value="Audit - Wage Index"/>
          <xsd:enumeration value="Banking"/>
          <xsd:enumeration value="Bankruptcy"/>
          <xsd:enumeration value="Beneficiary letter"/>
          <xsd:enumeration value="CA View"/>
          <xsd:enumeration value="Call Log"/>
          <xsd:enumeration value="CCU Reports"/>
          <xsd:enumeration value="CERT"/>
          <xsd:enumeration value="Checklist"/>
          <xsd:enumeration value="CMS"/>
          <xsd:enumeration value="COBC"/>
          <xsd:enumeration value="Communique"/>
          <xsd:enumeration value="Coordination of Benefits"/>
          <xsd:enumeration value="Corrective-Preventive Action"/>
          <xsd:enumeration value="Correspondence"/>
          <xsd:enumeration value="CRNA"/>
          <xsd:enumeration value="Cycle"/>
          <xsd:enumeration value="Data Analysis"/>
          <xsd:enumeration value="DCS/Treasury"/>
          <xsd:enumeration value="Development"/>
          <xsd:enumeration value="Divisional"/>
          <xsd:enumeration value="Document Control"/>
          <xsd:enumeration value="Draft CR"/>
          <xsd:enumeration value="Education – Internal"/>
          <xsd:enumeration value="Education – Provider"/>
          <xsd:enumeration value="EFT"/>
          <xsd:enumeration value="eNews"/>
          <xsd:enumeration value="ERS"/>
          <xsd:enumeration value="External Audit"/>
          <xsd:enumeration value="Fax"/>
          <xsd:enumeration value="First Level Appeal"/>
          <xsd:enumeration value="FISS"/>
          <xsd:enumeration value="HIGLAS"/>
          <xsd:enumeration value="ICR"/>
          <xsd:enumeration value="Inquiries"/>
          <xsd:enumeration value="Internal Audit"/>
          <xsd:enumeration value="Internal Controls"/>
          <xsd:enumeration value="IRR"/>
          <xsd:enumeration value="IVR"/>
          <xsd:enumeration value="J5"/>
          <xsd:enumeration value="J8"/>
          <xsd:enumeration value="Macro"/>
          <xsd:enumeration value="Maintenance"/>
          <xsd:enumeration value="Management Review"/>
          <xsd:enumeration value="Master List"/>
          <xsd:enumeration value="Meetings"/>
          <xsd:enumeration value="MR Letter"/>
          <xsd:enumeration value="NICE"/>
          <xsd:enumeration value="Nonconforming Service"/>
          <xsd:enumeration value="OCR"/>
          <xsd:enumeration value="OnBase"/>
          <xsd:enumeration value="Pecos"/>
          <xsd:enumeration value="Performance Metrics"/>
          <xsd:enumeration value="Portal Support"/>
          <xsd:enumeration value="Problem Prioritization"/>
          <xsd:enumeration value="Processing Applications"/>
          <xsd:enumeration value="Production"/>
          <xsd:enumeration value="Provider Letter"/>
          <xsd:enumeration value="Quality"/>
          <xsd:enumeration value="Receipt"/>
          <xsd:enumeration value="Referral"/>
          <xsd:enumeration value="Regulation and Informational Materials"/>
          <xsd:enumeration value="Release"/>
          <xsd:enumeration value="Reopening"/>
          <xsd:enumeration value="Reporting"/>
          <xsd:enumeration value="Review"/>
          <xsd:enumeration value="Sampling"/>
          <xsd:enumeration value="Second Level Appeal"/>
          <xsd:enumeration value="Service Requests-Referrals"/>
          <xsd:enumeration value="Systems Support"/>
          <xsd:enumeration value="Thank Yous"/>
          <xsd:enumeration value="Third Party"/>
          <xsd:enumeration value="Training"/>
          <xsd:enumeration value="Training Delivery"/>
          <xsd:enumeration value="Training Development"/>
          <xsd:enumeration value="Trending"/>
          <xsd:enumeration value="Validation"/>
          <xsd:enumeration value="Voluntary Refunds"/>
          <xsd:enumeration value="Website"/>
          <xsd:enumeration value="WFO"/>
          <xsd:enumeration value="Workload"/>
          <xsd:enumeration value="Worksheet"/>
          <xsd:enumeration value="Write Off"/>
          <xsd:enumeration value="ZPIC/UPIC"/>
        </xsd:restriction>
      </xsd:simpleType>
    </xsd:element>
    <xsd:element name="Workflow_x0020_Status" ma:index="13" ma:displayName="Workflow Status" ma:default="New" ma:format="Dropdown" ma:internalName="Workflow_x0020_Status" ma:readOnly="false">
      <xsd:simpleType>
        <xsd:restriction base="dms:Choice">
          <xsd:enumeration value="New"/>
          <xsd:enumeration value="Edit"/>
          <xsd:enumeration value="Review"/>
          <xsd:enumeration value="Approval"/>
          <xsd:enumeration value="Ready"/>
          <xsd:enumeration value="Active"/>
        </xsd:restriction>
      </xsd:simpleType>
    </xsd:element>
    <xsd:element name="Document_x0020_History" ma:index="16" nillable="true" ma:displayName="Document History" ma:internalName="Document_x0020_History" ma:readOnly="fals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Division" ma:index="24" nillable="true" ma:displayName="Division" ma:default="Government Health Administrators" ma:hidden="true" ma:internalName="Division" ma:readOnly="false">
      <xsd:simpleType>
        <xsd:restriction base="dms:Text">
          <xsd:maxLength value="255"/>
        </xsd:restriction>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37125f-61b7-4ab1-ae51-868c7983d343" elementFormDefault="qualified">
    <xsd:import namespace="http://schemas.microsoft.com/office/2006/documentManagement/types"/>
    <xsd:import namespace="http://schemas.microsoft.com/office/infopath/2007/PartnerControls"/>
    <xsd:element name="Approve_x0020_Olli_x0020_Document" ma:index="15" nillable="true" ma:displayName="Approve Document" ma:format="Hyperlink" ma:internalName="Approve_x0020_Olli_x0020_Documen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_x0020_Document" ma:index="17" nillable="true" ma:displayName="Publish Document" ma:internalName="Publish_x0020_Documen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Workflow_x0020_Status xmlns="9075a0da-3943-4891-8ded-493e6a170793">Ready</Workflow_x0020_Status>
    <Must_x0020_review_x0020_changes_x0020_with_x0020_staff xmlns="9075a0da-3943-4891-8ded-493e6a170793" xsi:nil="true"/>
    <Approve_x0020_Olli_x0020_Document xmlns="5637125f-61b7-4ab1-ae51-868c7983d343">
      <Url xsi:nil="true"/>
      <Description xsi:nil="true"/>
    </Approve_x0020_Olli_x0020_Document>
    <Latest_x0020_Changes xmlns="9075a0da-3943-4891-8ded-493e6a170793">New</Latest_x0020_Changes>
    <Review_x0020_Notification_x0020_Date xmlns="9075a0da-3943-4891-8ded-493e6a170793" xsi:nil="true"/>
    <New_x0020_Version_x0020_Email_x0020_Required xmlns="9075a0da-3943-4891-8ded-493e6a170793">No</New_x0020_Version_x0020_Email_x0020_Required>
    <CategoryDescription xmlns="http://schemas.microsoft.com/sharepoint.v3">PPT Presentation and slide deck</CategoryDescription>
    <Branch xmlns="9075a0da-3943-4891-8ded-493e6a170793">Provider Outreach &amp; Education</Branch>
    <Publish_x0020_Document xmlns="5637125f-61b7-4ab1-ae51-868c7983d343">
      <Url>https://knowledge.wpsic.com/lib/GHAEducationalDocuments/_layouts/15/wrkstat.aspx?List=5637125f-61b7-4ab1-ae51-868c7983d343&amp;WorkflowInstanceName=e3187c2a-a64c-4485-aff8-1e7fa890109a</Url>
      <Description>Publish</Description>
    </Publish_x0020_Document>
    <Document_x0020_Number xmlns="9075a0da-3943-4891-8ded-493e6a170793" xsi:nil="true"/>
    <Functional_x0020_Area xmlns="9075a0da-3943-4891-8ded-493e6a170793">Provider Services</Functional_x0020_Area>
    <Topic2 xmlns="9075a0da-3943-4891-8ded-493e6a170793">Education – Provider</Topic2>
    <Document_x0020_Type xmlns="9075a0da-3943-4891-8ded-493e6a170793">Presentation</Document_x0020_Type>
    <Division xmlns="9075a0da-3943-4891-8ded-493e6a170793">Government Health Administrators</Division>
    <Document_x0020_History xmlns="9075a0da-3943-4891-8ded-493e6a170793" xsi:nil="true"/>
    <Contract xmlns="9075a0da-3943-4891-8ded-493e6a170793">Shared</Contract>
    <_dlc_DocId xmlns="9075a0da-3943-4891-8ded-493e6a170793">76EDXFZAKY4C-811355772-3236</_dlc_DocId>
    <_dlc_DocIdUrl xmlns="9075a0da-3943-4891-8ded-493e6a170793">
      <Url>https://knowledge.wpsic.com/lib/GHAEducationalDocuments/_layouts/15/DocIdRedir.aspx?ID=76EDXFZAKY4C-811355772-3236</Url>
      <Description>76EDXFZAKY4C-811355772-3236</Description>
    </_dlc_DocIdUrl>
  </documentManagement>
</p:properties>
</file>

<file path=customXml/itemProps1.xml><?xml version="1.0" encoding="utf-8"?>
<ds:datastoreItem xmlns:ds="http://schemas.openxmlformats.org/officeDocument/2006/customXml" ds:itemID="{DFE78E05-C9A0-494C-B566-A68E35457175}">
  <ds:schemaRefs>
    <ds:schemaRef ds:uri="http://schemas.microsoft.com/sharepoint/events"/>
  </ds:schemaRefs>
</ds:datastoreItem>
</file>

<file path=customXml/itemProps2.xml><?xml version="1.0" encoding="utf-8"?>
<ds:datastoreItem xmlns:ds="http://schemas.openxmlformats.org/officeDocument/2006/customXml" ds:itemID="{7F368D92-2AA7-420D-9C4D-8E4F727F2797}">
  <ds:schemaRefs>
    <ds:schemaRef ds:uri="http://schemas.microsoft.com/sharepoint/v3/contenttype/forms"/>
  </ds:schemaRefs>
</ds:datastoreItem>
</file>

<file path=customXml/itemProps3.xml><?xml version="1.0" encoding="utf-8"?>
<ds:datastoreItem xmlns:ds="http://schemas.openxmlformats.org/officeDocument/2006/customXml" ds:itemID="{C4B0CE23-ACEF-4FB9-BFD0-98933A867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75a0da-3943-4891-8ded-493e6a170793"/>
    <ds:schemaRef ds:uri="5637125f-61b7-4ab1-ae51-868c7983d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88691E0-8E50-42A0-B80F-5ED66890C16B}">
  <ds:schemaRefs>
    <ds:schemaRef ds:uri="http://schemas.microsoft.com/office/2006/metadata/properties"/>
    <ds:schemaRef ds:uri="http://schemas.microsoft.com/office/infopath/2007/PartnerControls"/>
    <ds:schemaRef ds:uri="9075a0da-3943-4891-8ded-493e6a170793"/>
    <ds:schemaRef ds:uri="5637125f-61b7-4ab1-ae51-868c7983d34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4699</TotalTime>
  <Words>503</Words>
  <Application>Microsoft Office PowerPoint</Application>
  <PresentationFormat>Widescreen</PresentationFormat>
  <Paragraphs>98</Paragraphs>
  <Slides>14</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Trebuchet MS</vt:lpstr>
      <vt:lpstr>Office Theme</vt:lpstr>
      <vt:lpstr>Custom Design</vt:lpstr>
      <vt:lpstr>1_Custom Design</vt:lpstr>
      <vt:lpstr>Wound Care Documentation Review </vt:lpstr>
      <vt:lpstr>Disclaimer</vt:lpstr>
      <vt:lpstr>Acronyms</vt:lpstr>
      <vt:lpstr>Objective</vt:lpstr>
      <vt:lpstr>Wound Care Coverage: The Basics </vt:lpstr>
      <vt:lpstr>Who It Applies To</vt:lpstr>
      <vt:lpstr>Local Coverage Determination (L37228)</vt:lpstr>
      <vt:lpstr>Wound Care  Documentation Requirements</vt:lpstr>
      <vt:lpstr>Documentation Requirements Continued </vt:lpstr>
      <vt:lpstr>Missing Documentation- Example 1 </vt:lpstr>
      <vt:lpstr>Missing Documentation- Example 2</vt:lpstr>
      <vt:lpstr>Good Documentation Examples </vt:lpstr>
      <vt:lpstr>Resources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05 25 Facet Joint in HOPD Services Webinar</dc:title>
  <dc:creator>Rasmussen, Benjamin - Corp Comm</dc:creator>
  <cp:lastModifiedBy>Diaz, Maria</cp:lastModifiedBy>
  <cp:revision>181</cp:revision>
  <dcterms:created xsi:type="dcterms:W3CDTF">2020-11-15T21:40:28Z</dcterms:created>
  <dcterms:modified xsi:type="dcterms:W3CDTF">2023-10-26T20:50:27Z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0x0101006E63F9F2094B854683EBE2F25BB346E5000506D6BA6D64EB4598816411DF463305</vt:lpwstr>
  </property>
  <property fmtid="{D5CDD505-2E9C-101B-9397-08002B2CF9AE}" pid="3" name="_dlc_DocIdItemGuid">
    <vt:lpwstr>5a12c881-24cb-4d27-ae2d-2df0083bc047</vt:lpwstr>
  </property>
</Properties>
</file>