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9"/>
  </p:notesMasterIdLst>
  <p:handoutMasterIdLst>
    <p:handoutMasterId r:id="rId20"/>
  </p:handoutMasterIdLst>
  <p:sldIdLst>
    <p:sldId id="280" r:id="rId2"/>
    <p:sldId id="270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3" r:id="rId11"/>
    <p:sldId id="444" r:id="rId12"/>
    <p:sldId id="445" r:id="rId13"/>
    <p:sldId id="442" r:id="rId14"/>
    <p:sldId id="425" r:id="rId15"/>
    <p:sldId id="414" r:id="rId16"/>
    <p:sldId id="415" r:id="rId17"/>
    <p:sldId id="43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 snapToObjects="1">
      <p:cViewPr varScale="1">
        <p:scale>
          <a:sx n="44" d="100"/>
          <a:sy n="44" d="100"/>
        </p:scale>
        <p:origin x="66" y="1116"/>
      </p:cViewPr>
      <p:guideLst/>
    </p:cSldViewPr>
  </p:slideViewPr>
  <p:outlineViewPr>
    <p:cViewPr>
      <p:scale>
        <a:sx n="33" d="100"/>
        <a:sy n="33" d="100"/>
      </p:scale>
      <p:origin x="0" y="-7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9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76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02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4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6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1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46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6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1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89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3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4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93" r:id="rId9"/>
    <p:sldLayoutId id="2147483694" r:id="rId10"/>
    <p:sldLayoutId id="2147483690" r:id="rId11"/>
    <p:sldLayoutId id="2147483681" r:id="rId12"/>
    <p:sldLayoutId id="2147483685" r:id="rId13"/>
    <p:sldLayoutId id="2147483683" r:id="rId14"/>
    <p:sldLayoutId id="2147483686" r:id="rId15"/>
    <p:sldLayoutId id="2147483682" r:id="rId16"/>
    <p:sldLayoutId id="2147483684" r:id="rId17"/>
    <p:sldLayoutId id="2147483687" r:id="rId18"/>
    <p:sldLayoutId id="2147483688" r:id="rId19"/>
    <p:sldLayoutId id="214748367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bCsIdQBnSfzDzq5?EventType=Webinar&amp;Title=SNF%205-Claim%20Review%20Findings&amp;Date=11%2F07%2F2023&amp;Presenter=Mary%20Sue%20Gardn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essenger@webex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hebluediamondgallery.com/wooden-tile/t/thank-you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medical-review/guides-and-resources/snf-5-claim-probe-and-educat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Skilled Nursing Facility (SNF) 5-Claim Sample Review Findings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9B38-6A5C-9448-22E9-D7715830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Billed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9C1F4-BD13-E9B5-4F1B-01B6FAA41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123877" cy="4980855"/>
          </a:xfrm>
        </p:spPr>
        <p:txBody>
          <a:bodyPr/>
          <a:lstStyle/>
          <a:p>
            <a:r>
              <a:rPr lang="en-US" dirty="0"/>
              <a:t>Documentation doesn’t support HIPPS code(s) billed</a:t>
            </a:r>
          </a:p>
          <a:p>
            <a:pPr lvl="1"/>
            <a:r>
              <a:rPr lang="en-US" dirty="0"/>
              <a:t>Lookback documentation not submitted</a:t>
            </a:r>
          </a:p>
          <a:p>
            <a:pPr lvl="2"/>
            <a:r>
              <a:rPr lang="en-US" dirty="0"/>
              <a:t>Up to 30 days before ARD </a:t>
            </a:r>
          </a:p>
          <a:p>
            <a:pPr lvl="2"/>
            <a:r>
              <a:rPr lang="en-US" dirty="0"/>
              <a:t>Hospital information </a:t>
            </a:r>
          </a:p>
          <a:p>
            <a:pPr lvl="1"/>
            <a:r>
              <a:rPr lang="en-US" dirty="0"/>
              <a:t>Nursing or therapy notes missing or missing components</a:t>
            </a:r>
          </a:p>
          <a:p>
            <a:r>
              <a:rPr lang="en-US" dirty="0"/>
              <a:t>Claim recoded based on documentation provided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AF67F3-B8E4-3739-CE09-9BF80FADE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100" y="0"/>
            <a:ext cx="42799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8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807801-4A40-76B3-B34F-13F59366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Information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F8180-EA08-BE37-11EB-F6013B262B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Information in progress notes different then MDS</a:t>
            </a:r>
          </a:p>
          <a:p>
            <a:pPr lvl="1"/>
            <a:r>
              <a:rPr lang="en-US" dirty="0"/>
              <a:t>Pressure ulcer information and items to reduce pressure</a:t>
            </a:r>
          </a:p>
          <a:p>
            <a:pPr lvl="1"/>
            <a:r>
              <a:rPr lang="en-US" dirty="0"/>
              <a:t>Self-care assessments</a:t>
            </a:r>
          </a:p>
          <a:p>
            <a:r>
              <a:rPr lang="en-US" dirty="0"/>
              <a:t>Therapy functional abilities vastly different then nursing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4D8A596-A1A7-5D69-15C8-E8320BB45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0756" y="1422400"/>
            <a:ext cx="3793067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94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A99E00-4DEB-84D1-08BF-F8767BF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10044216" cy="723011"/>
          </a:xfrm>
        </p:spPr>
        <p:txBody>
          <a:bodyPr/>
          <a:lstStyle/>
          <a:p>
            <a:r>
              <a:rPr lang="en-US" dirty="0"/>
              <a:t>Not Supporting Use of DR Condition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6E387-0F5D-8E10-72C5-B1C91B280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6714" y="1280160"/>
            <a:ext cx="7076129" cy="4424901"/>
          </a:xfrm>
        </p:spPr>
        <p:txBody>
          <a:bodyPr/>
          <a:lstStyle/>
          <a:p>
            <a:r>
              <a:rPr lang="en-US" dirty="0"/>
              <a:t>It is the SNF’s burden of proof to support why the 3-day qualifying stay was not met due to the emergency</a:t>
            </a:r>
          </a:p>
          <a:p>
            <a:pPr lvl="1"/>
            <a:r>
              <a:rPr lang="en-US" dirty="0"/>
              <a:t>Admission to SNF before completing the full course of hospital treatment </a:t>
            </a:r>
          </a:p>
          <a:p>
            <a:pPr lvl="1"/>
            <a:r>
              <a:rPr lang="en-US" dirty="0"/>
              <a:t>Diversion of hospital and direct admit to a SNF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5FDB60-9219-7DED-E32D-59BA3B686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481" y="3429000"/>
            <a:ext cx="4578982" cy="286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565974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F912-B49F-68A4-D0FA-EFF7FCE1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1A1AD2-2075-55F8-D89E-99B522EC8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7885" y="1279525"/>
            <a:ext cx="6630830" cy="4425950"/>
          </a:xfrm>
        </p:spPr>
      </p:pic>
    </p:spTree>
    <p:extLst>
      <p:ext uri="{BB962C8B-B14F-4D97-AF65-F5344CB8AC3E}">
        <p14:creationId xmlns:p14="http://schemas.microsoft.com/office/powerpoint/2010/main" val="90050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know what you think!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Take time to complete the survey now. </a:t>
            </a:r>
          </a:p>
          <a:p>
            <a:r>
              <a:rPr lang="en-US" dirty="0">
                <a:solidFill>
                  <a:schemeClr val="tx1"/>
                </a:solidFill>
              </a:rPr>
              <a:t>QR code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Survey </a:t>
            </a:r>
            <a:r>
              <a:rPr lang="en-US" dirty="0">
                <a:solidFill>
                  <a:schemeClr val="tx1"/>
                </a:solidFill>
              </a:rPr>
              <a:t>link in chat</a:t>
            </a:r>
          </a:p>
          <a:p>
            <a:r>
              <a:rPr lang="en-US" dirty="0">
                <a:solidFill>
                  <a:schemeClr val="tx1"/>
                </a:solidFill>
              </a:rPr>
              <a:t>Redirect after closing webinar</a:t>
            </a:r>
          </a:p>
        </p:txBody>
      </p:sp>
      <p:pic>
        <p:nvPicPr>
          <p:cNvPr id="5" name="Picture Placeholder 4" descr="Picture of what users will see when webinar stops and what is displayed saying it will take them to external site for survey">
            <a:extLst>
              <a:ext uri="{FF2B5EF4-FFF2-40B4-BE49-F238E27FC236}">
                <a16:creationId xmlns:a16="http://schemas.microsoft.com/office/drawing/2014/main" id="{C1301CD7-AB74-64DB-71F3-1D562C175A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2907" y="2239806"/>
            <a:ext cx="2821022" cy="2907432"/>
          </a:xfrm>
          <a:prstGeom prst="rect">
            <a:avLst/>
          </a:prstGeom>
          <a:ln>
            <a:solidFill>
              <a:schemeClr val="bg2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86086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ADD563-FE85-0F56-D1A6-09403C9C8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7848" y="5591503"/>
            <a:ext cx="4474152" cy="1266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B13B61-2662-91CC-89E2-3F904010E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17757" y="0"/>
            <a:ext cx="3252893" cy="22435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F67948-E5DD-6143-0835-FE640446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47E2-8819-8A57-87B8-568FDDAA9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6723"/>
            <a:ext cx="11071258" cy="4418337"/>
          </a:xfrm>
        </p:spPr>
        <p:txBody>
          <a:bodyPr/>
          <a:lstStyle/>
          <a:p>
            <a:r>
              <a:rPr lang="en-US" dirty="0"/>
              <a:t>Complete survey</a:t>
            </a:r>
          </a:p>
          <a:p>
            <a:r>
              <a:rPr lang="en-US" dirty="0"/>
              <a:t>Email contains contact hours</a:t>
            </a:r>
          </a:p>
          <a:p>
            <a:pPr lvl="1"/>
            <a:r>
              <a:rPr lang="en-US" dirty="0"/>
              <a:t>From </a:t>
            </a:r>
            <a:r>
              <a:rPr lang="en-US" dirty="0">
                <a:hlinkClick r:id="rId3"/>
              </a:rPr>
              <a:t>messenger@webex.com</a:t>
            </a:r>
            <a:endParaRPr lang="en-US" dirty="0"/>
          </a:p>
          <a:p>
            <a:pPr lvl="1"/>
            <a:r>
              <a:rPr lang="en-US" dirty="0"/>
              <a:t>Check Junk or Spam folders</a:t>
            </a:r>
          </a:p>
          <a:p>
            <a:pPr lvl="1"/>
            <a:r>
              <a:rPr lang="en-US" dirty="0"/>
              <a:t>Add to safe sender list </a:t>
            </a:r>
          </a:p>
        </p:txBody>
      </p:sp>
      <p:grpSp>
        <p:nvGrpSpPr>
          <p:cNvPr id="9" name="Group 8" descr="Picture of the follow-up email with an arrow pointing at the header &quot;certificate&quot; about two thirds of the way down the email and a circle around the certificate of achievement under this section. ">
            <a:extLst>
              <a:ext uri="{FF2B5EF4-FFF2-40B4-BE49-F238E27FC236}">
                <a16:creationId xmlns:a16="http://schemas.microsoft.com/office/drawing/2014/main" id="{A2DA940E-2344-88D2-E6A2-BEE7E05FDCFB}"/>
              </a:ext>
            </a:extLst>
          </p:cNvPr>
          <p:cNvGrpSpPr/>
          <p:nvPr/>
        </p:nvGrpSpPr>
        <p:grpSpPr>
          <a:xfrm>
            <a:off x="5830807" y="530649"/>
            <a:ext cx="6244994" cy="5796701"/>
            <a:chOff x="5830807" y="803923"/>
            <a:chExt cx="6244994" cy="5796701"/>
          </a:xfrm>
        </p:grpSpPr>
        <p:pic>
          <p:nvPicPr>
            <p:cNvPr id="11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D9F2A74-BEFA-CC31-398E-1D9875A81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857" y="803923"/>
              <a:ext cx="2143125" cy="5905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FA8493E-98E8-A3A9-4C02-4012CD5AD369}"/>
                </a:ext>
              </a:extLst>
            </p:cNvPr>
            <p:cNvGrpSpPr/>
            <p:nvPr/>
          </p:nvGrpSpPr>
          <p:grpSpPr>
            <a:xfrm>
              <a:off x="5830807" y="1430482"/>
              <a:ext cx="6244994" cy="5170142"/>
              <a:chOff x="5830807" y="1430482"/>
              <a:chExt cx="6244994" cy="517014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2677AE47-1E0D-F440-51A9-307ABCEB2FD5}"/>
                  </a:ext>
                </a:extLst>
              </p:cNvPr>
              <p:cNvCxnSpPr/>
              <p:nvPr/>
            </p:nvCxnSpPr>
            <p:spPr>
              <a:xfrm>
                <a:off x="5830807" y="4482726"/>
                <a:ext cx="1141379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" name="Picture 4" descr="Picture of what the post event email will look like. There is an arrow pointing to the word Certificate and an oval around the Certificate of Achievement Information. ">
                <a:extLst>
                  <a:ext uri="{FF2B5EF4-FFF2-40B4-BE49-F238E27FC236}">
                    <a16:creationId xmlns:a16="http://schemas.microsoft.com/office/drawing/2014/main" id="{F9DAF320-3B01-6A07-3B46-A06A9E620A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0025" y="1430482"/>
                <a:ext cx="5065776" cy="5170142"/>
              </a:xfrm>
              <a:prstGeom prst="rect">
                <a:avLst/>
              </a:prstGeom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22A1D0D-3691-6C32-3E8E-11544F2A646E}"/>
                  </a:ext>
                </a:extLst>
              </p:cNvPr>
              <p:cNvSpPr/>
              <p:nvPr/>
            </p:nvSpPr>
            <p:spPr>
              <a:xfrm>
                <a:off x="6151502" y="4972348"/>
                <a:ext cx="4201825" cy="1237533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722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Email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wps.gha.education@wpsic.com</a:t>
            </a:r>
            <a:endParaRPr lang="en-US" dirty="0"/>
          </a:p>
          <a:p>
            <a:pPr lvl="1"/>
            <a:r>
              <a:rPr lang="en-US" dirty="0"/>
              <a:t>Topic: SNF 5-Claim Sample Review Findings</a:t>
            </a:r>
          </a:p>
          <a:p>
            <a:pPr lvl="1"/>
            <a:r>
              <a:rPr lang="en-US" dirty="0"/>
              <a:t>Submit by 11/17/2023 at 12:00 P.M. CT</a:t>
            </a:r>
          </a:p>
          <a:p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3098640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D2D4-A25E-9357-D58A-6AC022B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415" y="-1258959"/>
            <a:ext cx="9279906" cy="7230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D735C-9D42-51E4-4E60-D2D305FCF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11216" y="-1"/>
            <a:ext cx="12376088" cy="68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055326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en-US" dirty="0">
                <a:effectLst/>
                <a:ea typeface="Calibri" panose="020F0502020204030204" pitchFamily="34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>
                <a:effectLst/>
                <a:ea typeface="Calibri" panose="020F0502020204030204" pitchFamily="34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>
                <a:effectLst/>
                <a:ea typeface="Calibri" panose="020F0502020204030204" pitchFamily="34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42F3-06BC-2831-D5DE-A14AD516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B8B9-4545-D0A7-CBBF-DB9851837A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8640" y="1280160"/>
            <a:ext cx="11250878" cy="50396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ADL – Activities of Daily Living</a:t>
            </a:r>
          </a:p>
          <a:p>
            <a:r>
              <a:rPr lang="en-US" dirty="0"/>
              <a:t>ARD – Assessment Reference Date</a:t>
            </a:r>
          </a:p>
          <a:p>
            <a:r>
              <a:rPr lang="en-US" dirty="0"/>
              <a:t>HIPPS – Health Insurance Prospective Payment System</a:t>
            </a:r>
          </a:p>
          <a:p>
            <a:r>
              <a:rPr lang="en-US" dirty="0"/>
              <a:t>MAR – Medication Administration Record</a:t>
            </a:r>
          </a:p>
          <a:p>
            <a:r>
              <a:rPr lang="en-US" dirty="0"/>
              <a:t>MDS – Minimum Data Set</a:t>
            </a:r>
          </a:p>
          <a:p>
            <a:r>
              <a:rPr lang="en-US" dirty="0"/>
              <a:t>OT – Occupational Therapy</a:t>
            </a:r>
          </a:p>
          <a:p>
            <a:r>
              <a:rPr lang="en-US" dirty="0"/>
              <a:t>PT – Physical Therapy </a:t>
            </a:r>
          </a:p>
          <a:p>
            <a:r>
              <a:rPr lang="en-US" dirty="0"/>
              <a:t>SLP – Speech Language Pathology</a:t>
            </a:r>
          </a:p>
          <a:p>
            <a:r>
              <a:rPr lang="en-US" dirty="0"/>
              <a:t>SNF – Skilled Nursing Facility </a:t>
            </a:r>
          </a:p>
          <a:p>
            <a:r>
              <a:rPr lang="en-US" dirty="0"/>
              <a:t>IV – Intravenous </a:t>
            </a:r>
          </a:p>
        </p:txBody>
      </p:sp>
    </p:spTree>
    <p:extLst>
      <p:ext uri="{BB962C8B-B14F-4D97-AF65-F5344CB8AC3E}">
        <p14:creationId xmlns:p14="http://schemas.microsoft.com/office/powerpoint/2010/main" val="52707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20F86-4ED9-5211-29B9-EE6C1857D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86C84-36F7-EC69-60A1-FED3CAD1A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8063015" cy="5076190"/>
          </a:xfrm>
        </p:spPr>
        <p:txBody>
          <a:bodyPr/>
          <a:lstStyle/>
          <a:p>
            <a:r>
              <a:rPr lang="en-US" dirty="0"/>
              <a:t>To equip attendees with a comprehensive understanding of the common review issues to enhance your compliance efforts</a:t>
            </a:r>
          </a:p>
          <a:p>
            <a:pPr lvl="1"/>
            <a:r>
              <a:rPr lang="en-US" dirty="0"/>
              <a:t>Outline the review process</a:t>
            </a:r>
          </a:p>
          <a:p>
            <a:pPr lvl="1"/>
            <a:r>
              <a:rPr lang="en-US" dirty="0"/>
              <a:t>Identify and examine the most prevalent issues</a:t>
            </a:r>
          </a:p>
          <a:p>
            <a:pPr lvl="1"/>
            <a:r>
              <a:rPr lang="en-US" dirty="0"/>
              <a:t>Review guidance on accurate documentation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02FFFB-778A-C601-FC6F-340BC6A91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4525" y="1936225"/>
            <a:ext cx="2783890" cy="20852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1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D255-D3EF-FA6E-7772-69366DE7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F8FD9-6CC0-A361-2364-5A67CF0C89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SNF providers can expect</a:t>
            </a:r>
          </a:p>
          <a:p>
            <a:pPr lvl="1"/>
            <a:r>
              <a:rPr lang="en-US" dirty="0"/>
              <a:t>Establishment of a point of contact</a:t>
            </a:r>
          </a:p>
          <a:p>
            <a:pPr lvl="1"/>
            <a:r>
              <a:rPr lang="en-US" dirty="0"/>
              <a:t>Notification letter</a:t>
            </a:r>
          </a:p>
          <a:p>
            <a:pPr lvl="1"/>
            <a:r>
              <a:rPr lang="en-US" dirty="0"/>
              <a:t>Sample selection of 5 claims</a:t>
            </a:r>
          </a:p>
          <a:p>
            <a:pPr lvl="1"/>
            <a:r>
              <a:rPr lang="en-US" dirty="0"/>
              <a:t>Results letter with individualized findings</a:t>
            </a:r>
          </a:p>
          <a:p>
            <a:pPr lvl="1"/>
            <a:r>
              <a:rPr lang="en-US" dirty="0"/>
              <a:t>Offers for widespread or 1:1 education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165C48C-F72F-4D28-15B1-3A3FB0BB8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091" y="3640890"/>
            <a:ext cx="3251420" cy="182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9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5A96-C60B-1A58-EBEB-8A63F484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A9B69-E31D-5A13-4D70-FDEDDC2EDA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Acute care discharge summary and transfer records</a:t>
            </a:r>
          </a:p>
          <a:p>
            <a:r>
              <a:rPr lang="en-US" dirty="0"/>
              <a:t>Admission records including diagnoses/conditions requiring skilled care</a:t>
            </a:r>
          </a:p>
          <a:p>
            <a:r>
              <a:rPr lang="en-US" dirty="0"/>
              <a:t>Provider orders and progress notes</a:t>
            </a:r>
          </a:p>
          <a:p>
            <a:r>
              <a:rPr lang="en-US" dirty="0"/>
              <a:t>Nursing flow sheets, treatment records and progress notes</a:t>
            </a:r>
          </a:p>
          <a:p>
            <a:r>
              <a:rPr lang="en-US" dirty="0"/>
              <a:t>Social services/case management records</a:t>
            </a:r>
          </a:p>
          <a:p>
            <a:r>
              <a:rPr lang="en-US" dirty="0"/>
              <a:t>Nutrition records</a:t>
            </a:r>
          </a:p>
          <a:p>
            <a:r>
              <a:rPr lang="en-US" dirty="0"/>
              <a:t>Medication administration records (MAR)/IV MAR</a:t>
            </a:r>
          </a:p>
        </p:txBody>
      </p:sp>
      <p:pic>
        <p:nvPicPr>
          <p:cNvPr id="6" name="Graphic 5" descr="Internet icon picture that contains a hyperlink to: https://www.wpsgha.com/wps/portal/mac/site/medical-review/guides-and-resources/snf-5-claim-probe-and-educate. ">
            <a:hlinkClick r:id="rId3"/>
            <a:extLst>
              <a:ext uri="{FF2B5EF4-FFF2-40B4-BE49-F238E27FC236}">
                <a16:creationId xmlns:a16="http://schemas.microsoft.com/office/drawing/2014/main" id="{2902158F-FECD-3428-1299-24530F0EA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10091" y="4166052"/>
            <a:ext cx="1539009" cy="153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2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DCF0-5DCF-C1FB-746F-5BE951C0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038A0-E467-B25A-E469-3D99BD4F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990011"/>
          </a:xfrm>
        </p:spPr>
        <p:txBody>
          <a:bodyPr/>
          <a:lstStyle/>
          <a:p>
            <a:r>
              <a:rPr lang="en-US" dirty="0"/>
              <a:t>Activities of daily living (ADL) records</a:t>
            </a:r>
          </a:p>
          <a:p>
            <a:r>
              <a:rPr lang="en-US" dirty="0"/>
              <a:t>PT, OT, SLP </a:t>
            </a:r>
          </a:p>
          <a:p>
            <a:pPr lvl="1"/>
            <a:r>
              <a:rPr lang="en-US" dirty="0"/>
              <a:t>Evaluations/Plan of care </a:t>
            </a:r>
          </a:p>
          <a:p>
            <a:pPr lvl="1"/>
            <a:r>
              <a:rPr lang="en-US" dirty="0"/>
              <a:t>Progress notes </a:t>
            </a:r>
          </a:p>
          <a:p>
            <a:pPr lvl="1"/>
            <a:r>
              <a:rPr lang="en-US" dirty="0"/>
              <a:t>Treatment records (logs/grids) with actual treatment minutes</a:t>
            </a:r>
          </a:p>
          <a:p>
            <a:r>
              <a:rPr lang="en-US" dirty="0"/>
              <a:t>Physician certification/re-certifications</a:t>
            </a:r>
          </a:p>
          <a:p>
            <a:r>
              <a:rPr lang="en-US" dirty="0"/>
              <a:t>Plans of care</a:t>
            </a:r>
          </a:p>
          <a:p>
            <a:r>
              <a:rPr lang="en-US" dirty="0"/>
              <a:t>Diagnostic records</a:t>
            </a:r>
          </a:p>
          <a:p>
            <a:r>
              <a:rPr lang="en-US" dirty="0"/>
              <a:t>MDS </a:t>
            </a:r>
          </a:p>
        </p:txBody>
      </p:sp>
    </p:spTree>
    <p:extLst>
      <p:ext uri="{BB962C8B-B14F-4D97-AF65-F5344CB8AC3E}">
        <p14:creationId xmlns:p14="http://schemas.microsoft.com/office/powerpoint/2010/main" val="164851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87A-ADB5-5970-A738-D82D8363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Findings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E1C03-216F-EE15-0F1D-A21706CA1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supporting level of service billed</a:t>
            </a:r>
          </a:p>
          <a:p>
            <a:r>
              <a:rPr lang="en-US" dirty="0"/>
              <a:t>Conflicting documentation</a:t>
            </a:r>
          </a:p>
          <a:p>
            <a:r>
              <a:rPr lang="en-US" dirty="0"/>
              <a:t>No hospital lookback information </a:t>
            </a:r>
          </a:p>
          <a:p>
            <a:r>
              <a:rPr lang="en-US" dirty="0"/>
              <a:t>Use of DR condition code without supporting documentation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043D498-84B6-4383-07E1-DF211A3B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8985" y="1605236"/>
            <a:ext cx="3622815" cy="31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95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6B9D92-5930-A451-B3C6-2C989544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Care Issues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B57B6-7394-34D8-DC23-872FCC07F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170193" cy="5076190"/>
          </a:xfrm>
        </p:spPr>
        <p:txBody>
          <a:bodyPr/>
          <a:lstStyle/>
          <a:p>
            <a:r>
              <a:rPr lang="en-US" dirty="0"/>
              <a:t>Documentation doesn’t support </a:t>
            </a:r>
          </a:p>
          <a:p>
            <a:pPr lvl="1"/>
            <a:r>
              <a:rPr lang="en-US" dirty="0"/>
              <a:t>Daily skilled service</a:t>
            </a:r>
          </a:p>
          <a:p>
            <a:pPr lvl="1"/>
            <a:r>
              <a:rPr lang="en-US" dirty="0"/>
              <a:t>Performed by or under supervision of professional or technical personnel</a:t>
            </a:r>
          </a:p>
          <a:p>
            <a:pPr lvl="1"/>
            <a:r>
              <a:rPr lang="en-US" dirty="0"/>
              <a:t>Services ordered by a physician</a:t>
            </a:r>
          </a:p>
          <a:p>
            <a:pPr lvl="1"/>
            <a:r>
              <a:rPr lang="en-US" dirty="0"/>
              <a:t>Services rendered for condition treated in the hospital or arose in SNF for condition treated in hospital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A897012-B3B3-B10E-5C74-800F94042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4209" y="1280160"/>
            <a:ext cx="4048506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920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</TotalTime>
  <Words>574</Words>
  <Application>Microsoft Office PowerPoint</Application>
  <PresentationFormat>Widescreen</PresentationFormat>
  <Paragraphs>107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Custom Design</vt:lpstr>
      <vt:lpstr>Skilled Nursing Facility (SNF) 5-Claim Sample Review Findings</vt:lpstr>
      <vt:lpstr>Disclaimer</vt:lpstr>
      <vt:lpstr>Acronyms</vt:lpstr>
      <vt:lpstr>Objective and Agenda</vt:lpstr>
      <vt:lpstr>The Review Process</vt:lpstr>
      <vt:lpstr>Documentation Guidance</vt:lpstr>
      <vt:lpstr>Documentation Continued</vt:lpstr>
      <vt:lpstr>Common Findings</vt:lpstr>
      <vt:lpstr>Level of Care Issues</vt:lpstr>
      <vt:lpstr>Level Billed Issues</vt:lpstr>
      <vt:lpstr>Conflicting Information </vt:lpstr>
      <vt:lpstr>Not Supporting Use of DR Condition Code</vt:lpstr>
      <vt:lpstr>Questions and Answers</vt:lpstr>
      <vt:lpstr>Survey  </vt:lpstr>
      <vt:lpstr>Proof of Attendance</vt:lpstr>
      <vt:lpstr>Closing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Ryan, Thom</cp:lastModifiedBy>
  <cp:revision>122</cp:revision>
  <dcterms:created xsi:type="dcterms:W3CDTF">2020-11-15T21:40:28Z</dcterms:created>
  <dcterms:modified xsi:type="dcterms:W3CDTF">2023-10-23T13:17:55Z</dcterms:modified>
</cp:coreProperties>
</file>