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6" r:id="rId6"/>
    <p:sldMasterId id="2147483672" r:id="rId7"/>
  </p:sldMasterIdLst>
  <p:notesMasterIdLst>
    <p:notesMasterId r:id="rId26"/>
  </p:notesMasterIdLst>
  <p:sldIdLst>
    <p:sldId id="281" r:id="rId8"/>
    <p:sldId id="284" r:id="rId9"/>
    <p:sldId id="421" r:id="rId10"/>
    <p:sldId id="422" r:id="rId11"/>
    <p:sldId id="305" r:id="rId12"/>
    <p:sldId id="423" r:id="rId13"/>
    <p:sldId id="430" r:id="rId14"/>
    <p:sldId id="424" r:id="rId15"/>
    <p:sldId id="425" r:id="rId16"/>
    <p:sldId id="431" r:id="rId17"/>
    <p:sldId id="426" r:id="rId18"/>
    <p:sldId id="432" r:id="rId19"/>
    <p:sldId id="433" r:id="rId20"/>
    <p:sldId id="435" r:id="rId21"/>
    <p:sldId id="434" r:id="rId22"/>
    <p:sldId id="428" r:id="rId23"/>
    <p:sldId id="440" r:id="rId24"/>
    <p:sldId id="29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385" autoAdjust="0"/>
  </p:normalViewPr>
  <p:slideViewPr>
    <p:cSldViewPr snapToGrid="0" snapToObjects="1">
      <p:cViewPr varScale="1">
        <p:scale>
          <a:sx n="73" d="100"/>
          <a:sy n="73" d="100"/>
        </p:scale>
        <p:origin x="156" y="72"/>
      </p:cViewPr>
      <p:guideLst/>
    </p:cSldViewPr>
  </p:slideViewPr>
  <p:outlineViewPr>
    <p:cViewPr>
      <p:scale>
        <a:sx n="33" d="100"/>
        <a:sy n="33" d="100"/>
      </p:scale>
      <p:origin x="0" y="-6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08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0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11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5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92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7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1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4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2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30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0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67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23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0AF259-24B8-9940-BB3C-DB2E940273F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50081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7585" y="2745481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5" y="2015101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408172" y="2742237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408172" y="2011857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8F7DDA7-D8D0-9EC3-D272-C43D594F1B2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B5F90-07AC-B8AB-E684-D00852AE5464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5674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CE98CF0E-166B-7E4C-B572-6FAB7FD404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02848F3-0AF2-1D4E-D178-D2ABDA34350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D79A3F-8ACA-BCAC-5183-3480C643D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409010F-FC11-C599-52FA-CFB048334F76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EF705A8-37D5-60D2-AA9E-5573C62DCC40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02883-728D-3E62-6401-5FECBDFDE4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39B803B-51D3-C436-13BF-E71D412D0AF9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3C722855-7884-782B-861F-E361E60074C7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1E6F167-C2A5-ACDC-FAA5-8400064FE8DC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F9B28-9EE5-C94F-E707-3865D0EC7B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88164-40A6-5E46-865C-63E626A7164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7585" y="193434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671762"/>
            <a:ext cx="11071258" cy="3033299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9D23CFB-BF0D-6C47-8601-27931943C66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34E5A48-3E36-7D4F-B8FF-1F8BFAC187B2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9A2EAF2-9C39-434A-B85F-E34B5B7A15A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50"/>
            <a:ext cx="11041441" cy="3522234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6969-F7F2-EA07-3BAB-3A321C11DFA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7E922D-37D6-1788-CDA2-996BAFA5AB8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242128" y="2069326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-1" y="2069326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2358F0-A308-A8CF-97AA-08B7A83BD00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47DA04-179C-4548-803A-773E6AED009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71" r:id="rId7"/>
    <p:sldLayoutId id="214748368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Depession%20Screening%20Repeated%20Questions%20Revealed&amp;Presenter=Mary%20Mucho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346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sgha.com/wps/portal/mac/site/claims/guides-and-resources/depression-screening-fact-sheet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69A20-C28F-0855-7952-52C14192E4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95336" y="3429000"/>
            <a:ext cx="9914548" cy="103652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Depression Screening: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Repeated Questions Revealed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4E7AD-28F2-0FC8-AAAD-9EE4C340B6B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667076" y="4690425"/>
            <a:ext cx="9144000" cy="32157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 July 27, 2023</a:t>
            </a:r>
          </a:p>
        </p:txBody>
      </p:sp>
      <p:pic>
        <p:nvPicPr>
          <p:cNvPr id="7" name="Picture Placeholder 6" descr="Photos of people and clipboard in the middle with Depression on the paper clipped to it.">
            <a:extLst>
              <a:ext uri="{FF2B5EF4-FFF2-40B4-BE49-F238E27FC236}">
                <a16:creationId xmlns:a16="http://schemas.microsoft.com/office/drawing/2014/main" id="{15CA36FD-4A78-7348-BD00-E9E73D456685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30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5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3577" y="323225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Answer: How much time needs to be documented to meet the time requirement?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829" y="2510852"/>
            <a:ext cx="9307512" cy="2887999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CMS uses the language “up to 15 minutes” in the NCD</a:t>
            </a:r>
          </a:p>
          <a:p>
            <a:r>
              <a:rPr lang="en-US" sz="2800" dirty="0">
                <a:latin typeface="+mn-lt"/>
              </a:rPr>
              <a:t>WPS does not require that providers meet and exceed the midpoint in time</a:t>
            </a:r>
          </a:p>
          <a:p>
            <a:r>
              <a:rPr lang="en-US" sz="2800" dirty="0">
                <a:latin typeface="+mn-lt"/>
              </a:rPr>
              <a:t>Document time in minutes to administer the screening and interpret results</a:t>
            </a:r>
          </a:p>
        </p:txBody>
      </p:sp>
    </p:spTree>
    <p:extLst>
      <p:ext uri="{BB962C8B-B14F-4D97-AF65-F5344CB8AC3E}">
        <p14:creationId xmlns:p14="http://schemas.microsoft.com/office/powerpoint/2010/main" val="114598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2385" y="2352640"/>
            <a:ext cx="9868624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Does WPS require a specific tool be used?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6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Answer: Does WPS require a specific tool be used?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829" y="2074222"/>
            <a:ext cx="9307512" cy="477516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Providers should choose screening tests that make most sense to their clinic practice and patient’s needs</a:t>
            </a:r>
          </a:p>
          <a:p>
            <a:r>
              <a:rPr lang="en-US" sz="2800" dirty="0">
                <a:latin typeface="+mn-lt"/>
              </a:rPr>
              <a:t>We encourage clinicians to review evidence-based literature about the tools before choosing one</a:t>
            </a:r>
          </a:p>
        </p:txBody>
      </p:sp>
    </p:spTree>
    <p:extLst>
      <p:ext uri="{BB962C8B-B14F-4D97-AF65-F5344CB8AC3E}">
        <p14:creationId xmlns:p14="http://schemas.microsoft.com/office/powerpoint/2010/main" val="252009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5971" y="2853360"/>
            <a:ext cx="10572116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Can I bill G0444 for a patient with a diagnosis of depression?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3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5829" y="352844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Answer:  Can I bill G0444 for a patient with a diagnosis of depression?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829" y="1792120"/>
            <a:ext cx="9307512" cy="2536689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G0444 has a similar scope but is used as an annual preventive service for Medicare patients not currently displaying symptoms</a:t>
            </a:r>
          </a:p>
          <a:p>
            <a:r>
              <a:rPr lang="en-US" sz="2800" dirty="0">
                <a:latin typeface="+mn-lt"/>
              </a:rPr>
              <a:t>For Medicare patients displaying signs or symptoms, choose another code</a:t>
            </a:r>
          </a:p>
          <a:p>
            <a:pPr lvl="1"/>
            <a:r>
              <a:rPr lang="en-US" sz="2000" dirty="0">
                <a:latin typeface="+mn-lt"/>
              </a:rPr>
              <a:t>CPT 96127 may be appropriate</a:t>
            </a:r>
          </a:p>
        </p:txBody>
      </p:sp>
    </p:spTree>
    <p:extLst>
      <p:ext uri="{BB962C8B-B14F-4D97-AF65-F5344CB8AC3E}">
        <p14:creationId xmlns:p14="http://schemas.microsoft.com/office/powerpoint/2010/main" val="143296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0770" y="2812912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Can a registered nurse administer and interpret the screening?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013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4666" y="313498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Answer: Can a registered nurse administer and interpret the screening?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829" y="2367280"/>
            <a:ext cx="9307512" cy="1961529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A registered nurse can administer the screening, but interpretation of results (even a negative result) requires “provider-level” comment in the documentation.</a:t>
            </a:r>
          </a:p>
        </p:txBody>
      </p:sp>
    </p:spTree>
    <p:extLst>
      <p:ext uri="{BB962C8B-B14F-4D97-AF65-F5344CB8AC3E}">
        <p14:creationId xmlns:p14="http://schemas.microsoft.com/office/powerpoint/2010/main" val="305017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6" y="1251284"/>
            <a:ext cx="9632139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Use smart device to scan the QR code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Use this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link</a:t>
            </a:r>
            <a:endParaRPr lang="en-US" sz="2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7" name="Picture 6" descr="QR code for survey available at https://cmsmacfedramp.gov1.qualtrics.com/jfe/form/SV_8qQ1Igmkc0UPfMN?Title=Encore%3A%20Depession%20Screening%20Repeated%20Questions%20Revealed&amp;Presenter=Mary%20Muchow &#10;">
            <a:extLst>
              <a:ext uri="{FF2B5EF4-FFF2-40B4-BE49-F238E27FC236}">
                <a16:creationId xmlns:a16="http://schemas.microsoft.com/office/drawing/2014/main" id="{A0917EFE-32D0-5391-B302-643EEFAA8D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668" y="2314368"/>
            <a:ext cx="26479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FBA1FD-AE7A-A9C8-89E6-39E2EE989C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Thank You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6E6C14-8958-C1DE-833D-6DAA5A6B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843087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2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409BF-5706-D1F6-2A4F-622D970092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Disclaimer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E604F7-0C8D-75E4-B057-2EF2E9E010D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282540" y="1458887"/>
            <a:ext cx="11041441" cy="430621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determine final coverage. 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374962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Depression Screening Coverage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207345"/>
            <a:ext cx="9307512" cy="477516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Based on National Coverage Determination </a:t>
            </a:r>
            <a:r>
              <a:rPr lang="en-US" sz="2800" dirty="0">
                <a:latin typeface="+mn-lt"/>
                <a:hlinkClick r:id="rId2"/>
              </a:rPr>
              <a:t>210.9</a:t>
            </a:r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WPS GHA awarded CMS Innovation Challenge grant in 2022 with goals to </a:t>
            </a:r>
          </a:p>
          <a:p>
            <a:pPr lvl="1"/>
            <a:r>
              <a:rPr lang="en-US" sz="2400" dirty="0">
                <a:latin typeface="+mn-lt"/>
              </a:rPr>
              <a:t>Increase use of this benefit</a:t>
            </a:r>
          </a:p>
          <a:p>
            <a:pPr lvl="1"/>
            <a:r>
              <a:rPr lang="en-US" sz="2400" dirty="0">
                <a:latin typeface="+mn-lt"/>
              </a:rPr>
              <a:t>Decrease attempted suicides in our MAC jurisdictions</a:t>
            </a:r>
          </a:p>
        </p:txBody>
      </p:sp>
    </p:spTree>
    <p:extLst>
      <p:ext uri="{BB962C8B-B14F-4D97-AF65-F5344CB8AC3E}">
        <p14:creationId xmlns:p14="http://schemas.microsoft.com/office/powerpoint/2010/main" val="233718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Depression Screening Fact Sheet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207345"/>
            <a:ext cx="9307512" cy="477516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Includes</a:t>
            </a:r>
          </a:p>
          <a:p>
            <a:pPr lvl="1"/>
            <a:r>
              <a:rPr lang="en-US" sz="2400" dirty="0">
                <a:latin typeface="+mn-lt"/>
              </a:rPr>
              <a:t>Coverage criteria</a:t>
            </a:r>
          </a:p>
          <a:p>
            <a:pPr lvl="1"/>
            <a:r>
              <a:rPr lang="en-US" sz="2400" dirty="0">
                <a:latin typeface="+mn-lt"/>
              </a:rPr>
              <a:t>Documentation</a:t>
            </a:r>
          </a:p>
          <a:p>
            <a:pPr lvl="1"/>
            <a:r>
              <a:rPr lang="en-US" sz="2400" dirty="0">
                <a:latin typeface="+mn-lt"/>
              </a:rPr>
              <a:t>Tool</a:t>
            </a:r>
          </a:p>
          <a:p>
            <a:pPr lvl="1"/>
            <a:r>
              <a:rPr lang="en-US" sz="2400" dirty="0">
                <a:latin typeface="+mn-lt"/>
              </a:rPr>
              <a:t>Time</a:t>
            </a:r>
          </a:p>
          <a:p>
            <a:pPr lvl="1"/>
            <a:r>
              <a:rPr lang="en-US" sz="2400" dirty="0">
                <a:latin typeface="+mn-lt"/>
              </a:rPr>
              <a:t>Place of care/follow up</a:t>
            </a:r>
          </a:p>
          <a:p>
            <a:pPr lvl="1"/>
            <a:r>
              <a:rPr lang="en-US" sz="2400" dirty="0">
                <a:latin typeface="+mn-lt"/>
              </a:rPr>
              <a:t>Billing (HCPCS code, covered places of services, bundling)</a:t>
            </a:r>
          </a:p>
          <a:p>
            <a:pPr lvl="1"/>
            <a:r>
              <a:rPr lang="en-US" sz="2400" dirty="0">
                <a:latin typeface="+mn-lt"/>
              </a:rPr>
              <a:t>Patient liability</a:t>
            </a:r>
          </a:p>
          <a:p>
            <a:pPr lvl="1"/>
            <a:r>
              <a:rPr lang="en-US" sz="2400" dirty="0">
                <a:latin typeface="+mn-lt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49665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B6F78-18B5-C75F-1222-DBE906FC31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3725" y="811560"/>
            <a:ext cx="9231410" cy="354204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6700" dirty="0"/>
              <a:t>What are WPS providers’ most repeated questions about depression screening?</a:t>
            </a:r>
            <a:endParaRPr kumimoji="0" lang="en-US" sz="67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723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06541" y="2816467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What is a primary care setting?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85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4" y="391319"/>
            <a:ext cx="10547135" cy="7155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Answer: What is a primary care setting?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362988"/>
            <a:ext cx="9307512" cy="477516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CMS defines a primary care setting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as a place where clinicians deliver integrated, accessible health care services and are responsible for addressing most patient health care needs, developing a sustained patient partnership, and practicing in the context of family and community. </a:t>
            </a:r>
          </a:p>
        </p:txBody>
      </p:sp>
    </p:spTree>
    <p:extLst>
      <p:ext uri="{BB962C8B-B14F-4D97-AF65-F5344CB8AC3E}">
        <p14:creationId xmlns:p14="http://schemas.microsoft.com/office/powerpoint/2010/main" val="56999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Not a Primary Care Setting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774823-69C5-22A3-CA5E-D538DA07E1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362988"/>
            <a:ext cx="9307512" cy="4775166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Emergency department</a:t>
            </a:r>
          </a:p>
          <a:p>
            <a:r>
              <a:rPr lang="en-US" sz="2800" dirty="0">
                <a:latin typeface="+mn-lt"/>
              </a:rPr>
              <a:t>Inpatient hospital setting</a:t>
            </a:r>
          </a:p>
          <a:p>
            <a:r>
              <a:rPr lang="en-US" sz="2800" dirty="0">
                <a:latin typeface="+mn-lt"/>
              </a:rPr>
              <a:t>Ambulatory surgical center</a:t>
            </a:r>
          </a:p>
          <a:p>
            <a:r>
              <a:rPr lang="en-US" sz="2800" dirty="0">
                <a:latin typeface="+mn-lt"/>
              </a:rPr>
              <a:t>Independent diagnostic testing facility</a:t>
            </a:r>
          </a:p>
          <a:p>
            <a:r>
              <a:rPr lang="en-US" sz="2800" dirty="0">
                <a:latin typeface="+mn-lt"/>
              </a:rPr>
              <a:t>Skilled nursing facility</a:t>
            </a:r>
          </a:p>
          <a:p>
            <a:r>
              <a:rPr lang="en-US" sz="2800" dirty="0">
                <a:latin typeface="+mn-lt"/>
              </a:rPr>
              <a:t>Inpatient rehabilitation facility</a:t>
            </a:r>
          </a:p>
          <a:p>
            <a:r>
              <a:rPr lang="en-US" sz="2800" dirty="0">
                <a:latin typeface="+mn-lt"/>
              </a:rPr>
              <a:t>Hospice</a:t>
            </a:r>
            <a:endParaRPr lang="en-US" sz="28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855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4F72F-F8A0-DC41-AF4D-89FB6B4B84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142" y="2580398"/>
            <a:ext cx="10042875" cy="218762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17DB4"/>
                </a:solidFill>
                <a:latin typeface="+mn-lt"/>
                <a:ea typeface="+mn-ea"/>
                <a:cs typeface="+mn-cs"/>
              </a:rPr>
              <a:t>How much time needs to be documented to meet the time requirement?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4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History xmlns="9075a0da-3943-4891-8ded-493e6a170793" xsi:nil="true"/>
    <Workflow_x0020_Status xmlns="9075a0da-3943-4891-8ded-493e6a170793">Active</Workflow_x0020_Status>
    <Must_x0020_review_x0020_changes_x0020_with_x0020_staff xmlns="9075a0da-3943-4891-8ded-493e6a170793">No</Must_x0020_review_x0020_changes_x0020_with_x0020_staff>
    <Functional_x0020_Area xmlns="9075a0da-3943-4891-8ded-493e6a170793">Provider Services</Functional_x0020_Area>
    <Topic2 xmlns="9075a0da-3943-4891-8ded-493e6a170793">Education – Provider</Topic2>
    <Branch xmlns="9075a0da-3943-4891-8ded-493e6a170793">Provider Outreach &amp; Education</Branch>
    <CategoryDescription xmlns="http://schemas.microsoft.com/sharepoint.v3">Presentation and Webinar Material</CategoryDescription>
    <Contract xmlns="9075a0da-3943-4891-8ded-493e6a170793">Shared</Contract>
    <_dlc_DocId xmlns="9075a0da-3943-4891-8ded-493e6a170793">76EDXFZAKY4C-811355772-3271</_dlc_DocId>
    <Document_x0020_Type xmlns="9075a0da-3943-4891-8ded-493e6a170793">Presentation</Document_x0020_Type>
    <_dlc_DocIdUrl xmlns="9075a0da-3943-4891-8ded-493e6a170793">
      <Url>https://knowledge.wpsic.com/lib/GHAEducationalDocuments/_layouts/15/DocIdRedir.aspx?ID=76EDXFZAKY4C-811355772-3271</Url>
      <Description>76EDXFZAKY4C-811355772-3271</Description>
    </_dlc_DocIdUrl>
    <Approve_x0020_Olli_x0020_Document xmlns="5637125f-61b7-4ab1-ae51-868c7983d343">
      <Url xsi:nil="true"/>
      <Description xsi:nil="true"/>
    </Approve_x0020_Olli_x0020_Document>
    <New_x0020_Version_x0020_Email_x0020_Required xmlns="9075a0da-3943-4891-8ded-493e6a170793">No</New_x0020_Version_x0020_Email_x0020_Required>
    <Review_x0020_Notification_x0020_Date xmlns="9075a0da-3943-4891-8ded-493e6a170793" xsi:nil="true"/>
    <Document_x0020_Number xmlns="9075a0da-3943-4891-8ded-493e6a170793" xsi:nil="true"/>
    <Latest_x0020_Changes xmlns="9075a0da-3943-4891-8ded-493e6a170793" xsi:nil="true"/>
    <Division xmlns="9075a0da-3943-4891-8ded-493e6a170793">Government Health Administrators</Division>
    <Publish_x0020_Document xmlns="5637125f-61b7-4ab1-ae51-868c7983d343">
      <Url>https://knowledge.wpsic.com/lib/GHAEducationalDocuments/_layouts/15/wrkstat.aspx?List=5637125f-61b7-4ab1-ae51-868c7983d343&amp;WorkflowInstanceName=483cbf82-8d62-4012-82ec-05883c18b39e</Url>
      <Description>Publish</Description>
    </Publish_x0020_Docu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B0E2F-13C3-4C6C-85A3-8BE7355EF7E9}">
  <ds:schemaRefs>
    <ds:schemaRef ds:uri="http://purl.org/dc/terms/"/>
    <ds:schemaRef ds:uri="5637125f-61b7-4ab1-ae51-868c7983d34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075a0da-3943-4891-8ded-493e6a170793"/>
    <ds:schemaRef ds:uri="http://schemas.microsoft.com/sharepoint.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71A929-D4F4-4287-A55D-3F0E203BD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B0627-B5A5-423A-A4D4-263E7F90CB4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33F2043-0759-4602-866C-9E2EA462BC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2942</TotalTime>
  <Words>507</Words>
  <Application>Microsoft Office PowerPoint</Application>
  <PresentationFormat>Widescreen</PresentationFormat>
  <Paragraphs>69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Depression Screening: Repeated Questions Revealed</vt:lpstr>
      <vt:lpstr>Disclaimer </vt:lpstr>
      <vt:lpstr>Depression Screening Coverage</vt:lpstr>
      <vt:lpstr>Depression Screening Fact Sheet</vt:lpstr>
      <vt:lpstr>What are WPS providers’ most repeated questions about depression screening?</vt:lpstr>
      <vt:lpstr>What is a primary care setting?</vt:lpstr>
      <vt:lpstr>Answer: What is a primary care setting?</vt:lpstr>
      <vt:lpstr>Not a Primary Care Setting</vt:lpstr>
      <vt:lpstr>How much time needs to be documented to meet the time requirement?</vt:lpstr>
      <vt:lpstr>Answer: How much time needs to be documented to meet the time requirement?</vt:lpstr>
      <vt:lpstr>Does WPS require a specific tool be used?</vt:lpstr>
      <vt:lpstr>Answer: Does WPS require a specific tool be used?</vt:lpstr>
      <vt:lpstr>Can I bill G0444 for a patient with a diagnosis of depression?</vt:lpstr>
      <vt:lpstr>Answer:  Can I bill G0444 for a patient with a diagnosis of depression?</vt:lpstr>
      <vt:lpstr>Can a registered nurse administer and interpret the screening?</vt:lpstr>
      <vt:lpstr>Answer: Can a registered nurse administer and interpret the screening?</vt:lpstr>
      <vt:lpstr>Survey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07 27 Depression Screening Repeated Questions Revealed</dc:title>
  <dc:creator>Rasmussen, Benjamin - Corp Comm</dc:creator>
  <cp:lastModifiedBy>Leifker, Kathleen</cp:lastModifiedBy>
  <cp:revision>116</cp:revision>
  <dcterms:created xsi:type="dcterms:W3CDTF">2020-11-15T21:40:28Z</dcterms:created>
  <dcterms:modified xsi:type="dcterms:W3CDTF">2023-09-01T12:36:08Z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6e97342c-99d6-478a-9d45-1da86d1ce14c</vt:lpwstr>
  </property>
  <property fmtid="{D5CDD505-2E9C-101B-9397-08002B2CF9AE}" pid="4" name="WorkflowChangePath">
    <vt:lpwstr>ff487eb3-93c9-4c80-865d-d078c77297d9,21;ff487eb3-93c9-4c80-865d-d078c77297d9,21;ff487eb3-93c9-4c80-865d-d078c77297d9,18;ff487eb3-93c9-4c80-865d-d078c77297d9,18;</vt:lpwstr>
  </property>
</Properties>
</file>