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90" r:id="rId6"/>
  </p:sldMasterIdLst>
  <p:notesMasterIdLst>
    <p:notesMasterId r:id="rId52"/>
  </p:notesMasterIdLst>
  <p:handoutMasterIdLst>
    <p:handoutMasterId r:id="rId53"/>
  </p:handoutMasterIdLst>
  <p:sldIdLst>
    <p:sldId id="256" r:id="rId7"/>
    <p:sldId id="259" r:id="rId8"/>
    <p:sldId id="731" r:id="rId9"/>
    <p:sldId id="774" r:id="rId10"/>
    <p:sldId id="761" r:id="rId11"/>
    <p:sldId id="762" r:id="rId12"/>
    <p:sldId id="496" r:id="rId13"/>
    <p:sldId id="763" r:id="rId14"/>
    <p:sldId id="529" r:id="rId15"/>
    <p:sldId id="608" r:id="rId16"/>
    <p:sldId id="712" r:id="rId17"/>
    <p:sldId id="739" r:id="rId18"/>
    <p:sldId id="766" r:id="rId19"/>
    <p:sldId id="767" r:id="rId20"/>
    <p:sldId id="714" r:id="rId21"/>
    <p:sldId id="765" r:id="rId22"/>
    <p:sldId id="715" r:id="rId23"/>
    <p:sldId id="743" r:id="rId24"/>
    <p:sldId id="742" r:id="rId25"/>
    <p:sldId id="756" r:id="rId26"/>
    <p:sldId id="769" r:id="rId27"/>
    <p:sldId id="745" r:id="rId28"/>
    <p:sldId id="751" r:id="rId29"/>
    <p:sldId id="514" r:id="rId30"/>
    <p:sldId id="518" r:id="rId31"/>
    <p:sldId id="517" r:id="rId32"/>
    <p:sldId id="661" r:id="rId33"/>
    <p:sldId id="539" r:id="rId34"/>
    <p:sldId id="773" r:id="rId35"/>
    <p:sldId id="497" r:id="rId36"/>
    <p:sldId id="771" r:id="rId37"/>
    <p:sldId id="770" r:id="rId38"/>
    <p:sldId id="474" r:id="rId39"/>
    <p:sldId id="521" r:id="rId40"/>
    <p:sldId id="748" r:id="rId41"/>
    <p:sldId id="749" r:id="rId42"/>
    <p:sldId id="757" r:id="rId43"/>
    <p:sldId id="759" r:id="rId44"/>
    <p:sldId id="679" r:id="rId45"/>
    <p:sldId id="485" r:id="rId46"/>
    <p:sldId id="768" r:id="rId47"/>
    <p:sldId id="482" r:id="rId48"/>
    <p:sldId id="470" r:id="rId49"/>
    <p:sldId id="258" r:id="rId50"/>
    <p:sldId id="47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789"/>
    <a:srgbClr val="6EFCA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67" autoAdjust="0"/>
  </p:normalViewPr>
  <p:slideViewPr>
    <p:cSldViewPr snapToGrid="0">
      <p:cViewPr varScale="1">
        <p:scale>
          <a:sx n="93" d="100"/>
          <a:sy n="93" d="100"/>
        </p:scale>
        <p:origin x="390" y="78"/>
      </p:cViewPr>
      <p:guideLst/>
    </p:cSldViewPr>
  </p:slideViewPr>
  <p:outlineViewPr>
    <p:cViewPr>
      <p:scale>
        <a:sx n="33" d="100"/>
        <a:sy n="33" d="100"/>
      </p:scale>
      <p:origin x="0" y="-26496"/>
    </p:cViewPr>
  </p:outlineViewPr>
  <p:notesTextViewPr>
    <p:cViewPr>
      <p:scale>
        <a:sx n="1" d="1"/>
        <a:sy n="1" d="1"/>
      </p:scale>
      <p:origin x="0" y="0"/>
    </p:cViewPr>
  </p:notesTextViewPr>
  <p:sorterViewPr>
    <p:cViewPr varScale="1">
      <p:scale>
        <a:sx n="100" d="100"/>
        <a:sy n="100" d="100"/>
      </p:scale>
      <p:origin x="0" y="-3504"/>
    </p:cViewPr>
  </p:sorterViewPr>
  <p:notesViewPr>
    <p:cSldViewPr snapToGrid="0">
      <p:cViewPr varScale="1">
        <p:scale>
          <a:sx n="46" d="100"/>
          <a:sy n="46" d="100"/>
        </p:scale>
        <p:origin x="2728" y="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A2E523-3384-98DE-3906-592EFA10DC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4BBF22A-87C8-0336-9F0F-559968DE1C9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F1B3BA-FC84-4F5C-B484-BCF5A085A5EA}" type="datetimeFigureOut">
              <a:rPr lang="en-US" smtClean="0"/>
              <a:t>3/17/2026</a:t>
            </a:fld>
            <a:endParaRPr lang="en-US"/>
          </a:p>
        </p:txBody>
      </p:sp>
      <p:sp>
        <p:nvSpPr>
          <p:cNvPr id="4" name="Footer Placeholder 3">
            <a:extLst>
              <a:ext uri="{FF2B5EF4-FFF2-40B4-BE49-F238E27FC236}">
                <a16:creationId xmlns:a16="http://schemas.microsoft.com/office/drawing/2014/main" id="{5C486D2A-F6C0-7EA0-DCE5-A8920925552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037DE6B-B775-D016-B1FB-4EB2B404DA8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4437C3-2489-48AB-9A4E-B58D96D669DC}" type="slidenum">
              <a:rPr lang="en-US" smtClean="0"/>
              <a:t>‹#›</a:t>
            </a:fld>
            <a:endParaRPr lang="en-US"/>
          </a:p>
        </p:txBody>
      </p:sp>
    </p:spTree>
    <p:extLst>
      <p:ext uri="{BB962C8B-B14F-4D97-AF65-F5344CB8AC3E}">
        <p14:creationId xmlns:p14="http://schemas.microsoft.com/office/powerpoint/2010/main" val="3029178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E9FC40-FBF3-814F-9E56-50587560396D}" type="datetimeFigureOut">
              <a:rPr lang="en-US" smtClean="0"/>
              <a:t>3/17/2026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664B30-646F-8643-8653-8343F83773FD}" type="slidenum">
              <a:rPr lang="en-US" smtClean="0"/>
              <a:t>‹#›</a:t>
            </a:fld>
            <a:endParaRPr lang="en-US" dirty="0"/>
          </a:p>
        </p:txBody>
      </p:sp>
    </p:spTree>
    <p:extLst>
      <p:ext uri="{BB962C8B-B14F-4D97-AF65-F5344CB8AC3E}">
        <p14:creationId xmlns:p14="http://schemas.microsoft.com/office/powerpoint/2010/main" val="3277856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mailto:wps.gha.education@wpsic.com"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Encore Presentations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Posted to our website within 2 weeks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Available for 60 to 90 days after posting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Presentation available for download</a:t>
            </a:r>
            <a:endParaRPr lang="en-US" b="1" dirty="0"/>
          </a:p>
          <a:p>
            <a:r>
              <a:rPr lang="en-US" b="1" dirty="0"/>
              <a:t>Questions</a:t>
            </a:r>
          </a:p>
          <a:p>
            <a:pPr marL="171450" indent="-171450">
              <a:buFont typeface="Arial" panose="020B0604020202020204" pitchFamily="34" charset="0"/>
              <a:buChar char="•"/>
            </a:pPr>
            <a:r>
              <a:rPr lang="en-US" dirty="0"/>
              <a:t>Send questions and comments in Chat</a:t>
            </a:r>
            <a:endParaRPr lang="en-US"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Trouble shooting technical difficulties</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Still hearing music? Close and restart the session</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Change your audio setting by Choosing “Audio &amp; Video” and selecting “Switch Audio” </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Call in: The phone information is in the chat</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Email us with your technical difficulties: wps.gha.education@wpsic.com</a:t>
            </a:r>
            <a:endParaRPr lang="en-US" u="none"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664B30-646F-8643-8653-8343F83773FD}" type="slidenum">
              <a:rPr lang="en-US" smtClean="0"/>
              <a:t>1</a:t>
            </a:fld>
            <a:endParaRPr lang="en-US" dirty="0"/>
          </a:p>
        </p:txBody>
      </p:sp>
    </p:spTree>
    <p:extLst>
      <p:ext uri="{BB962C8B-B14F-4D97-AF65-F5344CB8AC3E}">
        <p14:creationId xmlns:p14="http://schemas.microsoft.com/office/powerpoint/2010/main" val="871485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9AEF2-AB39-4EE5-7638-703A989DC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F2B45-F718-05C5-CA4F-97C8A18E90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C115FC-2970-7ED7-0A23-6FEFD7EAC2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7EE5A5-97E5-FAC0-DC38-FEE3F31A6A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5469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A05F7-10A1-F86C-A216-6CBD3A6289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B6804C-7C06-2EA9-F780-4A7747B14A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DB1871-5AD5-6D5D-8189-DB60D5C8F722}"/>
              </a:ext>
            </a:extLst>
          </p:cNvPr>
          <p:cNvSpPr>
            <a:spLocks noGrp="1"/>
          </p:cNvSpPr>
          <p:nvPr>
            <p:ph type="body" idx="1"/>
          </p:nvPr>
        </p:nvSpPr>
        <p:spPr/>
        <p:txBody>
          <a:bodyPr/>
          <a:lstStyle/>
          <a:p>
            <a:r>
              <a:rPr lang="en-US" dirty="0"/>
              <a:t>RRB – Railroad Retirement Board</a:t>
            </a:r>
          </a:p>
        </p:txBody>
      </p:sp>
      <p:sp>
        <p:nvSpPr>
          <p:cNvPr id="4" name="Slide Number Placeholder 3">
            <a:extLst>
              <a:ext uri="{FF2B5EF4-FFF2-40B4-BE49-F238E27FC236}">
                <a16:creationId xmlns:a16="http://schemas.microsoft.com/office/drawing/2014/main" id="{E3794A4B-7745-C7F7-D083-63D26A88A1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25155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8BFE2-9D2B-59A0-1658-96171E1E7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8B091-564A-28AA-C2AC-20626A0D1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1674BD-A175-2718-2D1B-713348704A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87CD5E-76A6-5368-1D1B-FB56B7C284D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44723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621D7-B5F2-FD65-DB0C-189C3175C3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23FA86-001F-61DC-2E1B-96EF4450B2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49633-2B71-E871-F0D8-2479EB1958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AD62B-6D99-8557-FCAE-DF954156B8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0890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622FD-46D2-3010-B6AC-8C25B05161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A5835-D043-709C-7272-18E55F66F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FF0C1-5E71-86E8-EEEF-772A2C677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74E367-C84F-4F5F-03E6-D2AFDD8248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471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DB774-00EB-53F8-3784-5E807FB8BB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D5B9E4-3A1B-3C6E-2233-E65D8B1818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FC1430-5E04-E48A-DA30-1EA8DEDC8842}"/>
              </a:ext>
            </a:extLst>
          </p:cNvPr>
          <p:cNvSpPr>
            <a:spLocks noGrp="1"/>
          </p:cNvSpPr>
          <p:nvPr>
            <p:ph type="body" idx="1"/>
          </p:nvPr>
        </p:nvSpPr>
        <p:spPr/>
        <p:txBody>
          <a:bodyPr/>
          <a:lstStyle/>
          <a:p>
            <a:r>
              <a:rPr lang="en-US" dirty="0"/>
              <a:t>DATE –  Multi Carrier System will insert a date </a:t>
            </a:r>
          </a:p>
          <a:p>
            <a:r>
              <a:rPr lang="en-US" dirty="0"/>
              <a:t>ICN – Internal Control Number</a:t>
            </a:r>
          </a:p>
        </p:txBody>
      </p:sp>
      <p:sp>
        <p:nvSpPr>
          <p:cNvPr id="4" name="Slide Number Placeholder 3">
            <a:extLst>
              <a:ext uri="{FF2B5EF4-FFF2-40B4-BE49-F238E27FC236}">
                <a16:creationId xmlns:a16="http://schemas.microsoft.com/office/drawing/2014/main" id="{2B32F605-2CF3-8DD4-2C32-272881637C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5250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E9E32-E96D-FA78-5438-2E5B9A2BA2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7DAE68-3A8C-0778-9854-6E1D81D2CC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A39A6B-5BCB-ADD9-1B9B-67BF1711182A}"/>
              </a:ext>
            </a:extLst>
          </p:cNvPr>
          <p:cNvSpPr>
            <a:spLocks noGrp="1"/>
          </p:cNvSpPr>
          <p:nvPr>
            <p:ph type="body" idx="1"/>
          </p:nvPr>
        </p:nvSpPr>
        <p:spPr/>
        <p:txBody>
          <a:bodyPr/>
          <a:lstStyle/>
          <a:p>
            <a:r>
              <a:rPr lang="en-US" dirty="0"/>
              <a:t>EGHP – Employer Group Health Plan</a:t>
            </a:r>
          </a:p>
          <a:p>
            <a:r>
              <a:rPr lang="en-US" dirty="0"/>
              <a:t>LGHP – Large Group Health Plan</a:t>
            </a:r>
          </a:p>
        </p:txBody>
      </p:sp>
      <p:sp>
        <p:nvSpPr>
          <p:cNvPr id="4" name="Slide Number Placeholder 3">
            <a:extLst>
              <a:ext uri="{FF2B5EF4-FFF2-40B4-BE49-F238E27FC236}">
                <a16:creationId xmlns:a16="http://schemas.microsoft.com/office/drawing/2014/main" id="{0E2BAA67-012D-955A-D782-42A35442E2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215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EB0AF-70DC-C967-60C6-5E623012A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77998-AA2A-8F17-A613-3658E0ED09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93AC0-F517-6EC0-0B1B-87794CC1AE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B1F4EF-7636-BA76-C9EF-FC4E7A7F7B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6031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6E03F-A207-2D0A-89BD-471FD3854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AD5504-7BDD-A6F9-8354-E55417DFC8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2AE053-1135-6E26-3985-4D17ACA6EFD9}"/>
              </a:ext>
            </a:extLst>
          </p:cNvPr>
          <p:cNvSpPr>
            <a:spLocks noGrp="1"/>
          </p:cNvSpPr>
          <p:nvPr>
            <p:ph type="body" idx="1"/>
          </p:nvPr>
        </p:nvSpPr>
        <p:spPr/>
        <p:txBody>
          <a:bodyPr/>
          <a:lstStyle/>
          <a:p>
            <a:r>
              <a:rPr lang="en-US" dirty="0"/>
              <a:t>ICN – Internal Control Number</a:t>
            </a:r>
          </a:p>
        </p:txBody>
      </p:sp>
      <p:sp>
        <p:nvSpPr>
          <p:cNvPr id="4" name="Slide Number Placeholder 3">
            <a:extLst>
              <a:ext uri="{FF2B5EF4-FFF2-40B4-BE49-F238E27FC236}">
                <a16:creationId xmlns:a16="http://schemas.microsoft.com/office/drawing/2014/main" id="{F87C1492-34D4-FF53-C4A3-22EFAFA471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6059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AD015-0252-66C3-AE43-6ED99D697A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6339D-DFE3-C715-078E-8DB66A4E99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1E3B5D-9D3C-7FFF-9B77-4D89B786CE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5F976D-271E-7829-B3A7-A19E13CD27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356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2</a:t>
            </a:fld>
            <a:endParaRPr lang="en-US" dirty="0"/>
          </a:p>
        </p:txBody>
      </p:sp>
    </p:spTree>
    <p:extLst>
      <p:ext uri="{BB962C8B-B14F-4D97-AF65-F5344CB8AC3E}">
        <p14:creationId xmlns:p14="http://schemas.microsoft.com/office/powerpoint/2010/main" val="1940811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36E0B-0DB9-29A6-40FF-9545D02B2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5F58B-1477-A3EC-7213-21A874D27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8E5C3-ED66-7DA8-2AC8-3DCEF7D523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26A488-D79A-A04C-7AA9-3F9D0F8CB3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3822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BB041-69B6-46C2-9826-266343704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14E84A-AB9B-57E9-575B-EF388EAA8B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CD0A41-51C8-9136-ABD1-145F3766FE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4A9E81-B598-347D-9F89-0B3B1B068909}"/>
              </a:ext>
            </a:extLst>
          </p:cNvPr>
          <p:cNvSpPr>
            <a:spLocks noGrp="1"/>
          </p:cNvSpPr>
          <p:nvPr>
            <p:ph type="sldNum" sz="quarter" idx="5"/>
          </p:nvPr>
        </p:nvSpPr>
        <p:spPr/>
        <p:txBody>
          <a:bodyPr/>
          <a:lstStyle/>
          <a:p>
            <a:fld id="{5C664B30-646F-8643-8653-8343F83773FD}" type="slidenum">
              <a:rPr lang="en-US" smtClean="0"/>
              <a:t>21</a:t>
            </a:fld>
            <a:endParaRPr lang="en-US" dirty="0"/>
          </a:p>
        </p:txBody>
      </p:sp>
    </p:spTree>
    <p:extLst>
      <p:ext uri="{BB962C8B-B14F-4D97-AF65-F5344CB8AC3E}">
        <p14:creationId xmlns:p14="http://schemas.microsoft.com/office/powerpoint/2010/main" val="3293440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5077C-6A4F-6A85-33EE-9B81D51D52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FB275-727B-1C25-909F-1BE4316EE6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22FE0D-58B4-CBEC-825F-F5D4C2679B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854A70-5800-9B26-DE12-B1F6DC6E25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9476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ANSI – American National Standards Institute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13471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D6A61-12C7-0A10-CA38-C0218445F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E4A60-1545-0AC7-2DC7-8C8E2B7D2A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619423-F554-C9A9-FF6D-83AA094225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A9624D-8FFC-3113-3AF3-1975E02579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15388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0338B-11D1-DB57-4A4D-622E8296C2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972FA-A49F-DABE-7998-04A47595F8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FE38BA-DE55-2E20-E750-A42E8BE6885E}"/>
              </a:ext>
            </a:extLst>
          </p:cNvPr>
          <p:cNvSpPr>
            <a:spLocks noGrp="1"/>
          </p:cNvSpPr>
          <p:nvPr>
            <p:ph type="body" idx="1"/>
          </p:nvPr>
        </p:nvSpPr>
        <p:spPr/>
        <p:txBody>
          <a:bodyPr/>
          <a:lstStyle/>
          <a:p>
            <a:r>
              <a:rPr lang="en-US" dirty="0"/>
              <a:t>MBI – Medicare Beneficiary Identifier</a:t>
            </a:r>
          </a:p>
          <a:p>
            <a:endParaRPr lang="en-US" dirty="0"/>
          </a:p>
        </p:txBody>
      </p:sp>
      <p:sp>
        <p:nvSpPr>
          <p:cNvPr id="4" name="Slide Number Placeholder 3">
            <a:extLst>
              <a:ext uri="{FF2B5EF4-FFF2-40B4-BE49-F238E27FC236}">
                <a16:creationId xmlns:a16="http://schemas.microsoft.com/office/drawing/2014/main" id="{5529D66C-24CB-556F-A86B-129BE095C9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3515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1BAD0-6177-BB83-F672-4EBCEB3B2A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CF9A9-ABC7-0267-7D69-E82AB4BDEF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39CE9F-2507-72F7-DCCF-CEF9632378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3F306A-B344-E422-B21B-E410F12B6A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4858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E55B5-F78D-3970-A5F1-4FD8FC7A6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20F974-FD44-2982-CD1E-DC6810A95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2620EC-92A3-08CC-1748-7BA30D5FF805}"/>
              </a:ext>
            </a:extLst>
          </p:cNvPr>
          <p:cNvSpPr>
            <a:spLocks noGrp="1"/>
          </p:cNvSpPr>
          <p:nvPr>
            <p:ph type="body" idx="1"/>
          </p:nvPr>
        </p:nvSpPr>
        <p:spPr/>
        <p:txBody>
          <a:bodyPr/>
          <a:lstStyle/>
          <a:p>
            <a:r>
              <a:rPr lang="en-US" dirty="0"/>
              <a:t>IVR – Interactive Voice Response </a:t>
            </a:r>
          </a:p>
          <a:p>
            <a:r>
              <a:rPr lang="en-US" dirty="0"/>
              <a:t>SNAP – Secure Net Access Portal</a:t>
            </a:r>
          </a:p>
          <a:p>
            <a:endParaRPr lang="en-US" dirty="0"/>
          </a:p>
        </p:txBody>
      </p:sp>
      <p:sp>
        <p:nvSpPr>
          <p:cNvPr id="4" name="Slide Number Placeholder 3">
            <a:extLst>
              <a:ext uri="{FF2B5EF4-FFF2-40B4-BE49-F238E27FC236}">
                <a16:creationId xmlns:a16="http://schemas.microsoft.com/office/drawing/2014/main" id="{8C406817-6C1D-B7D4-4D06-096ED180D7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21937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03555-165A-2D50-12CF-A88BF4A1C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CE366A-E025-97BD-AD5C-173F86C6B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882F4B-8133-BDB5-0C3B-8A78CFB1332C}"/>
              </a:ext>
            </a:extLst>
          </p:cNvPr>
          <p:cNvSpPr>
            <a:spLocks noGrp="1"/>
          </p:cNvSpPr>
          <p:nvPr>
            <p:ph type="body" idx="1"/>
          </p:nvPr>
        </p:nvSpPr>
        <p:spPr/>
        <p:txBody>
          <a:bodyPr/>
          <a:lstStyle/>
          <a:p>
            <a:r>
              <a:rPr lang="en-US" dirty="0"/>
              <a:t>MSP – Medicare Secondary Payer</a:t>
            </a:r>
          </a:p>
        </p:txBody>
      </p:sp>
      <p:sp>
        <p:nvSpPr>
          <p:cNvPr id="4" name="Slide Number Placeholder 3">
            <a:extLst>
              <a:ext uri="{FF2B5EF4-FFF2-40B4-BE49-F238E27FC236}">
                <a16:creationId xmlns:a16="http://schemas.microsoft.com/office/drawing/2014/main" id="{109BAA54-6148-9ED9-DA13-4B1EF9C3031A}"/>
              </a:ext>
            </a:extLst>
          </p:cNvPr>
          <p:cNvSpPr>
            <a:spLocks noGrp="1"/>
          </p:cNvSpPr>
          <p:nvPr>
            <p:ph type="sldNum" sz="quarter" idx="5"/>
          </p:nvPr>
        </p:nvSpPr>
        <p:spPr/>
        <p:txBody>
          <a:bodyPr/>
          <a:lstStyle/>
          <a:p>
            <a:fld id="{5C664B30-646F-8643-8653-8343F83773FD}" type="slidenum">
              <a:rPr lang="en-US" smtClean="0"/>
              <a:t>28</a:t>
            </a:fld>
            <a:endParaRPr lang="en-US" dirty="0"/>
          </a:p>
        </p:txBody>
      </p:sp>
    </p:spTree>
    <p:extLst>
      <p:ext uri="{BB962C8B-B14F-4D97-AF65-F5344CB8AC3E}">
        <p14:creationId xmlns:p14="http://schemas.microsoft.com/office/powerpoint/2010/main" val="2590509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03555-165A-2D50-12CF-A88BF4A1C2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CE366A-E025-97BD-AD5C-173F86C6B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882F4B-8133-BDB5-0C3B-8A78CFB1332C}"/>
              </a:ext>
            </a:extLst>
          </p:cNvPr>
          <p:cNvSpPr>
            <a:spLocks noGrp="1"/>
          </p:cNvSpPr>
          <p:nvPr>
            <p:ph type="body" idx="1"/>
          </p:nvPr>
        </p:nvSpPr>
        <p:spPr/>
        <p:txBody>
          <a:bodyPr/>
          <a:lstStyle/>
          <a:p>
            <a:r>
              <a:rPr lang="en-US" dirty="0"/>
              <a:t>LCD – Local Coverage Determination</a:t>
            </a:r>
          </a:p>
          <a:p>
            <a:endParaRPr lang="en-US" dirty="0"/>
          </a:p>
        </p:txBody>
      </p:sp>
      <p:sp>
        <p:nvSpPr>
          <p:cNvPr id="4" name="Slide Number Placeholder 3">
            <a:extLst>
              <a:ext uri="{FF2B5EF4-FFF2-40B4-BE49-F238E27FC236}">
                <a16:creationId xmlns:a16="http://schemas.microsoft.com/office/drawing/2014/main" id="{109BAA54-6148-9ED9-DA13-4B1EF9C3031A}"/>
              </a:ext>
            </a:extLst>
          </p:cNvPr>
          <p:cNvSpPr>
            <a:spLocks noGrp="1"/>
          </p:cNvSpPr>
          <p:nvPr>
            <p:ph type="sldNum" sz="quarter" idx="5"/>
          </p:nvPr>
        </p:nvSpPr>
        <p:spPr/>
        <p:txBody>
          <a:bodyPr/>
          <a:lstStyle/>
          <a:p>
            <a:fld id="{5C664B30-646F-8643-8653-8343F83773FD}" type="slidenum">
              <a:rPr lang="en-US" smtClean="0"/>
              <a:t>29</a:t>
            </a:fld>
            <a:endParaRPr lang="en-US" dirty="0"/>
          </a:p>
        </p:txBody>
      </p:sp>
    </p:spTree>
    <p:extLst>
      <p:ext uri="{BB962C8B-B14F-4D97-AF65-F5344CB8AC3E}">
        <p14:creationId xmlns:p14="http://schemas.microsoft.com/office/powerpoint/2010/main" val="3536831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FF84F-43E8-69FF-A8B4-8D4F275933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41DCF-8D0C-7881-7581-BD87C93DDE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7176CC-DACE-42D6-ECCE-DF4AF6C123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9939AB-74BB-5B31-6C21-5FF6AA5C57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14543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MLN – Medicare Learning Network</a:t>
            </a: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30</a:t>
            </a:fld>
            <a:endParaRPr lang="en-US"/>
          </a:p>
        </p:txBody>
      </p:sp>
    </p:spTree>
    <p:extLst>
      <p:ext uri="{BB962C8B-B14F-4D97-AF65-F5344CB8AC3E}">
        <p14:creationId xmlns:p14="http://schemas.microsoft.com/office/powerpoint/2010/main" val="33268170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31</a:t>
            </a:fld>
            <a:endParaRPr lang="en-US" dirty="0"/>
          </a:p>
        </p:txBody>
      </p:sp>
    </p:spTree>
    <p:extLst>
      <p:ext uri="{BB962C8B-B14F-4D97-AF65-F5344CB8AC3E}">
        <p14:creationId xmlns:p14="http://schemas.microsoft.com/office/powerpoint/2010/main" val="8788608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D417C-3526-F52A-08C6-D37706315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5A47B-7460-D54C-0810-340FCA4B0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858FB1-5C2C-0FDC-41E8-8A75C9C524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B704A3-32DE-EC42-A9A2-F7AF5408230D}"/>
              </a:ext>
            </a:extLst>
          </p:cNvPr>
          <p:cNvSpPr>
            <a:spLocks noGrp="1"/>
          </p:cNvSpPr>
          <p:nvPr>
            <p:ph type="sldNum" sz="quarter" idx="5"/>
          </p:nvPr>
        </p:nvSpPr>
        <p:spPr/>
        <p:txBody>
          <a:bodyPr/>
          <a:lstStyle/>
          <a:p>
            <a:fld id="{5C664B30-646F-8643-8653-8343F83773FD}" type="slidenum">
              <a:rPr lang="en-US" smtClean="0"/>
              <a:t>32</a:t>
            </a:fld>
            <a:endParaRPr lang="en-US" dirty="0"/>
          </a:p>
        </p:txBody>
      </p:sp>
    </p:spTree>
    <p:extLst>
      <p:ext uri="{BB962C8B-B14F-4D97-AF65-F5344CB8AC3E}">
        <p14:creationId xmlns:p14="http://schemas.microsoft.com/office/powerpoint/2010/main" val="3380592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33</a:t>
            </a:fld>
            <a:endParaRPr lang="en-US" dirty="0"/>
          </a:p>
        </p:txBody>
      </p:sp>
    </p:spTree>
    <p:extLst>
      <p:ext uri="{BB962C8B-B14F-4D97-AF65-F5344CB8AC3E}">
        <p14:creationId xmlns:p14="http://schemas.microsoft.com/office/powerpoint/2010/main" val="34633607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19159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D0EF6-EB76-A6DA-4BE7-B1473711B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EF023-C5AF-EE2D-FEDA-57AA7B3C88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8CECE0-BA23-1754-186D-910BFADCA3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142111-F0BF-439A-38E6-CE52927AED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31481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CAE2F-60E4-A536-63A8-6E544A399D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B9227D-65C7-C886-C024-96371C8501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1F2413-210D-C2DE-7B7B-5EB173F2C7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218540-EFF8-E144-3C6B-EE1CCC9208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70602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1636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6FD37-DC77-BDDD-A9A2-B8217DD61D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C58C1-0BF0-EF17-7511-D5E2AF443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FE4241-814F-B4A5-BB2E-D2C806581848}"/>
              </a:ext>
            </a:extLst>
          </p:cNvPr>
          <p:cNvSpPr>
            <a:spLocks noGrp="1"/>
          </p:cNvSpPr>
          <p:nvPr>
            <p:ph type="body" idx="1"/>
          </p:nvPr>
        </p:nvSpPr>
        <p:spPr/>
        <p:txBody>
          <a:bodyPr/>
          <a:lstStyle/>
          <a:p>
            <a:r>
              <a:rPr lang="en-US" dirty="0"/>
              <a:t>RA – Remittance Advice</a:t>
            </a:r>
          </a:p>
        </p:txBody>
      </p:sp>
      <p:sp>
        <p:nvSpPr>
          <p:cNvPr id="4" name="Slide Number Placeholder 3">
            <a:extLst>
              <a:ext uri="{FF2B5EF4-FFF2-40B4-BE49-F238E27FC236}">
                <a16:creationId xmlns:a16="http://schemas.microsoft.com/office/drawing/2014/main" id="{151032CF-D28B-69F5-2FCD-1C42F9D43E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33992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FA789-4336-5249-0D99-5126D821D2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53827-53A2-2EEF-509F-5AC0CC194C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1D930-E8DB-B8E1-D96F-DE730D6FA262}"/>
              </a:ext>
            </a:extLst>
          </p:cNvPr>
          <p:cNvSpPr>
            <a:spLocks noGrp="1"/>
          </p:cNvSpPr>
          <p:nvPr>
            <p:ph type="body" idx="1"/>
          </p:nvPr>
        </p:nvSpPr>
        <p:spPr/>
        <p:txBody>
          <a:bodyPr/>
          <a:lstStyle/>
          <a:p>
            <a:r>
              <a:rPr lang="en-US" dirty="0"/>
              <a:t>AIC – Amount in controversy</a:t>
            </a:r>
          </a:p>
        </p:txBody>
      </p:sp>
      <p:sp>
        <p:nvSpPr>
          <p:cNvPr id="4" name="Slide Number Placeholder 3">
            <a:extLst>
              <a:ext uri="{FF2B5EF4-FFF2-40B4-BE49-F238E27FC236}">
                <a16:creationId xmlns:a16="http://schemas.microsoft.com/office/drawing/2014/main" id="{57C7FF57-F198-3020-E3B8-6B1F7CAF55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45017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SNAP – Secure Net Access Portal</a:t>
            </a:r>
          </a:p>
          <a:p>
            <a:r>
              <a:rPr lang="en-US" dirty="0"/>
              <a:t>IVR – Interactive Voice Response</a:t>
            </a: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a:t>
            </a:fld>
            <a:endParaRPr lang="en-US" dirty="0"/>
          </a:p>
        </p:txBody>
      </p:sp>
    </p:spTree>
    <p:extLst>
      <p:ext uri="{BB962C8B-B14F-4D97-AF65-F5344CB8AC3E}">
        <p14:creationId xmlns:p14="http://schemas.microsoft.com/office/powerpoint/2010/main" val="21988397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40</a:t>
            </a:fld>
            <a:endParaRPr lang="en-US" dirty="0"/>
          </a:p>
        </p:txBody>
      </p:sp>
    </p:spTree>
    <p:extLst>
      <p:ext uri="{BB962C8B-B14F-4D97-AF65-F5344CB8AC3E}">
        <p14:creationId xmlns:p14="http://schemas.microsoft.com/office/powerpoint/2010/main" val="31869051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6859C-A1B1-3051-5567-E7F8A6DD3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06524-95E2-1995-3488-32383B6C13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E10D77-57BF-462E-213C-1A6C2ED695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14DEA7-CF2E-D248-DB27-3266B3B8B5B2}"/>
              </a:ext>
            </a:extLst>
          </p:cNvPr>
          <p:cNvSpPr>
            <a:spLocks noGrp="1"/>
          </p:cNvSpPr>
          <p:nvPr>
            <p:ph type="sldNum" sz="quarter" idx="5"/>
          </p:nvPr>
        </p:nvSpPr>
        <p:spPr/>
        <p:txBody>
          <a:bodyPr/>
          <a:lstStyle/>
          <a:p>
            <a:fld id="{5C664B30-646F-8643-8653-8343F83773FD}" type="slidenum">
              <a:rPr lang="en-US" smtClean="0"/>
              <a:t>41</a:t>
            </a:fld>
            <a:endParaRPr lang="en-US" dirty="0"/>
          </a:p>
        </p:txBody>
      </p:sp>
    </p:spTree>
    <p:extLst>
      <p:ext uri="{BB962C8B-B14F-4D97-AF65-F5344CB8AC3E}">
        <p14:creationId xmlns:p14="http://schemas.microsoft.com/office/powerpoint/2010/main" val="10791428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42</a:t>
            </a:fld>
            <a:endParaRPr lang="en-US" dirty="0"/>
          </a:p>
        </p:txBody>
      </p:sp>
    </p:spTree>
    <p:extLst>
      <p:ext uri="{BB962C8B-B14F-4D97-AF65-F5344CB8AC3E}">
        <p14:creationId xmlns:p14="http://schemas.microsoft.com/office/powerpoint/2010/main" val="20030902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Continuing Education Units (CEUs)</a:t>
            </a:r>
          </a:p>
          <a:p>
            <a:r>
              <a:rPr lang="en-US" dirty="0"/>
              <a:t>WPS offers a certificate of achievement via a follow-up email. The email contains contact hours, which governing bodies may accept for CEUs. Contact </a:t>
            </a:r>
            <a:r>
              <a:rPr lang="en-US"/>
              <a:t>your CEU </a:t>
            </a:r>
            <a:r>
              <a:rPr lang="en-US" dirty="0"/>
              <a:t>governing body for details on submitting our contact hours. </a:t>
            </a:r>
          </a:p>
          <a:p>
            <a:pPr marL="0" indent="0">
              <a:buNone/>
            </a:pPr>
            <a:r>
              <a:rPr lang="en-US" b="1" dirty="0"/>
              <a:t>Follow-up Questions</a:t>
            </a:r>
          </a:p>
          <a:p>
            <a:pPr marL="0" indent="0">
              <a:buNone/>
            </a:pPr>
            <a:r>
              <a:rPr lang="en-US" dirty="0"/>
              <a:t>WPS will accept event related questions for seven days following the live event. The questions must be received by noon on the seventh day.</a:t>
            </a:r>
          </a:p>
          <a:p>
            <a:pPr marL="171450" indent="-171450">
              <a:buFont typeface="Arial" panose="020B0604020202020204" pitchFamily="34" charset="0"/>
              <a:buChar char="•"/>
            </a:pPr>
            <a:r>
              <a:rPr lang="en-US" dirty="0">
                <a:solidFill>
                  <a:schemeClr val="tx1"/>
                </a:solidFill>
              </a:rPr>
              <a:t>Email </a:t>
            </a:r>
            <a:r>
              <a:rPr lang="en-US" dirty="0">
                <a:solidFill>
                  <a:schemeClr val="tx1"/>
                </a:solidFill>
                <a:hlinkClick r:id="rId3"/>
              </a:rPr>
              <a:t>wps.gha.education@wpsic.com</a:t>
            </a:r>
            <a:endParaRPr lang="en-US" dirty="0"/>
          </a:p>
          <a:p>
            <a:pPr marL="171450" indent="-171450">
              <a:buFont typeface="Arial" panose="020B0604020202020204" pitchFamily="34" charset="0"/>
              <a:buChar char="•"/>
            </a:pPr>
            <a:r>
              <a:rPr lang="en-US" dirty="0"/>
              <a:t>Subject Line: Today’s Topic</a:t>
            </a:r>
          </a:p>
          <a:p>
            <a:pPr marL="0" indent="0">
              <a:buNone/>
            </a:pPr>
            <a:r>
              <a:rPr lang="en-US" dirty="0"/>
              <a:t>Send claim specific questions to Customer Service </a:t>
            </a:r>
          </a:p>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43</a:t>
            </a:fld>
            <a:endParaRPr lang="en-US" dirty="0"/>
          </a:p>
        </p:txBody>
      </p:sp>
    </p:spTree>
    <p:extLst>
      <p:ext uri="{BB962C8B-B14F-4D97-AF65-F5344CB8AC3E}">
        <p14:creationId xmlns:p14="http://schemas.microsoft.com/office/powerpoint/2010/main" val="37202997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44</a:t>
            </a:fld>
            <a:endParaRPr lang="en-US" dirty="0"/>
          </a:p>
        </p:txBody>
      </p:sp>
    </p:spTree>
    <p:extLst>
      <p:ext uri="{BB962C8B-B14F-4D97-AF65-F5344CB8AC3E}">
        <p14:creationId xmlns:p14="http://schemas.microsoft.com/office/powerpoint/2010/main" val="4131093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664B30-646F-8643-8653-8343F83773FD}" type="slidenum">
              <a:rPr lang="en-US" smtClean="0"/>
              <a:t>45</a:t>
            </a:fld>
            <a:endParaRPr lang="en-US" dirty="0"/>
          </a:p>
        </p:txBody>
      </p:sp>
    </p:spTree>
    <p:extLst>
      <p:ext uri="{BB962C8B-B14F-4D97-AF65-F5344CB8AC3E}">
        <p14:creationId xmlns:p14="http://schemas.microsoft.com/office/powerpoint/2010/main" val="2167535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5</a:t>
            </a:fld>
            <a:endParaRPr lang="en-US" dirty="0"/>
          </a:p>
        </p:txBody>
      </p:sp>
    </p:spTree>
    <p:extLst>
      <p:ext uri="{BB962C8B-B14F-4D97-AF65-F5344CB8AC3E}">
        <p14:creationId xmlns:p14="http://schemas.microsoft.com/office/powerpoint/2010/main" val="92482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664B30-646F-8643-8653-8343F83773FD}" type="slidenum">
              <a:rPr lang="en-US" smtClean="0"/>
              <a:t>6</a:t>
            </a:fld>
            <a:endParaRPr lang="en-US" dirty="0"/>
          </a:p>
        </p:txBody>
      </p:sp>
    </p:spTree>
    <p:extLst>
      <p:ext uri="{BB962C8B-B14F-4D97-AF65-F5344CB8AC3E}">
        <p14:creationId xmlns:p14="http://schemas.microsoft.com/office/powerpoint/2010/main" val="2375987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C5C63-446D-570D-296E-887AEAC7E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B308D-7B66-DF04-E4CF-6074FCF818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8DEC2-B3EA-9149-89FB-58B0021486D6}"/>
              </a:ext>
            </a:extLst>
          </p:cNvPr>
          <p:cNvSpPr>
            <a:spLocks noGrp="1"/>
          </p:cNvSpPr>
          <p:nvPr>
            <p:ph type="body" idx="1"/>
          </p:nvPr>
        </p:nvSpPr>
        <p:spPr/>
        <p:txBody>
          <a:bodyPr/>
          <a:lstStyle/>
          <a:p>
            <a:r>
              <a:rPr lang="en-US" dirty="0"/>
              <a:t>CER – Clerical Error Reopening</a:t>
            </a:r>
          </a:p>
          <a:p>
            <a:r>
              <a:rPr lang="en-US" dirty="0"/>
              <a:t>SNAP – Secure Net Access Portal</a:t>
            </a:r>
          </a:p>
        </p:txBody>
      </p:sp>
      <p:sp>
        <p:nvSpPr>
          <p:cNvPr id="4" name="Slide Number Placeholder 3">
            <a:extLst>
              <a:ext uri="{FF2B5EF4-FFF2-40B4-BE49-F238E27FC236}">
                <a16:creationId xmlns:a16="http://schemas.microsoft.com/office/drawing/2014/main" id="{90815C6E-CA9F-118C-0B9A-B3619285E2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8939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A1C8B-B5E1-280D-8A50-6188261FDA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6614D-72B0-EA73-3342-078837C968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A655FB-37E1-F9AB-691A-6B097EE13B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D8F233-2D93-DB65-818F-9C34EC7F64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0272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64B30-646F-8643-8653-8343F83773F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50907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and black logo&#10;&#10;Description automatically generated">
            <a:extLst>
              <a:ext uri="{FF2B5EF4-FFF2-40B4-BE49-F238E27FC236}">
                <a16:creationId xmlns:a16="http://schemas.microsoft.com/office/drawing/2014/main" id="{AA20C6C4-F155-7803-EFE1-9762E8F8E6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6890" y="793676"/>
            <a:ext cx="2808514" cy="915368"/>
          </a:xfrm>
          <a:prstGeom prst="rect">
            <a:avLst/>
          </a:prstGeom>
        </p:spPr>
      </p:pic>
      <p:sp>
        <p:nvSpPr>
          <p:cNvPr id="3" name="Subtitle 2">
            <a:extLst>
              <a:ext uri="{FF2B5EF4-FFF2-40B4-BE49-F238E27FC236}">
                <a16:creationId xmlns:a16="http://schemas.microsoft.com/office/drawing/2014/main" id="{8B1FA38E-B6D4-E7E2-AD0C-0525A67BA19B}"/>
              </a:ext>
            </a:extLst>
          </p:cNvPr>
          <p:cNvSpPr>
            <a:spLocks noGrp="1"/>
          </p:cNvSpPr>
          <p:nvPr>
            <p:ph type="subTitle" idx="1"/>
          </p:nvPr>
        </p:nvSpPr>
        <p:spPr>
          <a:xfrm>
            <a:off x="4487308" y="5191125"/>
            <a:ext cx="5190092" cy="1027864"/>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0" name="Picture 9" descr="Logo, company name&#10;&#10;Description automatically generated">
            <a:extLst>
              <a:ext uri="{FF2B5EF4-FFF2-40B4-BE49-F238E27FC236}">
                <a16:creationId xmlns:a16="http://schemas.microsoft.com/office/drawing/2014/main" id="{79478F67-FB7C-B918-569D-233FCB007EF0}"/>
              </a:ext>
            </a:extLst>
          </p:cNvPr>
          <p:cNvPicPr>
            <a:picLocks noChangeAspect="1"/>
          </p:cNvPicPr>
          <p:nvPr userDrawn="1"/>
        </p:nvPicPr>
        <p:blipFill>
          <a:blip r:embed="rId3" cstate="email">
            <a:extLst>
              <a:ext uri="{28A0092B-C50C-407E-A947-70E740481C1C}">
                <a14:useLocalDpi xmlns:a14="http://schemas.microsoft.com/office/drawing/2010/main"/>
              </a:ext>
            </a:extLst>
          </a:blip>
          <a:srcRect t="9737"/>
          <a:stretch/>
        </p:blipFill>
        <p:spPr>
          <a:xfrm>
            <a:off x="526890" y="5398589"/>
            <a:ext cx="2808514" cy="1107794"/>
          </a:xfrm>
          <a:prstGeom prst="rect">
            <a:avLst/>
          </a:prstGeom>
        </p:spPr>
      </p:pic>
      <p:sp>
        <p:nvSpPr>
          <p:cNvPr id="4" name="Slide Number Placeholder 7">
            <a:extLst>
              <a:ext uri="{FF2B5EF4-FFF2-40B4-BE49-F238E27FC236}">
                <a16:creationId xmlns:a16="http://schemas.microsoft.com/office/drawing/2014/main" id="{525A48F2-9A76-3D99-FF32-380DF795174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5" name="Picture 4" descr="A close up of a logo&#10;&#10;Description automatically generated">
            <a:extLst>
              <a:ext uri="{FF2B5EF4-FFF2-40B4-BE49-F238E27FC236}">
                <a16:creationId xmlns:a16="http://schemas.microsoft.com/office/drawing/2014/main" id="{CCE51CA9-45C0-BDD0-9ED0-847272E8E34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162800" y="-18825"/>
            <a:ext cx="5029200" cy="4724731"/>
          </a:xfrm>
          <a:prstGeom prst="rect">
            <a:avLst/>
          </a:prstGeom>
        </p:spPr>
      </p:pic>
      <p:sp>
        <p:nvSpPr>
          <p:cNvPr id="2" name="Title 1">
            <a:extLst>
              <a:ext uri="{FF2B5EF4-FFF2-40B4-BE49-F238E27FC236}">
                <a16:creationId xmlns:a16="http://schemas.microsoft.com/office/drawing/2014/main" id="{562FDC75-92C1-E9B5-3504-B59857A6FD43}"/>
              </a:ext>
            </a:extLst>
          </p:cNvPr>
          <p:cNvSpPr>
            <a:spLocks noGrp="1"/>
          </p:cNvSpPr>
          <p:nvPr>
            <p:ph type="ctrTitle"/>
          </p:nvPr>
        </p:nvSpPr>
        <p:spPr>
          <a:xfrm>
            <a:off x="526890" y="1918234"/>
            <a:ext cx="8836185" cy="2734447"/>
          </a:xfrm>
        </p:spPr>
        <p:txBody>
          <a:bodyPr anchor="ctr"/>
          <a:lstStyle>
            <a:lvl1pPr algn="l">
              <a:defRPr sz="60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25944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CP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FBB43D45-DE9B-F1D0-A34A-71E66B47BDDC}"/>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26058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Content, footer,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1843761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CPT with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6" name="Picture 5" descr="A close up of a logo&#10;&#10;Description automatically generated">
            <a:extLst>
              <a:ext uri="{FF2B5EF4-FFF2-40B4-BE49-F238E27FC236}">
                <a16:creationId xmlns:a16="http://schemas.microsoft.com/office/drawing/2014/main" id="{AA93F9BB-C217-64E2-A31D-3B46AE96861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1198325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6" name="Picture 5" descr="A close up of a logo&#10;&#10;Description automatically generated">
            <a:extLst>
              <a:ext uri="{FF2B5EF4-FFF2-40B4-BE49-F238E27FC236}">
                <a16:creationId xmlns:a16="http://schemas.microsoft.com/office/drawing/2014/main" id="{76E78CF7-0DE5-47C9-95D3-7E4300A9B3B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152084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Content, footer,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pic>
        <p:nvPicPr>
          <p:cNvPr id="7" name="Picture 2">
            <a:extLst>
              <a:ext uri="{FF2B5EF4-FFF2-40B4-BE49-F238E27FC236}">
                <a16:creationId xmlns:a16="http://schemas.microsoft.com/office/drawing/2014/main" id="{00D728AA-88E0-7B20-23C8-68F493C3F8E1}"/>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894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ubtitle, Content, CPT with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4" name="Picture 2">
            <a:extLst>
              <a:ext uri="{FF2B5EF4-FFF2-40B4-BE49-F238E27FC236}">
                <a16:creationId xmlns:a16="http://schemas.microsoft.com/office/drawing/2014/main" id="{850E6083-A83B-0601-F933-8BF7064533D8}"/>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659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7" name="Picture 2">
            <a:extLst>
              <a:ext uri="{FF2B5EF4-FFF2-40B4-BE49-F238E27FC236}">
                <a16:creationId xmlns:a16="http://schemas.microsoft.com/office/drawing/2014/main" id="{0753F640-C8C9-9693-6D03-E8ACED7C84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0579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with subtitle,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8434151"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2" name="Slide Number Placeholder 7">
            <a:extLst>
              <a:ext uri="{FF2B5EF4-FFF2-40B4-BE49-F238E27FC236}">
                <a16:creationId xmlns:a16="http://schemas.microsoft.com/office/drawing/2014/main" id="{B999DC1E-F35D-2FA0-845B-00237B1784A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9" name="Picture 2">
            <a:extLst>
              <a:ext uri="{FF2B5EF4-FFF2-40B4-BE49-F238E27FC236}">
                <a16:creationId xmlns:a16="http://schemas.microsoft.com/office/drawing/2014/main" id="{01031E93-3BF1-16C8-A0C4-DA7B9198628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7234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Content, footer, w/ snow flak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E761F413-4477-E508-B501-1CFDE592A25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11194891" y="6488668"/>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3820913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wo Content w cpt &amp; Snow flake">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47E9C916-1691-F681-BEB7-5D33289B23C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11121620" y="6374368"/>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943950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671481"/>
            <a:ext cx="10515600" cy="350548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356587A2-A739-52D7-933D-F286D43B2EF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4" name="Slide Number Placeholder 7">
            <a:extLst>
              <a:ext uri="{FF2B5EF4-FFF2-40B4-BE49-F238E27FC236}">
                <a16:creationId xmlns:a16="http://schemas.microsoft.com/office/drawing/2014/main" id="{1FCB84B2-B49C-617C-2241-E4FDD72AFB88}"/>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1"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Tree>
    <p:extLst>
      <p:ext uri="{BB962C8B-B14F-4D97-AF65-F5344CB8AC3E}">
        <p14:creationId xmlns:p14="http://schemas.microsoft.com/office/powerpoint/2010/main" val="2680059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ft Content, small Picture, and Snow flak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3CD52EFF-1CA2-2D05-80C4-B950727EF9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651877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199" y="1828800"/>
            <a:ext cx="6521825"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7768874" y="511178"/>
            <a:ext cx="3965925" cy="5689089"/>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DD9D8F84-9CA5-94B5-02EC-793E6F17DD82}"/>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4" name="Text Placeholder 4">
            <a:extLst>
              <a:ext uri="{FF2B5EF4-FFF2-40B4-BE49-F238E27FC236}">
                <a16:creationId xmlns:a16="http://schemas.microsoft.com/office/drawing/2014/main" id="{82188F75-C74D-36C4-B205-B4198FD4A4ED}"/>
              </a:ext>
            </a:extLst>
          </p:cNvPr>
          <p:cNvSpPr>
            <a:spLocks noGrp="1"/>
          </p:cNvSpPr>
          <p:nvPr>
            <p:ph type="body" sz="quarter" idx="11"/>
          </p:nvPr>
        </p:nvSpPr>
        <p:spPr>
          <a:xfrm>
            <a:off x="2466974" y="6274054"/>
            <a:ext cx="8378631"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1770988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Large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784225" y="4695825"/>
            <a:ext cx="7426325" cy="1400175"/>
          </a:xfrm>
        </p:spPr>
        <p:txBody>
          <a:bodyPr anchor="ctr">
            <a:normAutofit/>
          </a:bodyPr>
          <a:lstStyle>
            <a:lvl1pPr>
              <a:defRPr sz="4000">
                <a:solidFill>
                  <a:schemeClr val="tx1">
                    <a:lumMod val="75000"/>
                    <a:lumOff val="25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CF66FADD-BD1B-181B-B5A6-6137AB51720B}"/>
              </a:ext>
            </a:extLst>
          </p:cNvPr>
          <p:cNvSpPr>
            <a:spLocks noGrp="1"/>
          </p:cNvSpPr>
          <p:nvPr>
            <p:ph type="pic" sz="quarter" idx="10"/>
          </p:nvPr>
        </p:nvSpPr>
        <p:spPr>
          <a:xfrm>
            <a:off x="1785937" y="629100"/>
            <a:ext cx="8620125" cy="3304725"/>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0124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No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841249" y="1739264"/>
            <a:ext cx="8351520" cy="2743200"/>
          </a:xfrm>
          <a:solidFill>
            <a:srgbClr val="6EFCAA"/>
          </a:solidFill>
          <a:effectLst>
            <a:softEdge rad="190500"/>
          </a:effectLst>
        </p:spPr>
        <p:txBody>
          <a:bodyPr anchor="ctr">
            <a:normAutofit/>
          </a:bodyPr>
          <a:lstStyle>
            <a:lvl1pPr algn="ctr">
              <a:defRPr sz="4000">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1546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amp;A (No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853441" y="1737360"/>
            <a:ext cx="8351520" cy="2743200"/>
          </a:xfrm>
          <a:solidFill>
            <a:srgbClr val="042789"/>
          </a:solidFill>
          <a:effectLst>
            <a:softEdge rad="190500"/>
          </a:effectLst>
        </p:spPr>
        <p:txBody>
          <a:bodyPr anchor="ctr">
            <a:normAutofit/>
          </a:bodyPr>
          <a:lstStyle>
            <a:lvl1pPr algn="ctr">
              <a:defRPr sz="4000">
                <a:solidFill>
                  <a:schemeClr val="bg1"/>
                </a:solidFill>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947035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ogo (closing slide)">
    <p:spTree>
      <p:nvGrpSpPr>
        <p:cNvPr id="1" name=""/>
        <p:cNvGrpSpPr/>
        <p:nvPr/>
      </p:nvGrpSpPr>
      <p:grpSpPr>
        <a:xfrm>
          <a:off x="0" y="0"/>
          <a:ext cx="0" cy="0"/>
          <a:chOff x="0" y="0"/>
          <a:chExt cx="0" cy="0"/>
        </a:xfrm>
      </p:grpSpPr>
      <p:pic>
        <p:nvPicPr>
          <p:cNvPr id="8" name="Picture 7" descr="WPS Health Solutions logo">
            <a:extLst>
              <a:ext uri="{FF2B5EF4-FFF2-40B4-BE49-F238E27FC236}">
                <a16:creationId xmlns:a16="http://schemas.microsoft.com/office/drawing/2014/main" id="{4BAE8795-1038-5FC3-798A-B4465E507FAD}"/>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97424" y="483282"/>
            <a:ext cx="7197152" cy="2794275"/>
          </a:xfrm>
          <a:prstGeom prst="rect">
            <a:avLst/>
          </a:prstGeom>
        </p:spPr>
      </p:pic>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1066799" y="3656768"/>
            <a:ext cx="10515600" cy="1325563"/>
          </a:xfrm>
          <a:solidFill>
            <a:srgbClr val="6EFCAA"/>
          </a:solidFill>
          <a:effectLst>
            <a:softEdge rad="190500"/>
          </a:effectLst>
        </p:spPr>
        <p:txBody>
          <a:bodyPr/>
          <a:lstStyle>
            <a:lvl1pPr algn="ctr">
              <a:defRPr/>
            </a:lvl1pPr>
          </a:lstStyle>
          <a:p>
            <a:r>
              <a:rPr lang="en-US" dirty="0"/>
              <a:t>Click to edit Master title style</a:t>
            </a:r>
          </a:p>
        </p:txBody>
      </p:sp>
      <p:pic>
        <p:nvPicPr>
          <p:cNvPr id="2" name="Picture 1" descr="Logo, company name&#10;&#10;Description automatically generated">
            <a:extLst>
              <a:ext uri="{FF2B5EF4-FFF2-40B4-BE49-F238E27FC236}">
                <a16:creationId xmlns:a16="http://schemas.microsoft.com/office/drawing/2014/main" id="{8CA969FC-D2AC-BF7C-E19A-96E944297C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6890" y="5279085"/>
            <a:ext cx="2808514" cy="1227298"/>
          </a:xfrm>
          <a:prstGeom prst="rect">
            <a:avLst/>
          </a:prstGeom>
        </p:spPr>
      </p:pic>
      <p:sp>
        <p:nvSpPr>
          <p:cNvPr id="4" name="Slide Number Placeholder 7">
            <a:extLst>
              <a:ext uri="{FF2B5EF4-FFF2-40B4-BE49-F238E27FC236}">
                <a16:creationId xmlns:a16="http://schemas.microsoft.com/office/drawing/2014/main" id="{07CF9B69-9DC0-2713-0770-2436A9F29A7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2617042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slide for picture w/ hidden 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200" y="-1642579"/>
            <a:ext cx="10515600" cy="1325563"/>
          </a:xfrm>
        </p:spPr>
        <p:txBody>
          <a:bodyPr/>
          <a:lstStyle/>
          <a:p>
            <a:r>
              <a:rPr lang="en-US" dirty="0"/>
              <a:t>Click to edit Master title style</a:t>
            </a:r>
          </a:p>
        </p:txBody>
      </p:sp>
      <p:sp>
        <p:nvSpPr>
          <p:cNvPr id="3" name="Slide Number Placeholder 7">
            <a:extLst>
              <a:ext uri="{FF2B5EF4-FFF2-40B4-BE49-F238E27FC236}">
                <a16:creationId xmlns:a16="http://schemas.microsoft.com/office/drawing/2014/main" id="{433497E0-02BB-5230-BD8C-5CB834D23EA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992038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Content, Half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3384640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wo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lvl1pPr>
            <a:lvl2pPr marL="685800" indent="-228600">
              <a:buClr>
                <a:srgbClr val="042789"/>
              </a:buClr>
              <a:buFont typeface="Arial" panose="020B0604020202020204" pitchFamily="34" charset="0"/>
              <a:buChar char="•"/>
              <a:defRPr sz="2800"/>
            </a:lvl2pPr>
            <a:lvl3pPr marL="1143000" indent="-228600">
              <a:buClr>
                <a:srgbClr val="042789"/>
              </a:buClr>
              <a:buFont typeface="Arial" panose="020B0604020202020204" pitchFamily="34" charset="0"/>
              <a:buChar char="•"/>
              <a:defRPr sz="2400"/>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7">
            <a:extLst>
              <a:ext uri="{FF2B5EF4-FFF2-40B4-BE49-F238E27FC236}">
                <a16:creationId xmlns:a16="http://schemas.microsoft.com/office/drawing/2014/main" id="{C0E985A1-81F3-E383-CFE5-5A84EB6A196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1026" name="Picture 2">
            <a:extLst>
              <a:ext uri="{FF2B5EF4-FFF2-40B4-BE49-F238E27FC236}">
                <a16:creationId xmlns:a16="http://schemas.microsoft.com/office/drawing/2014/main" id="{41AD58EF-0256-CFEA-E6A3-4043C17DAF02}"/>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0020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3299365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Conten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611788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4" name="Slide Number Placeholder 7">
            <a:extLst>
              <a:ext uri="{FF2B5EF4-FFF2-40B4-BE49-F238E27FC236}">
                <a16:creationId xmlns:a16="http://schemas.microsoft.com/office/drawing/2014/main" id="{ABAF3DEF-86AA-7AE5-67C3-5B2A510CBBA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1940870E-43A2-1E33-6CBB-53AEE9DD7B7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33434717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and black logo&#10;&#10;Description automatically generated">
            <a:extLst>
              <a:ext uri="{FF2B5EF4-FFF2-40B4-BE49-F238E27FC236}">
                <a16:creationId xmlns:a16="http://schemas.microsoft.com/office/drawing/2014/main" id="{AA20C6C4-F155-7803-EFE1-9762E8F8E6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6890" y="793676"/>
            <a:ext cx="2808514" cy="915368"/>
          </a:xfrm>
          <a:prstGeom prst="rect">
            <a:avLst/>
          </a:prstGeom>
        </p:spPr>
      </p:pic>
      <p:pic>
        <p:nvPicPr>
          <p:cNvPr id="7" name="Picture 6" descr="A close up of a logo&#10;&#10;Description automatically generated">
            <a:extLst>
              <a:ext uri="{FF2B5EF4-FFF2-40B4-BE49-F238E27FC236}">
                <a16:creationId xmlns:a16="http://schemas.microsoft.com/office/drawing/2014/main" id="{14E046DD-223D-90F4-25DB-5E4397CCEFC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34" y="0"/>
            <a:ext cx="12189532" cy="6858000"/>
          </a:xfrm>
          <a:prstGeom prst="rect">
            <a:avLst/>
          </a:prstGeom>
        </p:spPr>
      </p:pic>
      <p:sp>
        <p:nvSpPr>
          <p:cNvPr id="2" name="Title 1">
            <a:extLst>
              <a:ext uri="{FF2B5EF4-FFF2-40B4-BE49-F238E27FC236}">
                <a16:creationId xmlns:a16="http://schemas.microsoft.com/office/drawing/2014/main" id="{562FDC75-92C1-E9B5-3504-B59857A6FD43}"/>
              </a:ext>
            </a:extLst>
          </p:cNvPr>
          <p:cNvSpPr>
            <a:spLocks noGrp="1"/>
          </p:cNvSpPr>
          <p:nvPr>
            <p:ph type="ctrTitle"/>
          </p:nvPr>
        </p:nvSpPr>
        <p:spPr>
          <a:xfrm>
            <a:off x="526890" y="1918234"/>
            <a:ext cx="7316755" cy="2734447"/>
          </a:xfrm>
        </p:spPr>
        <p:txBody>
          <a:bodyPr anchor="ctr"/>
          <a:lstStyle>
            <a:lvl1pPr algn="l">
              <a:defRPr sz="6000">
                <a:solidFill>
                  <a:schemeClr val="tx1">
                    <a:lumMod val="75000"/>
                    <a:lumOff val="25000"/>
                  </a:schemeClr>
                </a:solidFill>
              </a:defRPr>
            </a:lvl1pPr>
          </a:lstStyle>
          <a:p>
            <a:r>
              <a:rPr lang="en-US" dirty="0"/>
              <a:t>Click to edit Master title style</a:t>
            </a:r>
          </a:p>
        </p:txBody>
      </p:sp>
      <p:sp>
        <p:nvSpPr>
          <p:cNvPr id="3" name="Subtitle 2">
            <a:extLst>
              <a:ext uri="{FF2B5EF4-FFF2-40B4-BE49-F238E27FC236}">
                <a16:creationId xmlns:a16="http://schemas.microsoft.com/office/drawing/2014/main" id="{8B1FA38E-B6D4-E7E2-AD0C-0525A67BA19B}"/>
              </a:ext>
            </a:extLst>
          </p:cNvPr>
          <p:cNvSpPr>
            <a:spLocks noGrp="1"/>
          </p:cNvSpPr>
          <p:nvPr>
            <p:ph type="subTitle" idx="1"/>
          </p:nvPr>
        </p:nvSpPr>
        <p:spPr>
          <a:xfrm>
            <a:off x="2653553" y="4759132"/>
            <a:ext cx="5190092" cy="533006"/>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
        <p:nvSpPr>
          <p:cNvPr id="4" name="Slide Number Placeholder 7">
            <a:extLst>
              <a:ext uri="{FF2B5EF4-FFF2-40B4-BE49-F238E27FC236}">
                <a16:creationId xmlns:a16="http://schemas.microsoft.com/office/drawing/2014/main" id="{525A48F2-9A76-3D99-FF32-380DF795174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5" name="Picture 4" descr="Logo, company name&#10;&#10;Description automatically generated">
            <a:extLst>
              <a:ext uri="{FF2B5EF4-FFF2-40B4-BE49-F238E27FC236}">
                <a16:creationId xmlns:a16="http://schemas.microsoft.com/office/drawing/2014/main" id="{933F5B1C-4CCC-7A25-6E39-A6D5EEB30442}"/>
              </a:ext>
            </a:extLst>
          </p:cNvPr>
          <p:cNvPicPr>
            <a:picLocks noChangeAspect="1"/>
          </p:cNvPicPr>
          <p:nvPr userDrawn="1"/>
        </p:nvPicPr>
        <p:blipFill>
          <a:blip r:embed="rId4" cstate="email">
            <a:extLst>
              <a:ext uri="{28A0092B-C50C-407E-A947-70E740481C1C}">
                <a14:useLocalDpi xmlns:a14="http://schemas.microsoft.com/office/drawing/2010/main"/>
              </a:ext>
            </a:extLst>
          </a:blip>
          <a:srcRect t="9737"/>
          <a:stretch/>
        </p:blipFill>
        <p:spPr>
          <a:xfrm>
            <a:off x="526890" y="5398589"/>
            <a:ext cx="2808514" cy="1107794"/>
          </a:xfrm>
          <a:prstGeom prst="rect">
            <a:avLst/>
          </a:prstGeom>
        </p:spPr>
      </p:pic>
    </p:spTree>
    <p:extLst>
      <p:ext uri="{BB962C8B-B14F-4D97-AF65-F5344CB8AC3E}">
        <p14:creationId xmlns:p14="http://schemas.microsoft.com/office/powerpoint/2010/main" val="39026525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and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356587A2-A739-52D7-933D-F286D43B2EF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4" name="Slide Number Placeholder 7">
            <a:extLst>
              <a:ext uri="{FF2B5EF4-FFF2-40B4-BE49-F238E27FC236}">
                <a16:creationId xmlns:a16="http://schemas.microsoft.com/office/drawing/2014/main" id="{1FCB84B2-B49C-617C-2241-E4FDD72AFB88}"/>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7482484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4" name="Slide Number Placeholder 7">
            <a:extLst>
              <a:ext uri="{FF2B5EF4-FFF2-40B4-BE49-F238E27FC236}">
                <a16:creationId xmlns:a16="http://schemas.microsoft.com/office/drawing/2014/main" id="{ABAF3DEF-86AA-7AE5-67C3-5B2A510CBBA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8083588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ubtitle, Content, CPT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5100"/>
            <a:ext cx="10515600" cy="3471863"/>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4" name="Text Placeholder 4">
            <a:extLst>
              <a:ext uri="{FF2B5EF4-FFF2-40B4-BE49-F238E27FC236}">
                <a16:creationId xmlns:a16="http://schemas.microsoft.com/office/drawing/2014/main" id="{86117C7E-5E98-5ECF-1509-74DEC2956B49}"/>
              </a:ext>
            </a:extLst>
          </p:cNvPr>
          <p:cNvSpPr>
            <a:spLocks noGrp="1"/>
          </p:cNvSpPr>
          <p:nvPr>
            <p:ph type="body" sz="quarter" idx="11"/>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6" name="Slide Number Placeholder 7">
            <a:extLst>
              <a:ext uri="{FF2B5EF4-FFF2-40B4-BE49-F238E27FC236}">
                <a16:creationId xmlns:a16="http://schemas.microsoft.com/office/drawing/2014/main" id="{70B9071C-991D-AA44-A4B5-8A0ACD387D59}"/>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0210623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5100"/>
            <a:ext cx="10515600" cy="3471863"/>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199" y="1828800"/>
            <a:ext cx="10515599" cy="738188"/>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Slide Number Placeholder 7">
            <a:extLst>
              <a:ext uri="{FF2B5EF4-FFF2-40B4-BE49-F238E27FC236}">
                <a16:creationId xmlns:a16="http://schemas.microsoft.com/office/drawing/2014/main" id="{E7BF7FBA-6222-08FB-CB07-356F664617B4}"/>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790811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ubtitle, Content, CP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8872501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ubtitle, Conten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6" name="Slide Number Placeholder 7">
            <a:extLst>
              <a:ext uri="{FF2B5EF4-FFF2-40B4-BE49-F238E27FC236}">
                <a16:creationId xmlns:a16="http://schemas.microsoft.com/office/drawing/2014/main" id="{CB84ACC7-AE5E-235C-69F2-7941B7A0A72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1096776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Content, CPT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lgn="l">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6A3AAD54-5DB9-7382-73A9-E4458DBB1AA1}"/>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0543363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Tree>
    <p:extLst>
      <p:ext uri="{BB962C8B-B14F-4D97-AF65-F5344CB8AC3E}">
        <p14:creationId xmlns:p14="http://schemas.microsoft.com/office/powerpoint/2010/main" val="29997473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Content, CP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593617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CP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7840145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Conten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10466626"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Picture Placeholder 5">
            <a:extLst>
              <a:ext uri="{FF2B5EF4-FFF2-40B4-BE49-F238E27FC236}">
                <a16:creationId xmlns:a16="http://schemas.microsoft.com/office/drawing/2014/main" id="{7F5DBB29-FB65-CA0B-1662-E4444889E6D6}"/>
              </a:ext>
            </a:extLst>
          </p:cNvPr>
          <p:cNvSpPr>
            <a:spLocks noGrp="1"/>
          </p:cNvSpPr>
          <p:nvPr>
            <p:ph type="pic" sz="quarter" idx="10"/>
          </p:nvPr>
        </p:nvSpPr>
        <p:spPr>
          <a:xfrm>
            <a:off x="7243052" y="1804989"/>
            <a:ext cx="4061774" cy="4462128"/>
          </a:xfrm>
        </p:spPr>
        <p:txBody>
          <a:bodyPr/>
          <a:lstStyle>
            <a:lvl1pPr marL="0" indent="0">
              <a:buNone/>
              <a:defRPr/>
            </a:lvl1pPr>
          </a:lstStyle>
          <a:p>
            <a:endParaRPr lang="en-US" dirty="0"/>
          </a:p>
        </p:txBody>
      </p:sp>
      <p:sp>
        <p:nvSpPr>
          <p:cNvPr id="9" name="Slide Number Placeholder 7">
            <a:extLst>
              <a:ext uri="{FF2B5EF4-FFF2-40B4-BE49-F238E27FC236}">
                <a16:creationId xmlns:a16="http://schemas.microsoft.com/office/drawing/2014/main" id="{45766758-E681-171E-3AB1-2F42BB6886F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0118150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Conten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9587433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Content, CPT, picture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60960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6" name="Picture Placeholder 5">
            <a:extLst>
              <a:ext uri="{FF2B5EF4-FFF2-40B4-BE49-F238E27FC236}">
                <a16:creationId xmlns:a16="http://schemas.microsoft.com/office/drawing/2014/main" id="{470A9C83-124F-7E85-852C-E4C1959F6C79}"/>
              </a:ext>
            </a:extLst>
          </p:cNvPr>
          <p:cNvSpPr>
            <a:spLocks noGrp="1"/>
          </p:cNvSpPr>
          <p:nvPr>
            <p:ph type="pic" sz="quarter" idx="10"/>
          </p:nvPr>
        </p:nvSpPr>
        <p:spPr>
          <a:xfrm>
            <a:off x="7243052" y="2857499"/>
            <a:ext cx="4061774" cy="3530536"/>
          </a:xfrm>
        </p:spPr>
        <p:txBody>
          <a:bodyPr/>
          <a:lstStyle>
            <a:lvl1pPr marL="0" indent="0">
              <a:buNone/>
              <a:defRPr/>
            </a:lvl1pPr>
          </a:lstStyle>
          <a:p>
            <a:endParaRPr lang="en-US" dirty="0"/>
          </a:p>
        </p:txBody>
      </p:sp>
      <p:sp>
        <p:nvSpPr>
          <p:cNvPr id="7" name="Slide Number Placeholder 7">
            <a:extLst>
              <a:ext uri="{FF2B5EF4-FFF2-40B4-BE49-F238E27FC236}">
                <a16:creationId xmlns:a16="http://schemas.microsoft.com/office/drawing/2014/main" id="{843CBEC3-41D9-6CF1-E37B-CEBB3EBF6ED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FBB43D45-DE9B-F1D0-A34A-71E66B47BDDC}"/>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19801959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Large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794817" y="3917576"/>
            <a:ext cx="8159750" cy="1685365"/>
          </a:xfrm>
        </p:spPr>
        <p:txBody>
          <a:bodyPr anchor="ctr">
            <a:normAutofit/>
          </a:bodyPr>
          <a:lstStyle>
            <a:lvl1pPr>
              <a:defRPr sz="4000">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38848267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w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3518BFD3-8101-8233-B473-029D966A87E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9484159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6" name="Slide Number Placeholder 7">
            <a:extLst>
              <a:ext uri="{FF2B5EF4-FFF2-40B4-BE49-F238E27FC236}">
                <a16:creationId xmlns:a16="http://schemas.microsoft.com/office/drawing/2014/main" id="{559D48B8-C6B8-F693-87D1-9C5442759972}"/>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2534915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w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7" name="Picture 2">
            <a:extLst>
              <a:ext uri="{FF2B5EF4-FFF2-40B4-BE49-F238E27FC236}">
                <a16:creationId xmlns:a16="http://schemas.microsoft.com/office/drawing/2014/main" id="{0753F640-C8C9-9693-6D03-E8ACED7C84BE}"/>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9416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8237220" cy="1325563"/>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lvl1pPr>
            <a:lvl2pPr marL="685800" indent="-228600">
              <a:buClr>
                <a:srgbClr val="042789"/>
              </a:buClr>
              <a:buFont typeface="Arial" panose="020B0604020202020204" pitchFamily="34" charset="0"/>
              <a:buChar char="•"/>
              <a:defRPr sz="2800"/>
            </a:lvl2pPr>
            <a:lvl3pPr marL="1143000" indent="-228600">
              <a:buClr>
                <a:srgbClr val="042789"/>
              </a:buClr>
              <a:buFont typeface="Arial" panose="020B0604020202020204" pitchFamily="34" charset="0"/>
              <a:buChar char="•"/>
              <a:defRPr sz="2400"/>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7">
            <a:extLst>
              <a:ext uri="{FF2B5EF4-FFF2-40B4-BE49-F238E27FC236}">
                <a16:creationId xmlns:a16="http://schemas.microsoft.com/office/drawing/2014/main" id="{C0E985A1-81F3-E383-CFE5-5A84EB6A196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1026" name="Picture 2">
            <a:extLst>
              <a:ext uri="{FF2B5EF4-FFF2-40B4-BE49-F238E27FC236}">
                <a16:creationId xmlns:a16="http://schemas.microsoft.com/office/drawing/2014/main" id="{41AD58EF-0256-CFEA-E6A3-4043C17DAF02}"/>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1961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ntent with subtitle &amp;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9" name="Slide Number Placeholder 7">
            <a:extLst>
              <a:ext uri="{FF2B5EF4-FFF2-40B4-BE49-F238E27FC236}">
                <a16:creationId xmlns:a16="http://schemas.microsoft.com/office/drawing/2014/main" id="{1DCF9BBA-1263-5D2A-662F-AF6EE1262B5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8907278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8" name="Slide Number Placeholder 7">
            <a:extLst>
              <a:ext uri="{FF2B5EF4-FFF2-40B4-BE49-F238E27FC236}">
                <a16:creationId xmlns:a16="http://schemas.microsoft.com/office/drawing/2014/main" id="{3CF15CD1-11EE-2137-F3F8-D3C5AC90C64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48176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11" name="Picture 10" descr="A logo of a company&#10;&#10;Description automatically generated">
            <a:extLst>
              <a:ext uri="{FF2B5EF4-FFF2-40B4-BE49-F238E27FC236}">
                <a16:creationId xmlns:a16="http://schemas.microsoft.com/office/drawing/2014/main" id="{E4085F19-C16F-6CB5-030C-9A0C02E2F0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3518BFD3-8101-8233-B473-029D966A87E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7649698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with subtitle, CPT, &amp;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8434151"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solidFill>
                  <a:schemeClr val="tx1">
                    <a:lumMod val="75000"/>
                    <a:lumOff val="25000"/>
                  </a:schemeClr>
                </a:solidFill>
              </a:defRPr>
            </a:lvl1pPr>
            <a:lvl2pPr>
              <a:buClr>
                <a:srgbClr val="042789"/>
              </a:buClr>
              <a:defRPr>
                <a:solidFill>
                  <a:schemeClr val="tx1">
                    <a:lumMod val="75000"/>
                    <a:lumOff val="25000"/>
                  </a:schemeClr>
                </a:solidFill>
              </a:defRPr>
            </a:lvl2pPr>
            <a:lvl3pPr>
              <a:buClr>
                <a:srgbClr val="042789"/>
              </a:buClr>
              <a:defRPr>
                <a:solidFill>
                  <a:schemeClr val="tx1">
                    <a:lumMod val="75000"/>
                    <a:lumOff val="25000"/>
                  </a:schemeClr>
                </a:solidFill>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12" name="Slide Number Placeholder 7">
            <a:extLst>
              <a:ext uri="{FF2B5EF4-FFF2-40B4-BE49-F238E27FC236}">
                <a16:creationId xmlns:a16="http://schemas.microsoft.com/office/drawing/2014/main" id="{B999DC1E-F35D-2FA0-845B-00237B1784A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pic>
        <p:nvPicPr>
          <p:cNvPr id="9" name="Picture 2">
            <a:extLst>
              <a:ext uri="{FF2B5EF4-FFF2-40B4-BE49-F238E27FC236}">
                <a16:creationId xmlns:a16="http://schemas.microsoft.com/office/drawing/2014/main" id="{01031E93-3BF1-16C8-A0C4-DA7B9198628C}"/>
              </a:ext>
              <a:ext uri="{C183D7F6-B498-43B3-948B-1728B52AA6E4}">
                <adec:decorative xmlns:adec="http://schemas.microsoft.com/office/drawing/2017/decorative" val="1"/>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9729137" y="86385"/>
            <a:ext cx="1624663" cy="160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2716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Content, Half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0794540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Half Picture,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3" name="Text Placeholder 4">
            <a:extLst>
              <a:ext uri="{FF2B5EF4-FFF2-40B4-BE49-F238E27FC236}">
                <a16:creationId xmlns:a16="http://schemas.microsoft.com/office/drawing/2014/main" id="{84D89A85-3500-6C38-E5C7-EE8D9371BCAB}"/>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9719956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eft Content, Large Picture, CPT, and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1143000"/>
            <a:ext cx="5638800" cy="4572000"/>
          </a:xfrm>
        </p:spPr>
        <p:txBody>
          <a:bodyPr/>
          <a:lstStyle>
            <a:lvl1pPr marL="0" indent="0">
              <a:buNone/>
              <a:defRPr/>
            </a:lvl1pPr>
          </a:lstStyle>
          <a:p>
            <a:endParaRPr lang="en-US" dirty="0"/>
          </a:p>
        </p:txBody>
      </p:sp>
      <p:sp>
        <p:nvSpPr>
          <p:cNvPr id="4" name="Slide Number Placeholder 7">
            <a:extLst>
              <a:ext uri="{FF2B5EF4-FFF2-40B4-BE49-F238E27FC236}">
                <a16:creationId xmlns:a16="http://schemas.microsoft.com/office/drawing/2014/main" id="{6E723704-FA88-6575-F2AD-A24617A6974D}"/>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Text Placeholder 4">
            <a:extLst>
              <a:ext uri="{FF2B5EF4-FFF2-40B4-BE49-F238E27FC236}">
                <a16:creationId xmlns:a16="http://schemas.microsoft.com/office/drawing/2014/main" id="{9251DC74-9680-A51E-7937-1F7D73BA50A3}"/>
              </a:ext>
            </a:extLst>
          </p:cNvPr>
          <p:cNvSpPr>
            <a:spLocks noGrp="1"/>
          </p:cNvSpPr>
          <p:nvPr>
            <p:ph type="body" sz="quarter" idx="11"/>
          </p:nvPr>
        </p:nvSpPr>
        <p:spPr>
          <a:xfrm>
            <a:off x="2466974" y="6274054"/>
            <a:ext cx="8378631"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pic>
        <p:nvPicPr>
          <p:cNvPr id="5" name="Picture 4" descr="A close up of a logo&#10;&#10;Description automatically generated">
            <a:extLst>
              <a:ext uri="{FF2B5EF4-FFF2-40B4-BE49-F238E27FC236}">
                <a16:creationId xmlns:a16="http://schemas.microsoft.com/office/drawing/2014/main" id="{929F89A4-CE73-F4CE-E3C1-65B9F507909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Tree>
    <p:extLst>
      <p:ext uri="{BB962C8B-B14F-4D97-AF65-F5344CB8AC3E}">
        <p14:creationId xmlns:p14="http://schemas.microsoft.com/office/powerpoint/2010/main" val="15212742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eft Content, small Picture, and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lvl1pPr>
            <a:lvl2pPr>
              <a:buClr>
                <a:srgbClr val="042789"/>
              </a:buClr>
              <a:defRPr sz="2800"/>
            </a:lvl2pPr>
            <a:lvl3pPr>
              <a:buClr>
                <a:srgbClr val="042789"/>
              </a:buClr>
              <a:defRPr sz="2400"/>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550154" y="511685"/>
            <a:ext cx="3965925" cy="5689089"/>
          </a:xfrm>
        </p:spPr>
        <p:txBody>
          <a:bodyPr/>
          <a:lstStyle>
            <a:lvl1pPr marL="0" indent="0">
              <a:buNone/>
              <a:defRPr/>
            </a:lvl1pPr>
          </a:lstStyle>
          <a:p>
            <a:endParaRPr lang="en-US" dirty="0"/>
          </a:p>
        </p:txBody>
      </p:sp>
      <p:pic>
        <p:nvPicPr>
          <p:cNvPr id="3" name="Picture 2" descr="A close up of a logo&#10;&#10;Description automatically generated">
            <a:extLst>
              <a:ext uri="{FF2B5EF4-FFF2-40B4-BE49-F238E27FC236}">
                <a16:creationId xmlns:a16="http://schemas.microsoft.com/office/drawing/2014/main" id="{3CD52EFF-1CA2-2D05-80C4-B950727EF9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5" name="Slide Number Placeholder 7">
            <a:extLst>
              <a:ext uri="{FF2B5EF4-FFF2-40B4-BE49-F238E27FC236}">
                <a16:creationId xmlns:a16="http://schemas.microsoft.com/office/drawing/2014/main" id="{DD9D8F84-9CA5-94B5-02EC-793E6F17DD82}"/>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8471481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ogo (closing slide)">
    <p:spTree>
      <p:nvGrpSpPr>
        <p:cNvPr id="1" name=""/>
        <p:cNvGrpSpPr/>
        <p:nvPr/>
      </p:nvGrpSpPr>
      <p:grpSpPr>
        <a:xfrm>
          <a:off x="0" y="0"/>
          <a:ext cx="0" cy="0"/>
          <a:chOff x="0" y="0"/>
          <a:chExt cx="0" cy="0"/>
        </a:xfrm>
      </p:grpSpPr>
      <p:pic>
        <p:nvPicPr>
          <p:cNvPr id="8" name="Picture 7" descr="WPS Health Solutions logo">
            <a:extLst>
              <a:ext uri="{FF2B5EF4-FFF2-40B4-BE49-F238E27FC236}">
                <a16:creationId xmlns:a16="http://schemas.microsoft.com/office/drawing/2014/main" id="{4BAE8795-1038-5FC3-798A-B4465E507FAD}"/>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43884" y="1987653"/>
            <a:ext cx="6304232" cy="2447601"/>
          </a:xfrm>
          <a:prstGeom prst="rect">
            <a:avLst/>
          </a:prstGeom>
        </p:spPr>
      </p:pic>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199" y="469854"/>
            <a:ext cx="10515600" cy="1325563"/>
          </a:xfrm>
        </p:spPr>
        <p:txBody>
          <a:bodyPr/>
          <a:lstStyle/>
          <a:p>
            <a:r>
              <a:rPr lang="en-US" dirty="0"/>
              <a:t>Click to edit Master title style</a:t>
            </a:r>
          </a:p>
        </p:txBody>
      </p:sp>
      <p:pic>
        <p:nvPicPr>
          <p:cNvPr id="2" name="Picture 1" descr="Logo, company name&#10;&#10;Description automatically generated">
            <a:extLst>
              <a:ext uri="{FF2B5EF4-FFF2-40B4-BE49-F238E27FC236}">
                <a16:creationId xmlns:a16="http://schemas.microsoft.com/office/drawing/2014/main" id="{8CA969FC-D2AC-BF7C-E19A-96E944297C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6890" y="5279085"/>
            <a:ext cx="2808514" cy="1227298"/>
          </a:xfrm>
          <a:prstGeom prst="rect">
            <a:avLst/>
          </a:prstGeom>
        </p:spPr>
      </p:pic>
      <p:sp>
        <p:nvSpPr>
          <p:cNvPr id="4" name="Slide Number Placeholder 7">
            <a:extLst>
              <a:ext uri="{FF2B5EF4-FFF2-40B4-BE49-F238E27FC236}">
                <a16:creationId xmlns:a16="http://schemas.microsoft.com/office/drawing/2014/main" id="{07CF9B69-9DC0-2713-0770-2436A9F29A76}"/>
              </a:ext>
            </a:extLst>
          </p:cNvPr>
          <p:cNvSpPr txBox="1">
            <a:spLocks/>
          </p:cNvSpPr>
          <p:nvPr userDrawn="1"/>
        </p:nvSpPr>
        <p:spPr>
          <a:xfrm>
            <a:off x="11236245" y="6354595"/>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637316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slide for picture w/ hidden 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110E1FD-2641-6136-0E67-3D3974531D63}"/>
              </a:ext>
            </a:extLst>
          </p:cNvPr>
          <p:cNvSpPr>
            <a:spLocks noGrp="1"/>
          </p:cNvSpPr>
          <p:nvPr>
            <p:ph type="title"/>
          </p:nvPr>
        </p:nvSpPr>
        <p:spPr>
          <a:xfrm>
            <a:off x="838200" y="-1642579"/>
            <a:ext cx="10515600" cy="1325563"/>
          </a:xfrm>
        </p:spPr>
        <p:txBody>
          <a:bodyPr/>
          <a:lstStyle/>
          <a:p>
            <a:r>
              <a:rPr lang="en-US" dirty="0"/>
              <a:t>Click to edit Master title style</a:t>
            </a:r>
          </a:p>
        </p:txBody>
      </p:sp>
      <p:sp>
        <p:nvSpPr>
          <p:cNvPr id="3" name="Slide Number Placeholder 7">
            <a:extLst>
              <a:ext uri="{FF2B5EF4-FFF2-40B4-BE49-F238E27FC236}">
                <a16:creationId xmlns:a16="http://schemas.microsoft.com/office/drawing/2014/main" id="{433497E0-02BB-5230-BD8C-5CB834D23EAD}"/>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725975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itle, Content, footer, w/ snow fl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5" name="Slide Number Placeholder 7">
            <a:extLst>
              <a:ext uri="{FF2B5EF4-FFF2-40B4-BE49-F238E27FC236}">
                <a16:creationId xmlns:a16="http://schemas.microsoft.com/office/drawing/2014/main" id="{23BEC34F-514B-D5D1-F2F1-E38D3D386D6C}"/>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6" name="Picture 5" descr="A close up of a logo&#10;&#10;Description automatically generated">
            <a:extLst>
              <a:ext uri="{FF2B5EF4-FFF2-40B4-BE49-F238E27FC236}">
                <a16:creationId xmlns:a16="http://schemas.microsoft.com/office/drawing/2014/main" id="{FD5C9C5F-4611-6314-B239-2FC6C58AE0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059108" y="0"/>
            <a:ext cx="3132891" cy="2943225"/>
          </a:xfrm>
          <a:prstGeom prst="rect">
            <a:avLst/>
          </a:prstGeom>
        </p:spPr>
      </p:pic>
      <p:sp>
        <p:nvSpPr>
          <p:cNvPr id="4" name="Text Placeholder 4">
            <a:extLst>
              <a:ext uri="{FF2B5EF4-FFF2-40B4-BE49-F238E27FC236}">
                <a16:creationId xmlns:a16="http://schemas.microsoft.com/office/drawing/2014/main" id="{BEC96AFB-04AA-F4EC-0A68-3FCBED22F9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417373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Section Header (Large Pictur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669641B-933E-8AF7-02A5-0B50C3EBF53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7315034" y="1981034"/>
            <a:ext cx="5029200" cy="4724731"/>
          </a:xfrm>
          <a:prstGeom prst="rect">
            <a:avLst/>
          </a:prstGeom>
        </p:spPr>
      </p:pic>
      <p:sp>
        <p:nvSpPr>
          <p:cNvPr id="2" name="Title 1">
            <a:extLst>
              <a:ext uri="{FF2B5EF4-FFF2-40B4-BE49-F238E27FC236}">
                <a16:creationId xmlns:a16="http://schemas.microsoft.com/office/drawing/2014/main" id="{C5AEF70A-870A-8143-EAE7-0D880ABC3FA4}"/>
              </a:ext>
            </a:extLst>
          </p:cNvPr>
          <p:cNvSpPr>
            <a:spLocks noGrp="1"/>
          </p:cNvSpPr>
          <p:nvPr>
            <p:ph type="title"/>
          </p:nvPr>
        </p:nvSpPr>
        <p:spPr>
          <a:xfrm>
            <a:off x="784225" y="4695825"/>
            <a:ext cx="7426325" cy="1400175"/>
          </a:xfrm>
        </p:spPr>
        <p:txBody>
          <a:bodyPr anchor="ctr">
            <a:normAutofit/>
          </a:bodyPr>
          <a:lstStyle>
            <a:lvl1pPr>
              <a:defRPr sz="4000">
                <a:solidFill>
                  <a:schemeClr val="tx1">
                    <a:lumMod val="75000"/>
                    <a:lumOff val="25000"/>
                  </a:schemeClr>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CF66FADD-BD1B-181B-B5A6-6137AB51720B}"/>
              </a:ext>
            </a:extLst>
          </p:cNvPr>
          <p:cNvSpPr>
            <a:spLocks noGrp="1"/>
          </p:cNvSpPr>
          <p:nvPr>
            <p:ph type="pic" sz="quarter" idx="10"/>
          </p:nvPr>
        </p:nvSpPr>
        <p:spPr>
          <a:xfrm>
            <a:off x="1785937" y="629100"/>
            <a:ext cx="8620125" cy="3304725"/>
          </a:xfrm>
        </p:spPr>
        <p:txBody>
          <a:bodyPr/>
          <a:lstStyle>
            <a:lvl1pPr marL="0" indent="0">
              <a:buNone/>
              <a:defRPr/>
            </a:lvl1pPr>
          </a:lstStyle>
          <a:p>
            <a:endParaRPr lang="en-US" dirty="0"/>
          </a:p>
        </p:txBody>
      </p:sp>
      <p:sp>
        <p:nvSpPr>
          <p:cNvPr id="5" name="Slide Number Placeholder 7">
            <a:extLst>
              <a:ext uri="{FF2B5EF4-FFF2-40B4-BE49-F238E27FC236}">
                <a16:creationId xmlns:a16="http://schemas.microsoft.com/office/drawing/2014/main" id="{F1F1F66D-42CC-2D65-D5EA-7953F259D497}"/>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57576182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pic>
        <p:nvPicPr>
          <p:cNvPr id="8" name="Picture 7" descr="A logo of a company&#10;&#10;Description automatically generated">
            <a:extLst>
              <a:ext uri="{FF2B5EF4-FFF2-40B4-BE49-F238E27FC236}">
                <a16:creationId xmlns:a16="http://schemas.microsoft.com/office/drawing/2014/main" id="{C9658463-3364-6B90-9A4D-B01F2566AE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4" name="Slide Number Placeholder 7">
            <a:extLst>
              <a:ext uri="{FF2B5EF4-FFF2-40B4-BE49-F238E27FC236}">
                <a16:creationId xmlns:a16="http://schemas.microsoft.com/office/drawing/2014/main" id="{ABAF3DEF-86AA-7AE5-67C3-5B2A510CBBA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
        <p:nvSpPr>
          <p:cNvPr id="5" name="Text Placeholder 4">
            <a:extLst>
              <a:ext uri="{FF2B5EF4-FFF2-40B4-BE49-F238E27FC236}">
                <a16:creationId xmlns:a16="http://schemas.microsoft.com/office/drawing/2014/main" id="{1940870E-43A2-1E33-6CBB-53AEE9DD7B7A}"/>
              </a:ext>
            </a:extLst>
          </p:cNvPr>
          <p:cNvSpPr>
            <a:spLocks noGrp="1"/>
          </p:cNvSpPr>
          <p:nvPr>
            <p:ph type="body" sz="quarter" idx="10"/>
          </p:nvPr>
        </p:nvSpPr>
        <p:spPr>
          <a:xfrm>
            <a:off x="1619636" y="6308725"/>
            <a:ext cx="9353164" cy="549275"/>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Tree>
    <p:extLst>
      <p:ext uri="{BB962C8B-B14F-4D97-AF65-F5344CB8AC3E}">
        <p14:creationId xmlns:p14="http://schemas.microsoft.com/office/powerpoint/2010/main" val="214651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amp;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ACBC7-FB49-3B47-88A4-4700A7C49856}"/>
              </a:ext>
            </a:extLst>
          </p:cNvPr>
          <p:cNvSpPr>
            <a:spLocks noGrp="1"/>
          </p:cNvSpPr>
          <p:nvPr>
            <p:ph type="title"/>
          </p:nvPr>
        </p:nvSpPr>
        <p:spPr>
          <a:xfrm>
            <a:off x="839788"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25B5AEF8-9F54-0D15-7E2A-12CDE0FF77A4}"/>
              </a:ext>
            </a:extLst>
          </p:cNvPr>
          <p:cNvSpPr>
            <a:spLocks noGrp="1"/>
          </p:cNvSpPr>
          <p:nvPr>
            <p:ph type="body" idx="1"/>
          </p:nvPr>
        </p:nvSpPr>
        <p:spPr>
          <a:xfrm>
            <a:off x="839788" y="1828800"/>
            <a:ext cx="5157787"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C83B8FD-56C0-971D-7BF2-057A64D2AC89}"/>
              </a:ext>
            </a:extLst>
          </p:cNvPr>
          <p:cNvSpPr>
            <a:spLocks noGrp="1"/>
          </p:cNvSpPr>
          <p:nvPr>
            <p:ph sz="half" idx="2"/>
          </p:nvPr>
        </p:nvSpPr>
        <p:spPr>
          <a:xfrm>
            <a:off x="839788" y="2706624"/>
            <a:ext cx="5157787"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40C6F92B-FE16-49C3-F792-83AD4BA1B7BE}"/>
              </a:ext>
            </a:extLst>
          </p:cNvPr>
          <p:cNvSpPr>
            <a:spLocks noGrp="1"/>
          </p:cNvSpPr>
          <p:nvPr>
            <p:ph type="body" sz="quarter" idx="3"/>
          </p:nvPr>
        </p:nvSpPr>
        <p:spPr>
          <a:xfrm>
            <a:off x="6169024" y="1828800"/>
            <a:ext cx="5183188" cy="740664"/>
          </a:xfrm>
        </p:spPr>
        <p:txBody>
          <a:bodyPr anchor="ctr">
            <a:noAutofit/>
          </a:bodyPr>
          <a:lstStyle>
            <a:lvl1pPr marL="0" indent="0">
              <a:buNone/>
              <a:defRPr sz="32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3CF49D-37E6-6021-4D7F-23F13245C1CD}"/>
              </a:ext>
            </a:extLst>
          </p:cNvPr>
          <p:cNvSpPr>
            <a:spLocks noGrp="1"/>
          </p:cNvSpPr>
          <p:nvPr>
            <p:ph sz="quarter" idx="4"/>
          </p:nvPr>
        </p:nvSpPr>
        <p:spPr>
          <a:xfrm>
            <a:off x="6172200" y="2706624"/>
            <a:ext cx="5183188" cy="3474720"/>
          </a:xfrm>
        </p:spPr>
        <p:txBody>
          <a:bodyPr/>
          <a:lstStyle>
            <a:lvl1pPr>
              <a:buClr>
                <a:srgbClr val="042789"/>
              </a:buClr>
              <a:defRPr/>
            </a:lvl1pPr>
            <a:lvl2pPr>
              <a:buClr>
                <a:srgbClr val="042789"/>
              </a:buClr>
              <a:defRPr/>
            </a:lvl2pPr>
            <a:lvl3pPr>
              <a:buClr>
                <a:srgbClr val="042789"/>
              </a:buClr>
              <a:defRPr/>
            </a:lvl3pPr>
            <a:lvl4pPr>
              <a:buClr>
                <a:srgbClr val="042789"/>
              </a:buClr>
              <a:defRPr/>
            </a:lvl4pPr>
            <a:lvl5pPr>
              <a:buClr>
                <a:srgbClr val="042789"/>
              </a:buClr>
              <a:defRPr/>
            </a:lvl5pPr>
          </a:lstStyle>
          <a:p>
            <a:pPr lvl="0"/>
            <a:r>
              <a:rPr lang="en-US" dirty="0"/>
              <a:t>Click to edit Master text styles</a:t>
            </a:r>
          </a:p>
          <a:p>
            <a:pPr lvl="1"/>
            <a:r>
              <a:rPr lang="en-US" dirty="0"/>
              <a:t>Second level</a:t>
            </a:r>
          </a:p>
          <a:p>
            <a:pPr lvl="2"/>
            <a:r>
              <a:rPr lang="en-US" dirty="0"/>
              <a:t>Third level</a:t>
            </a:r>
          </a:p>
        </p:txBody>
      </p:sp>
      <p:pic>
        <p:nvPicPr>
          <p:cNvPr id="10" name="Picture 9">
            <a:extLst>
              <a:ext uri="{FF2B5EF4-FFF2-40B4-BE49-F238E27FC236}">
                <a16:creationId xmlns:a16="http://schemas.microsoft.com/office/drawing/2014/main" id="{4E81897A-28BF-6C95-5CE8-BD5EFD87A79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7" name="Text Placeholder 4">
            <a:extLst>
              <a:ext uri="{FF2B5EF4-FFF2-40B4-BE49-F238E27FC236}">
                <a16:creationId xmlns:a16="http://schemas.microsoft.com/office/drawing/2014/main" id="{EA453A68-9464-4C70-FAD0-6C4D81120A30}"/>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9" name="Slide Number Placeholder 7">
            <a:extLst>
              <a:ext uri="{FF2B5EF4-FFF2-40B4-BE49-F238E27FC236}">
                <a16:creationId xmlns:a16="http://schemas.microsoft.com/office/drawing/2014/main" id="{1DCF9BBA-1263-5D2A-662F-AF6EE1262B5A}"/>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86177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_Two Content w cpt &amp; Snow flake">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47E9C916-1691-F681-BEB7-5D33289B23C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4370357"/>
            <a:ext cx="2647950" cy="2487642"/>
          </a:xfrm>
          <a:prstGeom prst="rect">
            <a:avLst/>
          </a:prstGeom>
        </p:spPr>
      </p:pic>
      <p:sp>
        <p:nvSpPr>
          <p:cNvPr id="2" name="Title 1">
            <a:extLst>
              <a:ext uri="{FF2B5EF4-FFF2-40B4-BE49-F238E27FC236}">
                <a16:creationId xmlns:a16="http://schemas.microsoft.com/office/drawing/2014/main" id="{680EDA50-45E3-11B6-C56F-F16A8334F226}"/>
              </a:ext>
            </a:extLst>
          </p:cNvPr>
          <p:cNvSpPr>
            <a:spLocks noGrp="1"/>
          </p:cNvSpPr>
          <p:nvPr>
            <p:ph type="title"/>
          </p:nvPr>
        </p:nvSpPr>
        <p:spPr>
          <a:xfrm>
            <a:off x="838200" y="365125"/>
            <a:ext cx="10515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39CE7F9-2E8C-49DE-E625-21B0196CA3A2}"/>
              </a:ext>
            </a:extLst>
          </p:cNvPr>
          <p:cNvSpPr>
            <a:spLocks noGrp="1"/>
          </p:cNvSpPr>
          <p:nvPr>
            <p:ph sz="half" idx="1"/>
          </p:nvPr>
        </p:nvSpPr>
        <p:spPr>
          <a:xfrm>
            <a:off x="838200" y="1825625"/>
            <a:ext cx="5181600" cy="4351338"/>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a:extLst>
              <a:ext uri="{FF2B5EF4-FFF2-40B4-BE49-F238E27FC236}">
                <a16:creationId xmlns:a16="http://schemas.microsoft.com/office/drawing/2014/main" id="{0162AF2A-BF63-33F1-D38B-299BF5D4ACA2}"/>
              </a:ext>
            </a:extLst>
          </p:cNvPr>
          <p:cNvSpPr>
            <a:spLocks noGrp="1"/>
          </p:cNvSpPr>
          <p:nvPr>
            <p:ph sz="half" idx="2"/>
          </p:nvPr>
        </p:nvSpPr>
        <p:spPr>
          <a:xfrm>
            <a:off x="6172200" y="1825625"/>
            <a:ext cx="5181600" cy="4351338"/>
          </a:xfrm>
        </p:spPr>
        <p:txBody>
          <a:bodyPr/>
          <a:lstStyle>
            <a:lvl1pPr marL="228600" indent="-228600">
              <a:buClr>
                <a:srgbClr val="042789"/>
              </a:buClr>
              <a:buFont typeface="Arial" panose="020B0604020202020204" pitchFamily="34" charset="0"/>
              <a:buChar char="•"/>
              <a:defRPr sz="3200">
                <a:solidFill>
                  <a:schemeClr val="tx1">
                    <a:lumMod val="75000"/>
                    <a:lumOff val="25000"/>
                  </a:schemeClr>
                </a:solidFill>
              </a:defRPr>
            </a:lvl1pPr>
            <a:lvl2pPr marL="685800" indent="-228600">
              <a:buClr>
                <a:srgbClr val="042789"/>
              </a:buClr>
              <a:buFont typeface="Arial" panose="020B0604020202020204" pitchFamily="34" charset="0"/>
              <a:buChar char="•"/>
              <a:defRPr sz="2800">
                <a:solidFill>
                  <a:schemeClr val="tx1">
                    <a:lumMod val="75000"/>
                    <a:lumOff val="25000"/>
                  </a:schemeClr>
                </a:solidFill>
              </a:defRPr>
            </a:lvl2pPr>
            <a:lvl3pPr marL="1143000" indent="-228600">
              <a:buClr>
                <a:srgbClr val="042789"/>
              </a:buClr>
              <a:buFont typeface="Arial" panose="020B0604020202020204" pitchFamily="34" charset="0"/>
              <a:buChar cha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88B7B75A-BEFD-02A5-1230-5B62F4DEEA68}"/>
              </a:ext>
            </a:extLst>
          </p:cNvPr>
          <p:cNvSpPr>
            <a:spLocks noGrp="1"/>
          </p:cNvSpPr>
          <p:nvPr>
            <p:ph type="body" sz="quarter" idx="11"/>
          </p:nvPr>
        </p:nvSpPr>
        <p:spPr>
          <a:xfrm>
            <a:off x="1495618" y="63743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8" name="Slide Number Placeholder 7">
            <a:extLst>
              <a:ext uri="{FF2B5EF4-FFF2-40B4-BE49-F238E27FC236}">
                <a16:creationId xmlns:a16="http://schemas.microsoft.com/office/drawing/2014/main" id="{5756F072-2B2C-E735-06DE-DEBA59AF4E26}"/>
              </a:ext>
            </a:extLst>
          </p:cNvPr>
          <p:cNvSpPr txBox="1">
            <a:spLocks/>
          </p:cNvSpPr>
          <p:nvPr userDrawn="1"/>
        </p:nvSpPr>
        <p:spPr>
          <a:xfrm>
            <a:off x="11121620" y="6374368"/>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507276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Half Picture, C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36BB-26F8-138B-9B3E-38F64827C709}"/>
              </a:ext>
            </a:extLst>
          </p:cNvPr>
          <p:cNvSpPr>
            <a:spLocks noGrp="1"/>
          </p:cNvSpPr>
          <p:nvPr>
            <p:ph type="title"/>
          </p:nvPr>
        </p:nvSpPr>
        <p:spPr>
          <a:xfrm>
            <a:off x="841248" y="365760"/>
            <a:ext cx="4800600"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069571C1-5B25-2742-3287-D6DD6C7EBBD2}"/>
              </a:ext>
            </a:extLst>
          </p:cNvPr>
          <p:cNvSpPr>
            <a:spLocks noGrp="1"/>
          </p:cNvSpPr>
          <p:nvPr>
            <p:ph type="body" sz="quarter" idx="14"/>
          </p:nvPr>
        </p:nvSpPr>
        <p:spPr>
          <a:xfrm>
            <a:off x="838200" y="1828800"/>
            <a:ext cx="4800600" cy="4297680"/>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7" name="Picture Placeholder 6">
            <a:extLst>
              <a:ext uri="{FF2B5EF4-FFF2-40B4-BE49-F238E27FC236}">
                <a16:creationId xmlns:a16="http://schemas.microsoft.com/office/drawing/2014/main" id="{DD51DB87-C48B-0E03-3A2B-CAE831529680}"/>
              </a:ext>
            </a:extLst>
          </p:cNvPr>
          <p:cNvSpPr>
            <a:spLocks noGrp="1"/>
          </p:cNvSpPr>
          <p:nvPr>
            <p:ph type="pic" sz="quarter" idx="13"/>
          </p:nvPr>
        </p:nvSpPr>
        <p:spPr>
          <a:xfrm>
            <a:off x="6096000" y="365760"/>
            <a:ext cx="5638800" cy="5756282"/>
          </a:xfrm>
        </p:spPr>
        <p:txBody>
          <a:bodyPr/>
          <a:lstStyle>
            <a:lvl1pPr marL="0" indent="0">
              <a:buNone/>
              <a:defRPr/>
            </a:lvl1pPr>
          </a:lstStyle>
          <a:p>
            <a:endParaRPr lang="en-US" dirty="0"/>
          </a:p>
        </p:txBody>
      </p:sp>
      <p:pic>
        <p:nvPicPr>
          <p:cNvPr id="14" name="Picture 13">
            <a:extLst>
              <a:ext uri="{FF2B5EF4-FFF2-40B4-BE49-F238E27FC236}">
                <a16:creationId xmlns:a16="http://schemas.microsoft.com/office/drawing/2014/main" id="{9ABBC2FC-5287-CE65-B6D7-C8CDF6A69D8D}"/>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61159" y="6242050"/>
            <a:ext cx="501320" cy="501650"/>
          </a:xfrm>
          <a:prstGeom prst="rect">
            <a:avLst/>
          </a:prstGeom>
        </p:spPr>
      </p:pic>
      <p:sp>
        <p:nvSpPr>
          <p:cNvPr id="3" name="Text Placeholder 4">
            <a:extLst>
              <a:ext uri="{FF2B5EF4-FFF2-40B4-BE49-F238E27FC236}">
                <a16:creationId xmlns:a16="http://schemas.microsoft.com/office/drawing/2014/main" id="{84D89A85-3500-6C38-E5C7-EE8D9371BCAB}"/>
              </a:ext>
            </a:extLst>
          </p:cNvPr>
          <p:cNvSpPr>
            <a:spLocks noGrp="1"/>
          </p:cNvSpPr>
          <p:nvPr>
            <p:ph type="body" sz="quarter" idx="11"/>
          </p:nvPr>
        </p:nvSpPr>
        <p:spPr>
          <a:xfrm>
            <a:off x="1492442" y="6274054"/>
            <a:ext cx="9353164" cy="369332"/>
          </a:xfrm>
        </p:spPr>
        <p:txBody>
          <a:bodyPr>
            <a:noAutofit/>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5" name="Slide Number Placeholder 7">
            <a:extLst>
              <a:ext uri="{FF2B5EF4-FFF2-40B4-BE49-F238E27FC236}">
                <a16:creationId xmlns:a16="http://schemas.microsoft.com/office/drawing/2014/main" id="{E27B1FA7-C552-D41F-ADAF-E39B320DD8DF}"/>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576240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Content, CPT with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defRPr>
                <a:solidFill>
                  <a:schemeClr val="tx1">
                    <a:lumMod val="75000"/>
                    <a:lumOff val="25000"/>
                  </a:schemeClr>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2706624"/>
            <a:ext cx="10515600" cy="3681411"/>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9">
            <a:extLst>
              <a:ext uri="{FF2B5EF4-FFF2-40B4-BE49-F238E27FC236}">
                <a16:creationId xmlns:a16="http://schemas.microsoft.com/office/drawing/2014/main" id="{D1757A32-511D-9DBE-F7E3-D2A6071AC20B}"/>
              </a:ext>
            </a:extLst>
          </p:cNvPr>
          <p:cNvSpPr>
            <a:spLocks noGrp="1"/>
          </p:cNvSpPr>
          <p:nvPr>
            <p:ph sz="quarter" idx="10" hasCustomPrompt="1"/>
          </p:nvPr>
        </p:nvSpPr>
        <p:spPr>
          <a:xfrm>
            <a:off x="838200" y="1828800"/>
            <a:ext cx="8159750" cy="740664"/>
          </a:xfrm>
        </p:spPr>
        <p:txBody>
          <a:bodyPr>
            <a:normAutofit/>
          </a:bodyPr>
          <a:lstStyle>
            <a:lvl1pPr marL="0" indent="0">
              <a:buNone/>
              <a:defRPr sz="3200">
                <a:solidFill>
                  <a:schemeClr val="tx1">
                    <a:lumMod val="75000"/>
                    <a:lumOff val="25000"/>
                  </a:schemeClr>
                </a:solidFill>
              </a:defRPr>
            </a:lvl1pPr>
          </a:lstStyle>
          <a:p>
            <a:pPr lvl="0"/>
            <a:r>
              <a:rPr lang="en-US" dirty="0"/>
              <a:t>Add your sub title</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86C4EC8D-3075-8F6F-A91D-F6CEA2DECAB5}"/>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1010148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CPT w/ snow flak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3A1C11E-9CCC-ABB6-5C3B-D960528527E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3939" y="320851"/>
            <a:ext cx="2315954" cy="2315954"/>
          </a:xfrm>
          <a:prstGeom prst="rect">
            <a:avLst/>
          </a:prstGeom>
        </p:spPr>
      </p:pic>
      <p:sp>
        <p:nvSpPr>
          <p:cNvPr id="2" name="Title 1">
            <a:extLst>
              <a:ext uri="{FF2B5EF4-FFF2-40B4-BE49-F238E27FC236}">
                <a16:creationId xmlns:a16="http://schemas.microsoft.com/office/drawing/2014/main" id="{5D4D8FBD-4069-8E42-73DD-E2181C6C820A}"/>
              </a:ext>
            </a:extLst>
          </p:cNvPr>
          <p:cNvSpPr>
            <a:spLocks noGrp="1"/>
          </p:cNvSpPr>
          <p:nvPr>
            <p:ph type="title"/>
          </p:nvPr>
        </p:nvSpPr>
        <p:spPr>
          <a:xfrm>
            <a:off x="838200" y="365125"/>
            <a:ext cx="8160309" cy="1325563"/>
          </a:xfrm>
        </p:spPr>
        <p:txBody>
          <a:bodyPr/>
          <a:lstStyle>
            <a:lvl1pPr algn="l">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68ED624-3888-3796-CDD6-9C36A7486143}"/>
              </a:ext>
            </a:extLst>
          </p:cNvPr>
          <p:cNvSpPr>
            <a:spLocks noGrp="1"/>
          </p:cNvSpPr>
          <p:nvPr>
            <p:ph idx="1"/>
          </p:nvPr>
        </p:nvSpPr>
        <p:spPr>
          <a:xfrm>
            <a:off x="838200" y="1804988"/>
            <a:ext cx="10515600" cy="4583047"/>
          </a:xfrm>
        </p:spPr>
        <p:txBody>
          <a:bodyPr/>
          <a:lstStyle>
            <a:lvl1pPr>
              <a:buClr>
                <a:srgbClr val="042789"/>
              </a:buClr>
              <a:defRPr sz="3200">
                <a:solidFill>
                  <a:schemeClr val="tx1">
                    <a:lumMod val="75000"/>
                    <a:lumOff val="25000"/>
                  </a:schemeClr>
                </a:solidFill>
              </a:defRPr>
            </a:lvl1pPr>
            <a:lvl2pPr>
              <a:buClr>
                <a:srgbClr val="042789"/>
              </a:buClr>
              <a:defRPr sz="2800">
                <a:solidFill>
                  <a:schemeClr val="tx1">
                    <a:lumMod val="75000"/>
                    <a:lumOff val="25000"/>
                  </a:schemeClr>
                </a:solidFill>
              </a:defRPr>
            </a:lvl2pPr>
            <a:lvl3pPr>
              <a:buClr>
                <a:srgbClr val="042789"/>
              </a:buClr>
              <a:defRPr sz="2400">
                <a:solidFill>
                  <a:schemeClr val="tx1">
                    <a:lumMod val="75000"/>
                    <a:lumOff val="25000"/>
                  </a:schemeClr>
                </a:solidFill>
              </a:defRPr>
            </a:lvl3pPr>
          </a:lstStyle>
          <a:p>
            <a:pPr lvl="0"/>
            <a:r>
              <a:rPr lang="en-US" dirty="0"/>
              <a:t>Click to edit Master text styles</a:t>
            </a:r>
          </a:p>
          <a:p>
            <a:pPr lvl="1"/>
            <a:r>
              <a:rPr lang="en-US" dirty="0"/>
              <a:t>Second level</a:t>
            </a:r>
          </a:p>
          <a:p>
            <a:pPr lvl="2"/>
            <a:r>
              <a:rPr lang="en-US" dirty="0"/>
              <a:t>Third level</a:t>
            </a:r>
          </a:p>
        </p:txBody>
      </p:sp>
      <p:sp>
        <p:nvSpPr>
          <p:cNvPr id="5" name="Text Placeholder 4">
            <a:extLst>
              <a:ext uri="{FF2B5EF4-FFF2-40B4-BE49-F238E27FC236}">
                <a16:creationId xmlns:a16="http://schemas.microsoft.com/office/drawing/2014/main" id="{71E18BBE-F7AF-1BE6-9878-07866E6B5560}"/>
              </a:ext>
            </a:extLst>
          </p:cNvPr>
          <p:cNvSpPr>
            <a:spLocks noGrp="1"/>
          </p:cNvSpPr>
          <p:nvPr>
            <p:ph type="body" sz="quarter" idx="11"/>
          </p:nvPr>
        </p:nvSpPr>
        <p:spPr>
          <a:xfrm>
            <a:off x="1619636" y="6488668"/>
            <a:ext cx="9353164" cy="369332"/>
          </a:xfrm>
        </p:spPr>
        <p:txBody>
          <a:bodyPr>
            <a:noAutofit/>
          </a:bodyPr>
          <a:lstStyle>
            <a:lvl1pPr marL="0" indent="0">
              <a:buNone/>
              <a:defRPr sz="1200">
                <a:solidFill>
                  <a:schemeClr val="tx1">
                    <a:lumMod val="75000"/>
                    <a:lumOff val="25000"/>
                  </a:schemeClr>
                </a:solidFill>
              </a:defRPr>
            </a:lvl1pPr>
            <a:lvl2pPr>
              <a:defRPr sz="1200"/>
            </a:lvl2pPr>
            <a:lvl3pPr>
              <a:defRPr sz="1200"/>
            </a:lvl3pPr>
            <a:lvl4pPr>
              <a:defRPr sz="1200"/>
            </a:lvl4pPr>
            <a:lvl5pPr>
              <a:defRPr sz="1200"/>
            </a:lvl5pPr>
          </a:lstStyle>
          <a:p>
            <a:pPr lvl="0"/>
            <a:r>
              <a:rPr lang="en-US" dirty="0"/>
              <a:t>Click to edit Master text styles</a:t>
            </a:r>
          </a:p>
        </p:txBody>
      </p:sp>
      <p:sp>
        <p:nvSpPr>
          <p:cNvPr id="7" name="Slide Number Placeholder 7">
            <a:extLst>
              <a:ext uri="{FF2B5EF4-FFF2-40B4-BE49-F238E27FC236}">
                <a16:creationId xmlns:a16="http://schemas.microsoft.com/office/drawing/2014/main" id="{6A3AAD54-5DB9-7382-73A9-E4458DBB1AA1}"/>
              </a:ext>
            </a:extLst>
          </p:cNvPr>
          <p:cNvSpPr txBox="1">
            <a:spLocks/>
          </p:cNvSpPr>
          <p:nvPr userDrawn="1"/>
        </p:nvSpPr>
        <p:spPr>
          <a:xfrm>
            <a:off x="526890" y="6308373"/>
            <a:ext cx="997109" cy="28879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3B713F2D-763E-4FA7-AA2D-3F7456ADA4C8}" type="slidenum">
              <a:rPr lang="en-US" smtClean="0"/>
              <a:pPr algn="l"/>
              <a:t>‹#›</a:t>
            </a:fld>
            <a:endParaRPr lang="en-US" dirty="0"/>
          </a:p>
        </p:txBody>
      </p:sp>
    </p:spTree>
    <p:extLst>
      <p:ext uri="{BB962C8B-B14F-4D97-AF65-F5344CB8AC3E}">
        <p14:creationId xmlns:p14="http://schemas.microsoft.com/office/powerpoint/2010/main" val="2101765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theme" Target="../theme/theme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3FCE2-97E4-699E-8DE7-89E45E244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549A6-B75F-2C87-6C33-57D008FA1B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1BF39F09-1CAC-5CA3-B933-D52D0E239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09ECDA-42A4-4385-B7B3-CD506A0CC080}" type="datetimeFigureOut">
              <a:rPr lang="en-US" smtClean="0"/>
              <a:t>3/17/2026</a:t>
            </a:fld>
            <a:endParaRPr lang="en-US" dirty="0"/>
          </a:p>
        </p:txBody>
      </p:sp>
      <p:sp>
        <p:nvSpPr>
          <p:cNvPr id="5" name="Footer Placeholder 4">
            <a:extLst>
              <a:ext uri="{FF2B5EF4-FFF2-40B4-BE49-F238E27FC236}">
                <a16:creationId xmlns:a16="http://schemas.microsoft.com/office/drawing/2014/main" id="{FE1576B8-72E7-FE30-662B-2ABC91F2F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DB5311D-2160-99ED-A8E4-365D3495E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79023-C6C8-4710-B25F-EFC12BBCC5F8}" type="slidenum">
              <a:rPr lang="en-US" smtClean="0"/>
              <a:t>‹#›</a:t>
            </a:fld>
            <a:endParaRPr lang="en-US" dirty="0"/>
          </a:p>
        </p:txBody>
      </p:sp>
    </p:spTree>
    <p:extLst>
      <p:ext uri="{BB962C8B-B14F-4D97-AF65-F5344CB8AC3E}">
        <p14:creationId xmlns:p14="http://schemas.microsoft.com/office/powerpoint/2010/main" val="2087818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70" r:id="rId4"/>
    <p:sldLayoutId id="2147483652" r:id="rId5"/>
    <p:sldLayoutId id="2147483653" r:id="rId6"/>
    <p:sldLayoutId id="2147483654" r:id="rId7"/>
    <p:sldLayoutId id="2147483658" r:id="rId8"/>
    <p:sldLayoutId id="2147483668" r:id="rId9"/>
    <p:sldLayoutId id="2147483678" r:id="rId10"/>
    <p:sldLayoutId id="2147483683" r:id="rId11"/>
    <p:sldLayoutId id="2147483685" r:id="rId12"/>
    <p:sldLayoutId id="2147483684" r:id="rId13"/>
    <p:sldLayoutId id="2147483686" r:id="rId14"/>
    <p:sldLayoutId id="2147483687" r:id="rId15"/>
    <p:sldLayoutId id="2147483672" r:id="rId16"/>
    <p:sldLayoutId id="2147483674" r:id="rId17"/>
    <p:sldLayoutId id="2147483688" r:id="rId18"/>
    <p:sldLayoutId id="2147483689" r:id="rId19"/>
    <p:sldLayoutId id="2147483666" r:id="rId20"/>
    <p:sldLayoutId id="2147483651" r:id="rId21"/>
    <p:sldLayoutId id="2147483681" r:id="rId22"/>
    <p:sldLayoutId id="2147483682" r:id="rId23"/>
    <p:sldLayoutId id="2147483655" r:id="rId24"/>
    <p:sldLayoutId id="2147483676" r:id="rId25"/>
    <p:sldLayoutId id="2147483722" r:id="rId26"/>
    <p:sldLayoutId id="2147483723" r:id="rId27"/>
    <p:sldLayoutId id="2147483724" r:id="rId28"/>
    <p:sldLayoutId id="2147483726" r:id="rId29"/>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42789"/>
        </a:buClr>
        <a:buFont typeface="Arial" panose="020B0604020202020204" pitchFamily="34" charset="0"/>
        <a:buChar char="•"/>
        <a:defRPr sz="3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42789"/>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42789"/>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3FCE2-97E4-699E-8DE7-89E45E2447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8549A6-B75F-2C87-6C33-57D008FA1B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a:extLst>
              <a:ext uri="{FF2B5EF4-FFF2-40B4-BE49-F238E27FC236}">
                <a16:creationId xmlns:a16="http://schemas.microsoft.com/office/drawing/2014/main" id="{1BF39F09-1CAC-5CA3-B933-D52D0E2390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09ECDA-42A4-4385-B7B3-CD506A0CC080}" type="datetimeFigureOut">
              <a:rPr lang="en-US" smtClean="0"/>
              <a:t>3/17/2026</a:t>
            </a:fld>
            <a:endParaRPr lang="en-US" dirty="0"/>
          </a:p>
        </p:txBody>
      </p:sp>
      <p:sp>
        <p:nvSpPr>
          <p:cNvPr id="5" name="Footer Placeholder 4">
            <a:extLst>
              <a:ext uri="{FF2B5EF4-FFF2-40B4-BE49-F238E27FC236}">
                <a16:creationId xmlns:a16="http://schemas.microsoft.com/office/drawing/2014/main" id="{FE1576B8-72E7-FE30-662B-2ABC91F2F6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DB5311D-2160-99ED-A8E4-365D3495E0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A79023-C6C8-4710-B25F-EFC12BBCC5F8}" type="slidenum">
              <a:rPr lang="en-US" smtClean="0"/>
              <a:t>‹#›</a:t>
            </a:fld>
            <a:endParaRPr lang="en-US" dirty="0"/>
          </a:p>
        </p:txBody>
      </p:sp>
    </p:spTree>
    <p:extLst>
      <p:ext uri="{BB962C8B-B14F-4D97-AF65-F5344CB8AC3E}">
        <p14:creationId xmlns:p14="http://schemas.microsoft.com/office/powerpoint/2010/main" val="246416552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5" r:id="rId31"/>
  </p:sldLayoutIdLst>
  <p:txStyles>
    <p:titleStyle>
      <a:lvl1pPr algn="l" defTabSz="914400" rtl="0" eaLnBrk="1" latinLnBrk="0" hangingPunct="1">
        <a:lnSpc>
          <a:spcPct val="90000"/>
        </a:lnSpc>
        <a:spcBef>
          <a:spcPct val="0"/>
        </a:spcBef>
        <a:buNone/>
        <a:defRPr sz="44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42789"/>
        </a:buClr>
        <a:buFont typeface="Arial" panose="020B0604020202020204" pitchFamily="34" charset="0"/>
        <a:buChar char="•"/>
        <a:defRPr sz="3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42789"/>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42789"/>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42789"/>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3" Type="http://schemas.openxmlformats.org/officeDocument/2006/relationships/hyperlink" Target="https://www.cms.gov/regulations-and-guidance/guidance/manuals/downloads/clm104c24.pdf" TargetMode="External"/><Relationship Id="rId2" Type="http://schemas.openxmlformats.org/officeDocument/2006/relationships/notesSlide" Target="../notesSlides/notesSlide22.xml"/><Relationship Id="rId1" Type="http://schemas.openxmlformats.org/officeDocument/2006/relationships/slideLayout" Target="../slideLayouts/slideLayout38.xml"/><Relationship Id="rId5" Type="http://schemas.openxmlformats.org/officeDocument/2006/relationships/hyperlink" Target="https://www.cms.gov/regulations-and-guidance/guidance/manuals/downloads/clm104c26pdf.pdf" TargetMode="External"/><Relationship Id="rId4" Type="http://schemas.openxmlformats.org/officeDocument/2006/relationships/hyperlink" Target="https://www.cms.gov/regulations-and-guidance/guidance/manuals/downloads/clm104c25.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wpshealth.com/resources/files/npi_1500_crosswalk.pdf" TargetMode="External"/><Relationship Id="rId2" Type="http://schemas.openxmlformats.org/officeDocument/2006/relationships/notesSlide" Target="../notesSlides/notesSlide23.xml"/><Relationship Id="rId1" Type="http://schemas.openxmlformats.org/officeDocument/2006/relationships/slideLayout" Target="../slideLayouts/slideLayout39.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hyperlink" Target="https://www.wpsgha.com/guides-resources/view/242" TargetMode="External"/><Relationship Id="rId7" Type="http://schemas.openxmlformats.org/officeDocument/2006/relationships/hyperlink" Target="https://www.youtube.com/playlist?list=PLmWbOYPskBJgCfX6MzWP5FEeTEnAilQDV" TargetMode="External"/><Relationship Id="rId2" Type="http://schemas.openxmlformats.org/officeDocument/2006/relationships/notesSlide" Target="../notesSlides/notesSlide28.xml"/><Relationship Id="rId1" Type="http://schemas.openxmlformats.org/officeDocument/2006/relationships/slideLayout" Target="../slideLayouts/slideLayout40.xml"/><Relationship Id="rId6" Type="http://schemas.openxmlformats.org/officeDocument/2006/relationships/hyperlink" Target="https://www.youtube.com/channel/UCscLmgYJDEJ8Zh2_r_SivUw" TargetMode="External"/><Relationship Id="rId5" Type="http://schemas.openxmlformats.org/officeDocument/2006/relationships/hyperlink" Target="https://www.cms.gov/medicare/coordination-benefits-recovery/overview/secondary-payer" TargetMode="External"/><Relationship Id="rId4" Type="http://schemas.openxmlformats.org/officeDocument/2006/relationships/hyperlink" Target="https://www.wpsgha.com/guides-resources/view/274"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cms.gov/medicare-coverage-database/view/lcd.aspx?LCDId=34616" TargetMode="External"/><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image" Target="../media/image31.jpeg"/><Relationship Id="rId5" Type="http://schemas.openxmlformats.org/officeDocument/2006/relationships/hyperlink" Target="https://www.wpsgha.com/guides-resources/view/242" TargetMode="External"/><Relationship Id="rId4" Type="http://schemas.openxmlformats.org/officeDocument/2006/relationships/hyperlink" Target="https://www.cms.gov/medicare-coverage-database/view/article.aspx?articleId=57480&amp;ver=3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hyperlink" Target="http://www.cms.gov/regulations-and-guidance/guidance/manuals/downloads/bp102c16.pdf" TargetMode="External"/><Relationship Id="rId2" Type="http://schemas.openxmlformats.org/officeDocument/2006/relationships/notesSlide" Target="../notesSlides/notesSlide30.xml"/><Relationship Id="rId1" Type="http://schemas.openxmlformats.org/officeDocument/2006/relationships/slideLayout" Target="../slideLayouts/slideLayout47.xml"/><Relationship Id="rId6" Type="http://schemas.openxmlformats.org/officeDocument/2006/relationships/hyperlink" Target="http://www.cms.gov/regulations-and-guidance/guidance/manuals/downloads/clm104c01.pdf" TargetMode="External"/><Relationship Id="rId5" Type="http://schemas.openxmlformats.org/officeDocument/2006/relationships/hyperlink" Target="https://www.cms.gov/training-education/look-up-topics/special-populations/incarcerated-medicare-beneficiaries" TargetMode="External"/><Relationship Id="rId4" Type="http://schemas.openxmlformats.org/officeDocument/2006/relationships/hyperlink" Target="http://www.cms.gov/files/document/mln908084-patients-custody-under-penal-authority.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wpsgha.com/guides-resources/view/52" TargetMode="External"/><Relationship Id="rId2" Type="http://schemas.openxmlformats.org/officeDocument/2006/relationships/notesSlide" Target="../notesSlides/notesSlide31.xml"/><Relationship Id="rId1" Type="http://schemas.openxmlformats.org/officeDocument/2006/relationships/slideLayout" Target="../slideLayouts/slideLayout60.xml"/></Relationships>
</file>

<file path=ppt/slides/_rels/slide32.xml.rels><?xml version="1.0" encoding="UTF-8" standalone="yes"?>
<Relationships xmlns="http://schemas.openxmlformats.org/package/2006/relationships"><Relationship Id="rId3" Type="http://schemas.openxmlformats.org/officeDocument/2006/relationships/hyperlink" Target="https://www.cms.gov/files/document/mln8659122-original-medicare-vs-medicare-advantage.pdf" TargetMode="External"/><Relationship Id="rId2" Type="http://schemas.openxmlformats.org/officeDocument/2006/relationships/notesSlide" Target="../notesSlides/notesSlide32.xml"/><Relationship Id="rId1" Type="http://schemas.openxmlformats.org/officeDocument/2006/relationships/slideLayout" Target="../slideLayouts/slideLayout40.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hyperlink" Target="https://www.wpsgha.com/guides-resources/view/318" TargetMode="External"/><Relationship Id="rId7"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27.xml"/><Relationship Id="rId6" Type="http://schemas.openxmlformats.org/officeDocument/2006/relationships/hyperlink" Target="https://youtu.be/MSYIgrYUOPk" TargetMode="External"/><Relationship Id="rId5" Type="http://schemas.openxmlformats.org/officeDocument/2006/relationships/hyperlink" Target="https://www.youtube.com/playlist?list=PLmWbOYPskBJgKRdDiUIzwkZuDoS3b9tPh" TargetMode="External"/><Relationship Id="rId4" Type="http://schemas.openxmlformats.org/officeDocument/2006/relationships/hyperlink" Target="https://www.wpsgha.com/guides-resources/view/857"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www.cms.gov/files/document/mln8816413-checking-medicare-eligibility.pdf" TargetMode="External"/><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36.xml.rels><?xml version="1.0" encoding="UTF-8" standalone="yes"?>
<Relationships xmlns="http://schemas.openxmlformats.org/package/2006/relationships"><Relationship Id="rId3" Type="http://schemas.openxmlformats.org/officeDocument/2006/relationships/hyperlink" Target="https://www.wpsgha.com/guides-resources/view/392" TargetMode="External"/><Relationship Id="rId2" Type="http://schemas.openxmlformats.org/officeDocument/2006/relationships/notesSlide" Target="../notesSlides/notesSlide36.xml"/><Relationship Id="rId1" Type="http://schemas.openxmlformats.org/officeDocument/2006/relationships/slideLayout" Target="../slideLayouts/slideLayout26.xml"/><Relationship Id="rId5" Type="http://schemas.openxmlformats.org/officeDocument/2006/relationships/image" Target="../media/image36.jpeg"/><Relationship Id="rId4" Type="http://schemas.openxmlformats.org/officeDocument/2006/relationships/hyperlink" Target="https://www.youtube.com/playlist?list=PLmWbOYPskBJizQ9fsIE3kG9oLfeKQSg9X"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wpsgha.com/guides-resources/view/857" TargetMode="External"/><Relationship Id="rId2" Type="http://schemas.openxmlformats.org/officeDocument/2006/relationships/notesSlide" Target="../notesSlides/notesSlide37.xml"/><Relationship Id="rId1" Type="http://schemas.openxmlformats.org/officeDocument/2006/relationships/slideLayout" Target="../slideLayouts/slideLayout28.xml"/><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3" Type="http://schemas.openxmlformats.org/officeDocument/2006/relationships/hyperlink" Target="https://www.wpsgha.com/guides-resources/view/240" TargetMode="External"/><Relationship Id="rId2" Type="http://schemas.openxmlformats.org/officeDocument/2006/relationships/notesSlide" Target="../notesSlides/notesSlide38.xml"/><Relationship Id="rId1" Type="http://schemas.openxmlformats.org/officeDocument/2006/relationships/slideLayout" Target="../slideLayouts/slideLayout29.xml"/><Relationship Id="rId4" Type="http://schemas.openxmlformats.org/officeDocument/2006/relationships/image" Target="../media/image38.jpg"/></Relationships>
</file>

<file path=ppt/slides/_rels/slide39.xml.rels><?xml version="1.0" encoding="UTF-8" standalone="yes"?>
<Relationships xmlns="http://schemas.openxmlformats.org/package/2006/relationships"><Relationship Id="rId3" Type="http://schemas.openxmlformats.org/officeDocument/2006/relationships/hyperlink" Target="https://www.cms.gov/medicare/appeals-and-grievances/orgmedffsappeals/downloads/flowchart-ffs-appeals-process.pdf" TargetMode="External"/><Relationship Id="rId2" Type="http://schemas.openxmlformats.org/officeDocument/2006/relationships/notesSlide" Target="../notesSlides/notesSlide39.xml"/><Relationship Id="rId1" Type="http://schemas.openxmlformats.org/officeDocument/2006/relationships/slideLayout" Target="../slideLayouts/slideLayout26.xml"/><Relationship Id="rId4" Type="http://schemas.openxmlformats.org/officeDocument/2006/relationships/image" Target="../media/image39.jpg"/></Relationships>
</file>

<file path=ppt/slides/_rels/slide4.xml.rels><?xml version="1.0" encoding="UTF-8" standalone="yes"?>
<Relationships xmlns="http://schemas.openxmlformats.org/package/2006/relationships"><Relationship Id="rId3" Type="http://schemas.openxmlformats.org/officeDocument/2006/relationships/hyperlink" Target="https://www.wpsgha.com/tools/reason-remark-lookup" TargetMode="External"/><Relationship Id="rId2" Type="http://schemas.openxmlformats.org/officeDocument/2006/relationships/notesSlide" Target="../notesSlides/notesSlide4.xml"/><Relationship Id="rId1" Type="http://schemas.openxmlformats.org/officeDocument/2006/relationships/slideLayout" Target="../slideLayouts/slideLayout40.xml"/><Relationship Id="rId6" Type="http://schemas.openxmlformats.org/officeDocument/2006/relationships/image" Target="../media/image13.png"/><Relationship Id="rId5" Type="http://schemas.openxmlformats.org/officeDocument/2006/relationships/hyperlink" Target="https://www.wpsgha.com/uploads/a2f2bfc3_684b_49ae_8aa0_2ba1405ccd15_part_b_ivr_operating_guide_deff6d5cef.pdf" TargetMode="External"/><Relationship Id="rId4" Type="http://schemas.openxmlformats.org/officeDocument/2006/relationships/hyperlink" Target="https://www.wpsgha.com/tools/portal-user-manual"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hyperlink" Target="https://www.wpsgha.com/" TargetMode="External"/><Relationship Id="rId7" Type="http://schemas.openxmlformats.org/officeDocument/2006/relationships/hyperlink" Target="https://www.wpsgha.com/forms/view/463" TargetMode="Externa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hyperlink" Target="https://www.wpsgha.com/uploads/overpayment_notification_refund_form_15d6cd22a8.pdf" TargetMode="External"/><Relationship Id="rId5" Type="http://schemas.openxmlformats.org/officeDocument/2006/relationships/hyperlink" Target="https://www.wpsgha.com/guides-resources/view/1004" TargetMode="External"/><Relationship Id="rId4" Type="http://schemas.openxmlformats.org/officeDocument/2006/relationships/hyperlink" Target="https://www.wpsgha.com/guides-resources/view/766"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2.xml"/><Relationship Id="rId1" Type="http://schemas.openxmlformats.org/officeDocument/2006/relationships/slideLayout" Target="../slideLayouts/slideLayout20.xml"/><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hyperlink" Target="https://www.cms.gov/"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73E75-379E-CBE0-4B0A-87A4757C072D}"/>
              </a:ext>
            </a:extLst>
          </p:cNvPr>
          <p:cNvSpPr>
            <a:spLocks noGrp="1"/>
          </p:cNvSpPr>
          <p:nvPr>
            <p:ph type="ctrTitle"/>
          </p:nvPr>
        </p:nvSpPr>
        <p:spPr>
          <a:xfrm>
            <a:off x="493639" y="2200867"/>
            <a:ext cx="8836185" cy="2734447"/>
          </a:xfrm>
        </p:spPr>
        <p:txBody>
          <a:bodyPr/>
          <a:lstStyle/>
          <a:p>
            <a:r>
              <a:rPr lang="en-US" dirty="0"/>
              <a:t>Mental Health Playbook – Psychiatrist Rejections and Denials</a:t>
            </a:r>
          </a:p>
        </p:txBody>
      </p:sp>
      <p:sp>
        <p:nvSpPr>
          <p:cNvPr id="4" name="Subtitle 3">
            <a:extLst>
              <a:ext uri="{FF2B5EF4-FFF2-40B4-BE49-F238E27FC236}">
                <a16:creationId xmlns:a16="http://schemas.microsoft.com/office/drawing/2014/main" id="{8377F6BB-36C4-0FE4-65AF-F96A2569B647}"/>
              </a:ext>
            </a:extLst>
          </p:cNvPr>
          <p:cNvSpPr>
            <a:spLocks noGrp="1"/>
          </p:cNvSpPr>
          <p:nvPr>
            <p:ph type="subTitle" idx="1"/>
          </p:nvPr>
        </p:nvSpPr>
        <p:spPr>
          <a:xfrm>
            <a:off x="4470682" y="5141249"/>
            <a:ext cx="5190092" cy="1027864"/>
          </a:xfrm>
        </p:spPr>
        <p:txBody>
          <a:bodyPr/>
          <a:lstStyle/>
          <a:p>
            <a:r>
              <a:rPr lang="en-US" dirty="0"/>
              <a:t>April 2026</a:t>
            </a:r>
          </a:p>
        </p:txBody>
      </p:sp>
    </p:spTree>
    <p:extLst>
      <p:ext uri="{BB962C8B-B14F-4D97-AF65-F5344CB8AC3E}">
        <p14:creationId xmlns:p14="http://schemas.microsoft.com/office/powerpoint/2010/main" val="3562223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03596-30DA-A443-D857-E2F676AA8C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C8DB57-F796-9104-530B-D426FC7594C6}"/>
              </a:ext>
            </a:extLst>
          </p:cNvPr>
          <p:cNvSpPr>
            <a:spLocks noGrp="1"/>
          </p:cNvSpPr>
          <p:nvPr>
            <p:ph type="title"/>
          </p:nvPr>
        </p:nvSpPr>
        <p:spPr/>
        <p:txBody>
          <a:bodyPr>
            <a:normAutofit/>
          </a:bodyPr>
          <a:lstStyle/>
          <a:p>
            <a:r>
              <a:rPr lang="en-US" dirty="0"/>
              <a:t>Top Five Reasons for Rejections in Descending Order</a:t>
            </a:r>
          </a:p>
        </p:txBody>
      </p:sp>
      <p:sp>
        <p:nvSpPr>
          <p:cNvPr id="3" name="Content Placeholder 2">
            <a:extLst>
              <a:ext uri="{FF2B5EF4-FFF2-40B4-BE49-F238E27FC236}">
                <a16:creationId xmlns:a16="http://schemas.microsoft.com/office/drawing/2014/main" id="{05D49D46-B21C-2ED6-B7A7-1ECDDF6EFBA8}"/>
              </a:ext>
            </a:extLst>
          </p:cNvPr>
          <p:cNvSpPr>
            <a:spLocks noGrp="1"/>
          </p:cNvSpPr>
          <p:nvPr>
            <p:ph sz="half" idx="1"/>
          </p:nvPr>
        </p:nvSpPr>
        <p:spPr>
          <a:xfrm>
            <a:off x="838199" y="1825625"/>
            <a:ext cx="6194367" cy="4351338"/>
          </a:xfrm>
        </p:spPr>
        <p:txBody>
          <a:bodyPr>
            <a:normAutofit lnSpcReduction="10000"/>
          </a:bodyPr>
          <a:lstStyle/>
          <a:p>
            <a:pPr marL="514350" indent="-514350">
              <a:buFont typeface="+mj-lt"/>
              <a:buAutoNum type="arabicPeriod"/>
            </a:pPr>
            <a:r>
              <a:rPr lang="en-US" dirty="0"/>
              <a:t>Incomplete/invalid plan information for other insurance</a:t>
            </a:r>
          </a:p>
          <a:p>
            <a:pPr marL="514350" indent="-514350">
              <a:buFont typeface="+mj-lt"/>
              <a:buAutoNum type="arabicPeriod"/>
            </a:pPr>
            <a:r>
              <a:rPr lang="en-US" dirty="0"/>
              <a:t>Rendering physician # invalid/missing</a:t>
            </a:r>
          </a:p>
          <a:p>
            <a:pPr marL="514350" indent="-514350">
              <a:buFont typeface="+mj-lt"/>
              <a:buAutoNum type="arabicPeriod"/>
            </a:pPr>
            <a:r>
              <a:rPr lang="en-US" dirty="0"/>
              <a:t>Invalid or missing modifier</a:t>
            </a:r>
          </a:p>
          <a:p>
            <a:pPr marL="514350" indent="-514350">
              <a:buFont typeface="+mj-lt"/>
              <a:buAutoNum type="arabicPeriod"/>
            </a:pPr>
            <a:r>
              <a:rPr lang="en-US" dirty="0"/>
              <a:t>Description of service missing</a:t>
            </a:r>
          </a:p>
          <a:p>
            <a:pPr marL="514350" indent="-514350">
              <a:buFont typeface="+mj-lt"/>
              <a:buAutoNum type="arabicPeriod"/>
            </a:pPr>
            <a:r>
              <a:rPr lang="en-US" dirty="0"/>
              <a:t>Facility/laboratory name and address or PIN missing</a:t>
            </a:r>
          </a:p>
        </p:txBody>
      </p:sp>
      <p:pic>
        <p:nvPicPr>
          <p:cNvPr id="1026" name="Picture 2">
            <a:extLst>
              <a:ext uri="{FF2B5EF4-FFF2-40B4-BE49-F238E27FC236}">
                <a16:creationId xmlns:a16="http://schemas.microsoft.com/office/drawing/2014/main" id="{59D53821-8443-447F-4146-4A15258A356A}"/>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97189" y="2227811"/>
            <a:ext cx="4314306" cy="2876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474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7B54B-4AFD-8BD4-0DDB-61EF50E6CA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E8BD0-F4B6-3EEA-B47D-1053A8151A1D}"/>
              </a:ext>
            </a:extLst>
          </p:cNvPr>
          <p:cNvSpPr>
            <a:spLocks noGrp="1"/>
          </p:cNvSpPr>
          <p:nvPr>
            <p:ph type="title"/>
          </p:nvPr>
        </p:nvSpPr>
        <p:spPr>
          <a:xfrm>
            <a:off x="841247" y="365760"/>
            <a:ext cx="6008439" cy="1325563"/>
          </a:xfrm>
        </p:spPr>
        <p:txBody>
          <a:bodyPr>
            <a:normAutofit/>
          </a:bodyPr>
          <a:lstStyle/>
          <a:p>
            <a:r>
              <a:rPr lang="en-US" dirty="0"/>
              <a:t>Top Rejected Codes in Descending Order</a:t>
            </a:r>
          </a:p>
        </p:txBody>
      </p:sp>
      <p:sp>
        <p:nvSpPr>
          <p:cNvPr id="3" name="Content Placeholder 2">
            <a:extLst>
              <a:ext uri="{FF2B5EF4-FFF2-40B4-BE49-F238E27FC236}">
                <a16:creationId xmlns:a16="http://schemas.microsoft.com/office/drawing/2014/main" id="{56478B67-4894-8E12-D64A-7D0F44E9437F}"/>
              </a:ext>
              <a:ext uri="{C183D7F6-B498-43B3-948B-1728B52AA6E4}">
                <adec:decorative xmlns:adec="http://schemas.microsoft.com/office/drawing/2017/decorative" val="1"/>
              </a:ext>
            </a:extLst>
          </p:cNvPr>
          <p:cNvSpPr>
            <a:spLocks noGrp="1"/>
          </p:cNvSpPr>
          <p:nvPr>
            <p:ph type="body" sz="quarter" idx="14"/>
          </p:nvPr>
        </p:nvSpPr>
        <p:spPr/>
        <p:txBody>
          <a:bodyPr>
            <a:normAutofit/>
          </a:bodyPr>
          <a:lstStyle/>
          <a:p>
            <a:pPr>
              <a:lnSpc>
                <a:spcPct val="100000"/>
              </a:lnSpc>
            </a:pPr>
            <a:r>
              <a:rPr lang="en-US" dirty="0"/>
              <a:t>99214</a:t>
            </a:r>
          </a:p>
          <a:p>
            <a:pPr>
              <a:lnSpc>
                <a:spcPct val="100000"/>
              </a:lnSpc>
            </a:pPr>
            <a:r>
              <a:rPr lang="en-US" dirty="0"/>
              <a:t>99213</a:t>
            </a:r>
          </a:p>
          <a:p>
            <a:pPr>
              <a:lnSpc>
                <a:spcPct val="100000"/>
              </a:lnSpc>
            </a:pPr>
            <a:r>
              <a:rPr lang="en-US" dirty="0"/>
              <a:t>99232</a:t>
            </a:r>
          </a:p>
          <a:p>
            <a:pPr>
              <a:lnSpc>
                <a:spcPct val="100000"/>
              </a:lnSpc>
            </a:pPr>
            <a:r>
              <a:rPr lang="en-US" dirty="0"/>
              <a:t>90868</a:t>
            </a:r>
          </a:p>
          <a:p>
            <a:pPr>
              <a:lnSpc>
                <a:spcPct val="100000"/>
              </a:lnSpc>
            </a:pPr>
            <a:r>
              <a:rPr lang="en-US" dirty="0"/>
              <a:t>90792</a:t>
            </a:r>
          </a:p>
        </p:txBody>
      </p:sp>
      <p:sp>
        <p:nvSpPr>
          <p:cNvPr id="4" name="Text Placeholder 3">
            <a:extLst>
              <a:ext uri="{FF2B5EF4-FFF2-40B4-BE49-F238E27FC236}">
                <a16:creationId xmlns:a16="http://schemas.microsoft.com/office/drawing/2014/main" id="{277E0F4F-5C04-BAAB-A577-5A29FCA6B62C}"/>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CPT only copyright 2025 American Medical Association. All rights reserved.</a:t>
            </a:r>
          </a:p>
        </p:txBody>
      </p:sp>
      <p:pic>
        <p:nvPicPr>
          <p:cNvPr id="7170" name="Picture 2">
            <a:extLst>
              <a:ext uri="{FF2B5EF4-FFF2-40B4-BE49-F238E27FC236}">
                <a16:creationId xmlns:a16="http://schemas.microsoft.com/office/drawing/2014/main" id="{869F6D6D-FE27-7C89-67D1-B90DC9F16B35}"/>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66551" y="1312873"/>
            <a:ext cx="3307454" cy="4961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961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F6CFC-D2FD-31F9-7319-ABA283A15C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B97DE-E2CC-699C-7384-586E1E599896}"/>
              </a:ext>
            </a:extLst>
          </p:cNvPr>
          <p:cNvSpPr>
            <a:spLocks noGrp="1"/>
          </p:cNvSpPr>
          <p:nvPr>
            <p:ph type="title"/>
          </p:nvPr>
        </p:nvSpPr>
        <p:spPr>
          <a:xfrm>
            <a:off x="838200" y="365125"/>
            <a:ext cx="8599098" cy="1325563"/>
          </a:xfrm>
        </p:spPr>
        <p:txBody>
          <a:bodyPr>
            <a:normAutofit/>
          </a:bodyPr>
          <a:lstStyle/>
          <a:p>
            <a:r>
              <a:rPr lang="en-US" dirty="0"/>
              <a:t>Top Rejected Codes and Top Reasons</a:t>
            </a:r>
          </a:p>
        </p:txBody>
      </p:sp>
      <p:sp>
        <p:nvSpPr>
          <p:cNvPr id="3" name="Content Placeholder 2">
            <a:extLst>
              <a:ext uri="{FF2B5EF4-FFF2-40B4-BE49-F238E27FC236}">
                <a16:creationId xmlns:a16="http://schemas.microsoft.com/office/drawing/2014/main" id="{4F4DBC49-5B5E-B2E9-D819-1157C3A1310C}"/>
              </a:ext>
            </a:extLst>
          </p:cNvPr>
          <p:cNvSpPr>
            <a:spLocks noGrp="1"/>
          </p:cNvSpPr>
          <p:nvPr>
            <p:ph sz="half" idx="1"/>
          </p:nvPr>
        </p:nvSpPr>
        <p:spPr>
          <a:xfrm>
            <a:off x="838200" y="1825625"/>
            <a:ext cx="7723909" cy="4351338"/>
          </a:xfrm>
        </p:spPr>
        <p:txBody>
          <a:bodyPr>
            <a:normAutofit fontScale="92500" lnSpcReduction="20000"/>
          </a:bodyPr>
          <a:lstStyle/>
          <a:p>
            <a:pPr>
              <a:lnSpc>
                <a:spcPct val="100000"/>
              </a:lnSpc>
            </a:pPr>
            <a:r>
              <a:rPr lang="en-US" sz="3500" dirty="0"/>
              <a:t>99214</a:t>
            </a:r>
          </a:p>
          <a:p>
            <a:pPr lvl="1">
              <a:lnSpc>
                <a:spcPct val="100000"/>
              </a:lnSpc>
            </a:pPr>
            <a:r>
              <a:rPr lang="en-US" sz="3000" dirty="0"/>
              <a:t>Incomplete/invalid plan information for other insurance</a:t>
            </a:r>
          </a:p>
          <a:p>
            <a:pPr lvl="1">
              <a:lnSpc>
                <a:spcPct val="100000"/>
              </a:lnSpc>
            </a:pPr>
            <a:r>
              <a:rPr lang="en-US" sz="3000" dirty="0"/>
              <a:t>Rendering physician # invalid/missing</a:t>
            </a:r>
          </a:p>
          <a:p>
            <a:pPr lvl="1">
              <a:lnSpc>
                <a:spcPct val="100000"/>
              </a:lnSpc>
            </a:pPr>
            <a:r>
              <a:rPr lang="en-US" sz="3000" dirty="0"/>
              <a:t>Claim must be submitted to RRB</a:t>
            </a:r>
          </a:p>
          <a:p>
            <a:pPr>
              <a:lnSpc>
                <a:spcPct val="100000"/>
              </a:lnSpc>
            </a:pPr>
            <a:r>
              <a:rPr lang="en-US" sz="3500" dirty="0"/>
              <a:t>99213</a:t>
            </a:r>
          </a:p>
          <a:p>
            <a:pPr lvl="1">
              <a:lnSpc>
                <a:spcPct val="100000"/>
              </a:lnSpc>
            </a:pPr>
            <a:r>
              <a:rPr lang="en-US" sz="3000" dirty="0"/>
              <a:t>Invalid or missing modifier</a:t>
            </a:r>
          </a:p>
          <a:p>
            <a:pPr lvl="1">
              <a:lnSpc>
                <a:spcPct val="100000"/>
              </a:lnSpc>
            </a:pPr>
            <a:r>
              <a:rPr lang="en-US" sz="3000" dirty="0"/>
              <a:t>Incomplete/invalid plan information for other insurance</a:t>
            </a:r>
          </a:p>
          <a:p>
            <a:pPr lvl="1">
              <a:lnSpc>
                <a:spcPct val="100000"/>
              </a:lnSpc>
            </a:pPr>
            <a:r>
              <a:rPr lang="en-US" sz="3000" dirty="0"/>
              <a:t>Rendering physician # invalid/missing</a:t>
            </a:r>
            <a:endParaRPr lang="en-US" dirty="0"/>
          </a:p>
        </p:txBody>
      </p:sp>
      <p:sp>
        <p:nvSpPr>
          <p:cNvPr id="4" name="Text Placeholder 3">
            <a:extLst>
              <a:ext uri="{FF2B5EF4-FFF2-40B4-BE49-F238E27FC236}">
                <a16:creationId xmlns:a16="http://schemas.microsoft.com/office/drawing/2014/main" id="{AB75D602-4B9D-FDC6-09E1-6251E514DC1F}"/>
              </a:ext>
            </a:extLst>
          </p:cNvPr>
          <p:cNvSpPr>
            <a:spLocks noGrp="1"/>
          </p:cNvSpPr>
          <p:nvPr>
            <p:ph type="body" sz="quarter" idx="11"/>
          </p:nvPr>
        </p:nvSpPr>
        <p:spPr>
          <a:xfrm>
            <a:off x="1419418" y="6392673"/>
            <a:ext cx="9353164" cy="369332"/>
          </a:xfrm>
        </p:spPr>
        <p:txBody>
          <a:bodyPr/>
          <a:lstStyle/>
          <a:p>
            <a:r>
              <a:rPr lang="en-US"/>
              <a:t>CPT only copyright 2025 American Medical Association. All rights reserved.</a:t>
            </a:r>
            <a:endParaRPr lang="en-US" dirty="0"/>
          </a:p>
        </p:txBody>
      </p:sp>
      <p:pic>
        <p:nvPicPr>
          <p:cNvPr id="8194" name="Picture 2">
            <a:extLst>
              <a:ext uri="{FF2B5EF4-FFF2-40B4-BE49-F238E27FC236}">
                <a16:creationId xmlns:a16="http://schemas.microsoft.com/office/drawing/2014/main" id="{4A207969-07D3-E44B-8A06-6F4AF9BB6A90}"/>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09558" y="2248643"/>
            <a:ext cx="2793377" cy="3490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5539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4C3A0-6E73-8210-F1E3-06D22E1065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016D5D-50DB-553E-97C3-35C4399E5044}"/>
              </a:ext>
            </a:extLst>
          </p:cNvPr>
          <p:cNvSpPr>
            <a:spLocks noGrp="1"/>
          </p:cNvSpPr>
          <p:nvPr>
            <p:ph type="title"/>
          </p:nvPr>
        </p:nvSpPr>
        <p:spPr/>
        <p:txBody>
          <a:bodyPr>
            <a:normAutofit/>
          </a:bodyPr>
          <a:lstStyle/>
          <a:p>
            <a:r>
              <a:rPr lang="en-US" dirty="0"/>
              <a:t>More – Top Rejected Codes and Top Reasons</a:t>
            </a:r>
          </a:p>
        </p:txBody>
      </p:sp>
      <p:sp>
        <p:nvSpPr>
          <p:cNvPr id="3" name="Content Placeholder 2">
            <a:extLst>
              <a:ext uri="{FF2B5EF4-FFF2-40B4-BE49-F238E27FC236}">
                <a16:creationId xmlns:a16="http://schemas.microsoft.com/office/drawing/2014/main" id="{219E2EBC-2305-2A3C-962B-B497808C0D1E}"/>
              </a:ext>
            </a:extLst>
          </p:cNvPr>
          <p:cNvSpPr>
            <a:spLocks noGrp="1"/>
          </p:cNvSpPr>
          <p:nvPr>
            <p:ph idx="1"/>
          </p:nvPr>
        </p:nvSpPr>
        <p:spPr/>
        <p:txBody>
          <a:bodyPr>
            <a:normAutofit/>
          </a:bodyPr>
          <a:lstStyle/>
          <a:p>
            <a:r>
              <a:rPr lang="en-US" dirty="0"/>
              <a:t>99232</a:t>
            </a:r>
          </a:p>
          <a:p>
            <a:pPr lvl="1">
              <a:lnSpc>
                <a:spcPct val="100000"/>
              </a:lnSpc>
            </a:pPr>
            <a:r>
              <a:rPr lang="en-US" dirty="0"/>
              <a:t>Incomplete/invalid plan information for other insurance</a:t>
            </a:r>
          </a:p>
          <a:p>
            <a:pPr lvl="1">
              <a:lnSpc>
                <a:spcPct val="100000"/>
              </a:lnSpc>
            </a:pPr>
            <a:r>
              <a:rPr lang="en-US" dirty="0"/>
              <a:t>Patient/insured HICH plan and name do not match</a:t>
            </a:r>
          </a:p>
          <a:p>
            <a:pPr lvl="1">
              <a:lnSpc>
                <a:spcPct val="100000"/>
              </a:lnSpc>
            </a:pPr>
            <a:r>
              <a:rPr lang="en-US" dirty="0"/>
              <a:t>Facility/laboratory name and address or PIN missing</a:t>
            </a:r>
          </a:p>
          <a:p>
            <a:pPr>
              <a:lnSpc>
                <a:spcPct val="100000"/>
              </a:lnSpc>
            </a:pPr>
            <a:r>
              <a:rPr lang="en-US" dirty="0"/>
              <a:t>99213</a:t>
            </a:r>
          </a:p>
          <a:p>
            <a:pPr lvl="1">
              <a:lnSpc>
                <a:spcPct val="100000"/>
              </a:lnSpc>
            </a:pPr>
            <a:r>
              <a:rPr lang="en-US" dirty="0"/>
              <a:t>Invalid or missing modifier</a:t>
            </a:r>
          </a:p>
          <a:p>
            <a:pPr lvl="1">
              <a:lnSpc>
                <a:spcPct val="100000"/>
              </a:lnSpc>
            </a:pPr>
            <a:r>
              <a:rPr lang="en-US" dirty="0"/>
              <a:t>Incomplete/invalid plan information for other insurance</a:t>
            </a:r>
          </a:p>
          <a:p>
            <a:pPr lvl="1">
              <a:lnSpc>
                <a:spcPct val="100000"/>
              </a:lnSpc>
            </a:pPr>
            <a:r>
              <a:rPr lang="en-US" dirty="0"/>
              <a:t>Rendering physician # invalid/missing</a:t>
            </a:r>
          </a:p>
        </p:txBody>
      </p:sp>
      <p:sp>
        <p:nvSpPr>
          <p:cNvPr id="4" name="Text Placeholder 3">
            <a:extLst>
              <a:ext uri="{FF2B5EF4-FFF2-40B4-BE49-F238E27FC236}">
                <a16:creationId xmlns:a16="http://schemas.microsoft.com/office/drawing/2014/main" id="{7B454B3B-B1B6-8663-F57E-DDAA5A8F67B5}"/>
              </a:ext>
            </a:extLst>
          </p:cNvPr>
          <p:cNvSpPr>
            <a:spLocks noGrp="1"/>
          </p:cNvSpPr>
          <p:nvPr>
            <p:ph type="body" sz="quarter" idx="4294967295"/>
          </p:nvPr>
        </p:nvSpPr>
        <p:spPr>
          <a:xfrm>
            <a:off x="1246909" y="6307931"/>
            <a:ext cx="9353550" cy="369887"/>
          </a:xfrm>
        </p:spPr>
        <p:txBody>
          <a:bodyPr>
            <a:normAutofit/>
          </a:bodyPr>
          <a:lstStyle/>
          <a:p>
            <a:pPr marL="0" indent="0">
              <a:buNone/>
            </a:pPr>
            <a:r>
              <a:rPr lang="en-US" sz="1200" dirty="0"/>
              <a:t>CPT only copyright 2025 American Medical Association. All rights reserved.</a:t>
            </a:r>
          </a:p>
        </p:txBody>
      </p:sp>
    </p:spTree>
    <p:extLst>
      <p:ext uri="{BB962C8B-B14F-4D97-AF65-F5344CB8AC3E}">
        <p14:creationId xmlns:p14="http://schemas.microsoft.com/office/powerpoint/2010/main" val="3042371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426E1-19FE-0FF4-4976-9D15C2A6DF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C4956-503E-B979-C445-0F2D298DE78D}"/>
              </a:ext>
            </a:extLst>
          </p:cNvPr>
          <p:cNvSpPr>
            <a:spLocks noGrp="1"/>
          </p:cNvSpPr>
          <p:nvPr>
            <p:ph type="title"/>
          </p:nvPr>
        </p:nvSpPr>
        <p:spPr>
          <a:xfrm>
            <a:off x="838200" y="365125"/>
            <a:ext cx="8599098" cy="1325563"/>
          </a:xfrm>
        </p:spPr>
        <p:txBody>
          <a:bodyPr>
            <a:normAutofit/>
          </a:bodyPr>
          <a:lstStyle/>
          <a:p>
            <a:r>
              <a:rPr lang="en-US" dirty="0"/>
              <a:t>Another Top Rejected Code and Top Reasons</a:t>
            </a:r>
          </a:p>
        </p:txBody>
      </p:sp>
      <p:sp>
        <p:nvSpPr>
          <p:cNvPr id="3" name="Content Placeholder 2">
            <a:extLst>
              <a:ext uri="{FF2B5EF4-FFF2-40B4-BE49-F238E27FC236}">
                <a16:creationId xmlns:a16="http://schemas.microsoft.com/office/drawing/2014/main" id="{C82E58C1-7770-B2BE-AC57-F19E74BFBEC0}"/>
              </a:ext>
            </a:extLst>
          </p:cNvPr>
          <p:cNvSpPr>
            <a:spLocks noGrp="1"/>
          </p:cNvSpPr>
          <p:nvPr>
            <p:ph sz="half" idx="1"/>
          </p:nvPr>
        </p:nvSpPr>
        <p:spPr>
          <a:xfrm>
            <a:off x="838200" y="1825625"/>
            <a:ext cx="4714702" cy="4351338"/>
          </a:xfrm>
        </p:spPr>
        <p:txBody>
          <a:bodyPr>
            <a:normAutofit/>
          </a:bodyPr>
          <a:lstStyle/>
          <a:p>
            <a:r>
              <a:rPr lang="en-US" dirty="0"/>
              <a:t>90792</a:t>
            </a:r>
          </a:p>
          <a:p>
            <a:pPr lvl="1">
              <a:lnSpc>
                <a:spcPct val="100000"/>
              </a:lnSpc>
            </a:pPr>
            <a:r>
              <a:rPr lang="en-US" dirty="0"/>
              <a:t>Rendering physician # invalid/missing</a:t>
            </a:r>
          </a:p>
          <a:p>
            <a:pPr lvl="1">
              <a:lnSpc>
                <a:spcPct val="100000"/>
              </a:lnSpc>
            </a:pPr>
            <a:r>
              <a:rPr lang="en-US" dirty="0"/>
              <a:t>Incomplete/invalid plan information for other insurance</a:t>
            </a:r>
          </a:p>
          <a:p>
            <a:pPr lvl="1">
              <a:lnSpc>
                <a:spcPct val="100000"/>
              </a:lnSpc>
            </a:pPr>
            <a:r>
              <a:rPr lang="en-US" dirty="0"/>
              <a:t>Invalid or missing modifier</a:t>
            </a:r>
          </a:p>
        </p:txBody>
      </p:sp>
      <p:sp>
        <p:nvSpPr>
          <p:cNvPr id="4" name="Text Placeholder 3">
            <a:extLst>
              <a:ext uri="{FF2B5EF4-FFF2-40B4-BE49-F238E27FC236}">
                <a16:creationId xmlns:a16="http://schemas.microsoft.com/office/drawing/2014/main" id="{064A9C5F-8E70-4749-D4BC-D9EE740FA120}"/>
              </a:ext>
            </a:extLst>
          </p:cNvPr>
          <p:cNvSpPr>
            <a:spLocks noGrp="1"/>
          </p:cNvSpPr>
          <p:nvPr>
            <p:ph type="body" sz="quarter" idx="11"/>
          </p:nvPr>
        </p:nvSpPr>
        <p:spPr>
          <a:xfrm>
            <a:off x="1419418" y="6392673"/>
            <a:ext cx="9353164" cy="369332"/>
          </a:xfrm>
        </p:spPr>
        <p:txBody>
          <a:bodyPr/>
          <a:lstStyle/>
          <a:p>
            <a:r>
              <a:rPr lang="en-US" dirty="0"/>
              <a:t>CPT only copyright 2025 American Medical Association. All rights reserved.</a:t>
            </a:r>
          </a:p>
        </p:txBody>
      </p:sp>
      <p:pic>
        <p:nvPicPr>
          <p:cNvPr id="2050" name="Picture 2">
            <a:extLst>
              <a:ext uri="{FF2B5EF4-FFF2-40B4-BE49-F238E27FC236}">
                <a16:creationId xmlns:a16="http://schemas.microsoft.com/office/drawing/2014/main" id="{F39D4B53-B859-048C-A5A3-B4D0700BFE2B}"/>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0" y="2369668"/>
            <a:ext cx="5016038" cy="334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871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65EE1-0FBE-9629-F1F0-6889F67004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40474F-F304-2B91-2627-29446AB936C7}"/>
              </a:ext>
            </a:extLst>
          </p:cNvPr>
          <p:cNvSpPr>
            <a:spLocks noGrp="1"/>
          </p:cNvSpPr>
          <p:nvPr>
            <p:ph type="title"/>
          </p:nvPr>
        </p:nvSpPr>
        <p:spPr/>
        <p:txBody>
          <a:bodyPr>
            <a:normAutofit/>
          </a:bodyPr>
          <a:lstStyle/>
          <a:p>
            <a:r>
              <a:rPr lang="en-US" dirty="0"/>
              <a:t>Top Five Reasons for Denials in Descending Order</a:t>
            </a:r>
          </a:p>
        </p:txBody>
      </p:sp>
      <p:sp>
        <p:nvSpPr>
          <p:cNvPr id="3" name="Content Placeholder 2">
            <a:extLst>
              <a:ext uri="{FF2B5EF4-FFF2-40B4-BE49-F238E27FC236}">
                <a16:creationId xmlns:a16="http://schemas.microsoft.com/office/drawing/2014/main" id="{F94D8A02-4A5D-37AE-3317-D7EC7B8506CA}"/>
              </a:ext>
            </a:extLst>
          </p:cNvPr>
          <p:cNvSpPr>
            <a:spLocks noGrp="1"/>
          </p:cNvSpPr>
          <p:nvPr>
            <p:ph idx="1"/>
          </p:nvPr>
        </p:nvSpPr>
        <p:spPr/>
        <p:txBody>
          <a:bodyPr>
            <a:noAutofit/>
          </a:bodyPr>
          <a:lstStyle/>
          <a:p>
            <a:pPr marL="514350" indent="-514350">
              <a:buFont typeface="+mj-lt"/>
              <a:buAutoNum type="arabicPeriod"/>
            </a:pPr>
            <a:r>
              <a:rPr lang="en-US" dirty="0"/>
              <a:t>Collection of fee-for-service during periods of managed care</a:t>
            </a:r>
          </a:p>
          <a:p>
            <a:pPr marL="514350" indent="-514350">
              <a:buFont typeface="+mj-lt"/>
              <a:buAutoNum type="arabicPeriod"/>
            </a:pPr>
            <a:r>
              <a:rPr lang="en-US" dirty="0"/>
              <a:t>Duplicate charge paid DATE on claim ICN</a:t>
            </a:r>
          </a:p>
          <a:p>
            <a:pPr marL="514350" indent="-514350">
              <a:buFont typeface="+mj-lt"/>
              <a:buAutoNum type="arabicPeriod"/>
            </a:pPr>
            <a:r>
              <a:rPr lang="en-US" dirty="0"/>
              <a:t>Duplicate charge of claim ICN now being processed</a:t>
            </a:r>
          </a:p>
          <a:p>
            <a:pPr marL="514350" indent="-514350">
              <a:buFont typeface="+mj-lt"/>
              <a:buAutoNum type="arabicPeriod"/>
            </a:pPr>
            <a:r>
              <a:rPr lang="en-US" dirty="0"/>
              <a:t>The time limit for filing your claim has expired – no appeal right</a:t>
            </a:r>
          </a:p>
          <a:p>
            <a:pPr marL="514350" indent="-514350">
              <a:buFont typeface="+mj-lt"/>
              <a:buAutoNum type="arabicPeriod"/>
            </a:pPr>
            <a:r>
              <a:rPr lang="en-US" dirty="0"/>
              <a:t>The physician is not eligible to receive payment</a:t>
            </a:r>
          </a:p>
        </p:txBody>
      </p:sp>
    </p:spTree>
    <p:extLst>
      <p:ext uri="{BB962C8B-B14F-4D97-AF65-F5344CB8AC3E}">
        <p14:creationId xmlns:p14="http://schemas.microsoft.com/office/powerpoint/2010/main" val="4207558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DFF85-F609-8491-0A9A-18A3B713A1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1C8C9-06B5-BEAC-CB7F-36EEF9933050}"/>
              </a:ext>
            </a:extLst>
          </p:cNvPr>
          <p:cNvSpPr>
            <a:spLocks noGrp="1"/>
          </p:cNvSpPr>
          <p:nvPr>
            <p:ph type="title"/>
          </p:nvPr>
        </p:nvSpPr>
        <p:spPr/>
        <p:txBody>
          <a:bodyPr>
            <a:normAutofit/>
          </a:bodyPr>
          <a:lstStyle/>
          <a:p>
            <a:r>
              <a:rPr lang="en-US" dirty="0"/>
              <a:t>More Top Reasons for Denials</a:t>
            </a:r>
          </a:p>
        </p:txBody>
      </p:sp>
      <p:sp>
        <p:nvSpPr>
          <p:cNvPr id="3" name="Content Placeholder 2">
            <a:extLst>
              <a:ext uri="{FF2B5EF4-FFF2-40B4-BE49-F238E27FC236}">
                <a16:creationId xmlns:a16="http://schemas.microsoft.com/office/drawing/2014/main" id="{8348276D-20A6-5140-68AB-B2123F6FCD8A}"/>
              </a:ext>
            </a:extLst>
          </p:cNvPr>
          <p:cNvSpPr>
            <a:spLocks noGrp="1"/>
          </p:cNvSpPr>
          <p:nvPr>
            <p:ph idx="1"/>
          </p:nvPr>
        </p:nvSpPr>
        <p:spPr>
          <a:xfrm>
            <a:off x="838200" y="1690688"/>
            <a:ext cx="5257800" cy="4153765"/>
          </a:xfrm>
        </p:spPr>
        <p:txBody>
          <a:bodyPr>
            <a:noAutofit/>
          </a:bodyPr>
          <a:lstStyle/>
          <a:p>
            <a:pPr marL="0" indent="0">
              <a:buNone/>
            </a:pPr>
            <a:r>
              <a:rPr lang="en-US" dirty="0">
                <a:solidFill>
                  <a:schemeClr val="accent1">
                    <a:lumMod val="75000"/>
                  </a:schemeClr>
                </a:solidFill>
              </a:rPr>
              <a:t>6. </a:t>
            </a:r>
            <a:r>
              <a:rPr lang="en-US" dirty="0"/>
              <a:t>Not covered when performed/referred/ordered by this provider</a:t>
            </a:r>
          </a:p>
          <a:p>
            <a:pPr marL="0" indent="0">
              <a:buNone/>
            </a:pPr>
            <a:r>
              <a:rPr lang="en-US" dirty="0">
                <a:solidFill>
                  <a:schemeClr val="accent1">
                    <a:lumMod val="75000"/>
                  </a:schemeClr>
                </a:solidFill>
              </a:rPr>
              <a:t>7. </a:t>
            </a:r>
            <a:r>
              <a:rPr lang="en-US" dirty="0"/>
              <a:t>Charges incurred during an incarcerated period</a:t>
            </a:r>
          </a:p>
          <a:p>
            <a:pPr marL="0" indent="0">
              <a:buNone/>
            </a:pPr>
            <a:r>
              <a:rPr lang="en-US" dirty="0">
                <a:solidFill>
                  <a:schemeClr val="accent1">
                    <a:lumMod val="75000"/>
                  </a:schemeClr>
                </a:solidFill>
              </a:rPr>
              <a:t>8. </a:t>
            </a:r>
            <a:r>
              <a:rPr lang="en-US" dirty="0"/>
              <a:t>Claim must be sent to EGHP or LGHP first</a:t>
            </a:r>
          </a:p>
        </p:txBody>
      </p:sp>
      <p:pic>
        <p:nvPicPr>
          <p:cNvPr id="4098" name="Picture 2">
            <a:extLst>
              <a:ext uri="{FF2B5EF4-FFF2-40B4-BE49-F238E27FC236}">
                <a16:creationId xmlns:a16="http://schemas.microsoft.com/office/drawing/2014/main" id="{A84F9482-712D-91F8-39EB-A31D2283C0A3}"/>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95011" y="2092094"/>
            <a:ext cx="5026429" cy="3350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322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6FC9-4D0D-38A9-86C7-ED125CB83B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2AA688-BF8E-9D1D-AF83-1551AFD0236C}"/>
              </a:ext>
              <a:ext uri="{C183D7F6-B498-43B3-948B-1728B52AA6E4}">
                <adec:decorative xmlns:adec="http://schemas.microsoft.com/office/drawing/2017/decorative" val="1"/>
              </a:ext>
            </a:extLst>
          </p:cNvPr>
          <p:cNvSpPr>
            <a:spLocks noGrp="1"/>
          </p:cNvSpPr>
          <p:nvPr>
            <p:ph type="title"/>
          </p:nvPr>
        </p:nvSpPr>
        <p:spPr>
          <a:xfrm>
            <a:off x="838200" y="396545"/>
            <a:ext cx="8237220" cy="1325563"/>
          </a:xfrm>
        </p:spPr>
        <p:txBody>
          <a:bodyPr>
            <a:normAutofit/>
          </a:bodyPr>
          <a:lstStyle/>
          <a:p>
            <a:r>
              <a:rPr lang="en-US" dirty="0"/>
              <a:t>Top Denied Codes in Descending Order</a:t>
            </a:r>
          </a:p>
        </p:txBody>
      </p:sp>
      <p:sp>
        <p:nvSpPr>
          <p:cNvPr id="3" name="Content Placeholder 2">
            <a:extLst>
              <a:ext uri="{FF2B5EF4-FFF2-40B4-BE49-F238E27FC236}">
                <a16:creationId xmlns:a16="http://schemas.microsoft.com/office/drawing/2014/main" id="{DB93A184-C201-A4E3-1E54-CD878750166C}"/>
              </a:ext>
              <a:ext uri="{C183D7F6-B498-43B3-948B-1728B52AA6E4}">
                <adec:decorative xmlns:adec="http://schemas.microsoft.com/office/drawing/2017/decorative" val="1"/>
              </a:ext>
            </a:extLst>
          </p:cNvPr>
          <p:cNvSpPr>
            <a:spLocks noGrp="1"/>
          </p:cNvSpPr>
          <p:nvPr>
            <p:ph sz="half" idx="1"/>
          </p:nvPr>
        </p:nvSpPr>
        <p:spPr>
          <a:xfrm>
            <a:off x="838200" y="1825625"/>
            <a:ext cx="2985655" cy="4351338"/>
          </a:xfrm>
        </p:spPr>
        <p:txBody>
          <a:bodyPr>
            <a:normAutofit/>
          </a:bodyPr>
          <a:lstStyle/>
          <a:p>
            <a:r>
              <a:rPr lang="en-US" dirty="0"/>
              <a:t>99232</a:t>
            </a:r>
          </a:p>
          <a:p>
            <a:r>
              <a:rPr lang="en-US" dirty="0"/>
              <a:t>99214</a:t>
            </a:r>
          </a:p>
          <a:p>
            <a:r>
              <a:rPr lang="en-US" dirty="0"/>
              <a:t>99213</a:t>
            </a:r>
          </a:p>
          <a:p>
            <a:r>
              <a:rPr lang="en-US" dirty="0"/>
              <a:t>90792</a:t>
            </a:r>
          </a:p>
          <a:p>
            <a:r>
              <a:rPr lang="en-US" dirty="0"/>
              <a:t>99233</a:t>
            </a:r>
          </a:p>
        </p:txBody>
      </p:sp>
      <p:sp>
        <p:nvSpPr>
          <p:cNvPr id="4" name="Text Placeholder 3">
            <a:extLst>
              <a:ext uri="{FF2B5EF4-FFF2-40B4-BE49-F238E27FC236}">
                <a16:creationId xmlns:a16="http://schemas.microsoft.com/office/drawing/2014/main" id="{4507998C-78E7-D4F2-6289-B79489864BA8}"/>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CPT only copyright 2025 American Medical Association. All rights reserved.</a:t>
            </a:r>
          </a:p>
        </p:txBody>
      </p:sp>
      <p:pic>
        <p:nvPicPr>
          <p:cNvPr id="5124" name="Picture 4">
            <a:extLst>
              <a:ext uri="{FF2B5EF4-FFF2-40B4-BE49-F238E27FC236}">
                <a16:creationId xmlns:a16="http://schemas.microsoft.com/office/drawing/2014/main" id="{AE654C52-B945-75DD-4BFA-FE6992DFDAAC}"/>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8839" y="2169666"/>
            <a:ext cx="5422689" cy="3615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897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B5C5D-4567-F32F-5474-7C458F7DC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D8C1AA-1E17-7C38-55A6-FAFF1B540CFA}"/>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dirty="0"/>
              <a:t>Most Common Denied Codes and Top Reasons</a:t>
            </a:r>
          </a:p>
        </p:txBody>
      </p:sp>
      <p:sp>
        <p:nvSpPr>
          <p:cNvPr id="3" name="Content Placeholder 2">
            <a:extLst>
              <a:ext uri="{FF2B5EF4-FFF2-40B4-BE49-F238E27FC236}">
                <a16:creationId xmlns:a16="http://schemas.microsoft.com/office/drawing/2014/main" id="{DFB514CF-3A15-6401-123D-7D660D70FADD}"/>
              </a:ext>
              <a:ext uri="{C183D7F6-B498-43B3-948B-1728B52AA6E4}">
                <adec:decorative xmlns:adec="http://schemas.microsoft.com/office/drawing/2017/decorative" val="1"/>
              </a:ext>
            </a:extLst>
          </p:cNvPr>
          <p:cNvSpPr>
            <a:spLocks noGrp="1"/>
          </p:cNvSpPr>
          <p:nvPr>
            <p:ph idx="1"/>
          </p:nvPr>
        </p:nvSpPr>
        <p:spPr/>
        <p:txBody>
          <a:bodyPr>
            <a:normAutofit/>
          </a:bodyPr>
          <a:lstStyle/>
          <a:p>
            <a:r>
              <a:rPr lang="en-US" dirty="0"/>
              <a:t>99232</a:t>
            </a:r>
          </a:p>
          <a:p>
            <a:pPr lvl="1"/>
            <a:r>
              <a:rPr lang="en-US" dirty="0"/>
              <a:t>Duplicate charge paid DATE on ICN</a:t>
            </a:r>
          </a:p>
          <a:p>
            <a:pPr lvl="1"/>
            <a:r>
              <a:rPr lang="en-US" dirty="0"/>
              <a:t>Collection of fee-for-service during periods of managed care</a:t>
            </a:r>
          </a:p>
          <a:p>
            <a:pPr lvl="1"/>
            <a:r>
              <a:rPr lang="en-US" dirty="0"/>
              <a:t>Charges incurred during an incarcerated period</a:t>
            </a:r>
          </a:p>
          <a:p>
            <a:r>
              <a:rPr lang="en-US" dirty="0"/>
              <a:t>99214</a:t>
            </a:r>
          </a:p>
          <a:p>
            <a:pPr lvl="1"/>
            <a:r>
              <a:rPr lang="en-US" dirty="0"/>
              <a:t>Collection of fee-for-service during periods of managed care</a:t>
            </a:r>
          </a:p>
          <a:p>
            <a:pPr lvl="1"/>
            <a:r>
              <a:rPr lang="en-US" dirty="0"/>
              <a:t>The time limit for filing your claim has expired</a:t>
            </a:r>
          </a:p>
          <a:p>
            <a:pPr lvl="1"/>
            <a:r>
              <a:rPr lang="en-US" dirty="0"/>
              <a:t>Duplicate charge paid DATE on ICN</a:t>
            </a:r>
          </a:p>
        </p:txBody>
      </p:sp>
      <p:sp>
        <p:nvSpPr>
          <p:cNvPr id="4" name="Text Placeholder 3">
            <a:extLst>
              <a:ext uri="{FF2B5EF4-FFF2-40B4-BE49-F238E27FC236}">
                <a16:creationId xmlns:a16="http://schemas.microsoft.com/office/drawing/2014/main" id="{3ECD17A7-A439-B3EF-F3BD-0E4C80E3E091}"/>
              </a:ext>
              <a:ext uri="{C183D7F6-B498-43B3-948B-1728B52AA6E4}">
                <adec:decorative xmlns:adec="http://schemas.microsoft.com/office/drawing/2017/decorative" val="1"/>
              </a:ext>
            </a:extLst>
          </p:cNvPr>
          <p:cNvSpPr>
            <a:spLocks noGrp="1"/>
          </p:cNvSpPr>
          <p:nvPr>
            <p:ph type="body" sz="quarter" idx="4294967295"/>
          </p:nvPr>
        </p:nvSpPr>
        <p:spPr>
          <a:xfrm>
            <a:off x="1175904" y="6176963"/>
            <a:ext cx="9353550" cy="369887"/>
          </a:xfrm>
        </p:spPr>
        <p:txBody>
          <a:bodyPr>
            <a:normAutofit/>
          </a:bodyPr>
          <a:lstStyle/>
          <a:p>
            <a:pPr marL="0" indent="0">
              <a:buNone/>
            </a:pPr>
            <a:r>
              <a:rPr lang="en-US" sz="1200" dirty="0"/>
              <a:t>CPT only copyright 2025 American Medical Association. All rights reserved.</a:t>
            </a:r>
          </a:p>
        </p:txBody>
      </p:sp>
    </p:spTree>
    <p:extLst>
      <p:ext uri="{BB962C8B-B14F-4D97-AF65-F5344CB8AC3E}">
        <p14:creationId xmlns:p14="http://schemas.microsoft.com/office/powerpoint/2010/main" val="3389295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D31DF-FE5D-C8ED-0E97-D54A9118FB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6AA9D-7B85-B800-61F4-AD42C144A8D8}"/>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dirty="0"/>
              <a:t>More Common Denied Codes and Top Reasons</a:t>
            </a:r>
          </a:p>
        </p:txBody>
      </p:sp>
      <p:sp>
        <p:nvSpPr>
          <p:cNvPr id="3" name="Content Placeholder 2">
            <a:extLst>
              <a:ext uri="{FF2B5EF4-FFF2-40B4-BE49-F238E27FC236}">
                <a16:creationId xmlns:a16="http://schemas.microsoft.com/office/drawing/2014/main" id="{A773B031-031C-BC5F-99BA-29AF7A128F7E}"/>
              </a:ext>
              <a:ext uri="{C183D7F6-B498-43B3-948B-1728B52AA6E4}">
                <adec:decorative xmlns:adec="http://schemas.microsoft.com/office/drawing/2017/decorative" val="1"/>
              </a:ext>
            </a:extLst>
          </p:cNvPr>
          <p:cNvSpPr>
            <a:spLocks noGrp="1"/>
          </p:cNvSpPr>
          <p:nvPr>
            <p:ph idx="1"/>
          </p:nvPr>
        </p:nvSpPr>
        <p:spPr/>
        <p:txBody>
          <a:bodyPr>
            <a:normAutofit/>
          </a:bodyPr>
          <a:lstStyle/>
          <a:p>
            <a:r>
              <a:rPr lang="en-US" dirty="0"/>
              <a:t>99213</a:t>
            </a:r>
          </a:p>
          <a:p>
            <a:pPr lvl="1"/>
            <a:r>
              <a:rPr lang="en-US" dirty="0"/>
              <a:t>Collection of fee-for-service during periods of managed care</a:t>
            </a:r>
          </a:p>
          <a:p>
            <a:pPr lvl="1"/>
            <a:r>
              <a:rPr lang="en-US" dirty="0"/>
              <a:t>Duplicate charge paid DATE on ICN</a:t>
            </a:r>
          </a:p>
          <a:p>
            <a:pPr lvl="1"/>
            <a:r>
              <a:rPr lang="en-US" dirty="0"/>
              <a:t>One visit/consult per doctor per day</a:t>
            </a:r>
          </a:p>
          <a:p>
            <a:r>
              <a:rPr lang="en-US" dirty="0"/>
              <a:t>90792</a:t>
            </a:r>
          </a:p>
          <a:p>
            <a:pPr lvl="1"/>
            <a:r>
              <a:rPr lang="en-US" dirty="0"/>
              <a:t>Medicare does not pay for this many services in this time period</a:t>
            </a:r>
          </a:p>
          <a:p>
            <a:pPr lvl="1"/>
            <a:r>
              <a:rPr lang="en-US" dirty="0"/>
              <a:t>Collection of fee-for-service during periods of managed care</a:t>
            </a:r>
          </a:p>
          <a:p>
            <a:pPr lvl="1"/>
            <a:r>
              <a:rPr lang="en-US" dirty="0"/>
              <a:t>Medicare will not pay for this service for this condition</a:t>
            </a:r>
          </a:p>
        </p:txBody>
      </p:sp>
      <p:sp>
        <p:nvSpPr>
          <p:cNvPr id="4" name="Text Placeholder 3">
            <a:extLst>
              <a:ext uri="{FF2B5EF4-FFF2-40B4-BE49-F238E27FC236}">
                <a16:creationId xmlns:a16="http://schemas.microsoft.com/office/drawing/2014/main" id="{A32B6974-5F69-E724-CE01-DBE8E8148076}"/>
              </a:ext>
              <a:ext uri="{C183D7F6-B498-43B3-948B-1728B52AA6E4}">
                <adec:decorative xmlns:adec="http://schemas.microsoft.com/office/drawing/2017/decorative" val="1"/>
              </a:ext>
            </a:extLst>
          </p:cNvPr>
          <p:cNvSpPr>
            <a:spLocks noGrp="1"/>
          </p:cNvSpPr>
          <p:nvPr>
            <p:ph type="body" sz="quarter" idx="4294967295"/>
          </p:nvPr>
        </p:nvSpPr>
        <p:spPr>
          <a:xfrm>
            <a:off x="1419225" y="6311900"/>
            <a:ext cx="9353550" cy="369887"/>
          </a:xfrm>
        </p:spPr>
        <p:txBody>
          <a:bodyPr>
            <a:normAutofit/>
          </a:bodyPr>
          <a:lstStyle/>
          <a:p>
            <a:pPr marL="0" indent="0">
              <a:buNone/>
            </a:pPr>
            <a:r>
              <a:rPr lang="en-US" sz="1200" dirty="0"/>
              <a:t>CPT only copyright 2025 American Medical Association. All rights reserved.</a:t>
            </a:r>
          </a:p>
        </p:txBody>
      </p:sp>
    </p:spTree>
    <p:extLst>
      <p:ext uri="{BB962C8B-B14F-4D97-AF65-F5344CB8AC3E}">
        <p14:creationId xmlns:p14="http://schemas.microsoft.com/office/powerpoint/2010/main" val="759442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CEEA-D85A-7B36-F392-C5BC17ACA12E}"/>
              </a:ext>
            </a:extLst>
          </p:cNvPr>
          <p:cNvSpPr>
            <a:spLocks noGrp="1"/>
          </p:cNvSpPr>
          <p:nvPr>
            <p:ph type="title"/>
          </p:nvPr>
        </p:nvSpPr>
        <p:spPr/>
        <p:txBody>
          <a:bodyPr/>
          <a:lstStyle/>
          <a:p>
            <a:r>
              <a:rPr lang="en-US" dirty="0"/>
              <a:t>Objective &amp; Agenda</a:t>
            </a:r>
          </a:p>
        </p:txBody>
      </p:sp>
      <p:sp>
        <p:nvSpPr>
          <p:cNvPr id="4" name="Content Placeholder 3">
            <a:extLst>
              <a:ext uri="{FF2B5EF4-FFF2-40B4-BE49-F238E27FC236}">
                <a16:creationId xmlns:a16="http://schemas.microsoft.com/office/drawing/2014/main" id="{16E9DCF0-576E-9E06-98A7-258122046810}"/>
              </a:ext>
            </a:extLst>
          </p:cNvPr>
          <p:cNvSpPr>
            <a:spLocks noGrp="1"/>
          </p:cNvSpPr>
          <p:nvPr>
            <p:ph idx="1"/>
          </p:nvPr>
        </p:nvSpPr>
        <p:spPr>
          <a:xfrm>
            <a:off x="838200" y="1886779"/>
            <a:ext cx="10515600" cy="4583047"/>
          </a:xfrm>
        </p:spPr>
        <p:txBody>
          <a:bodyPr>
            <a:normAutofit/>
          </a:bodyPr>
          <a:lstStyle/>
          <a:p>
            <a:pPr marL="0" indent="0">
              <a:buNone/>
            </a:pPr>
            <a:r>
              <a:rPr lang="en-US" dirty="0"/>
              <a:t>Objective: Learn how to fix/avoid common Medicare claim rejections and denials</a:t>
            </a:r>
          </a:p>
          <a:p>
            <a:pPr marL="0" indent="0">
              <a:spcBef>
                <a:spcPts val="3600"/>
              </a:spcBef>
              <a:buNone/>
            </a:pPr>
            <a:r>
              <a:rPr lang="en-US" dirty="0"/>
              <a:t>Agenda</a:t>
            </a:r>
          </a:p>
          <a:p>
            <a:pPr>
              <a:spcBef>
                <a:spcPts val="0"/>
              </a:spcBef>
            </a:pPr>
            <a:r>
              <a:rPr lang="en-US" dirty="0"/>
              <a:t>Define rejections and denials</a:t>
            </a:r>
          </a:p>
          <a:p>
            <a:pPr>
              <a:spcBef>
                <a:spcPts val="0"/>
              </a:spcBef>
            </a:pPr>
            <a:r>
              <a:rPr lang="en-US" dirty="0"/>
              <a:t>Reveal reasons for common rejections and denials for this specialty based on data</a:t>
            </a:r>
          </a:p>
          <a:p>
            <a:pPr>
              <a:spcBef>
                <a:spcPts val="0"/>
              </a:spcBef>
            </a:pPr>
            <a:r>
              <a:rPr lang="en-US" dirty="0"/>
              <a:t>Share ways to fix and avoid both</a:t>
            </a:r>
          </a:p>
          <a:p>
            <a:pPr>
              <a:spcBef>
                <a:spcPts val="0"/>
              </a:spcBef>
            </a:pPr>
            <a:r>
              <a:rPr lang="en-US" dirty="0"/>
              <a:t>Provide resources</a:t>
            </a:r>
          </a:p>
        </p:txBody>
      </p:sp>
      <p:sp>
        <p:nvSpPr>
          <p:cNvPr id="6" name="Text Placeholder 5">
            <a:extLst>
              <a:ext uri="{FF2B5EF4-FFF2-40B4-BE49-F238E27FC236}">
                <a16:creationId xmlns:a16="http://schemas.microsoft.com/office/drawing/2014/main" id="{02D0E5C4-1F54-74A1-BFD6-307270A9E65E}"/>
              </a:ext>
            </a:extLst>
          </p:cNvPr>
          <p:cNvSpPr>
            <a:spLocks noGrp="1"/>
          </p:cNvSpPr>
          <p:nvPr>
            <p:ph type="body" sz="quarter" idx="11"/>
          </p:nvPr>
        </p:nvSpPr>
        <p:spPr/>
        <p:txBody>
          <a:bodyPr/>
          <a:lstStyle/>
          <a:p>
            <a:r>
              <a:rPr lang="en-US" dirty="0"/>
              <a:t>Review the legal disclaimers at the end of the presentation.</a:t>
            </a:r>
          </a:p>
        </p:txBody>
      </p:sp>
    </p:spTree>
    <p:extLst>
      <p:ext uri="{BB962C8B-B14F-4D97-AF65-F5344CB8AC3E}">
        <p14:creationId xmlns:p14="http://schemas.microsoft.com/office/powerpoint/2010/main" val="3612414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00821-EFC6-4603-1C03-58E77095E4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04CACE-ADDC-4C5B-A676-C3B494C89C60}"/>
              </a:ext>
              <a:ext uri="{C183D7F6-B498-43B3-948B-1728B52AA6E4}">
                <adec:decorative xmlns:adec="http://schemas.microsoft.com/office/drawing/2017/decorative" val="1"/>
              </a:ext>
            </a:extLst>
          </p:cNvPr>
          <p:cNvSpPr>
            <a:spLocks noGrp="1"/>
          </p:cNvSpPr>
          <p:nvPr>
            <p:ph type="title"/>
          </p:nvPr>
        </p:nvSpPr>
        <p:spPr>
          <a:xfrm>
            <a:off x="838200" y="396545"/>
            <a:ext cx="8237220" cy="1325563"/>
          </a:xfrm>
        </p:spPr>
        <p:txBody>
          <a:bodyPr>
            <a:normAutofit/>
          </a:bodyPr>
          <a:lstStyle/>
          <a:p>
            <a:r>
              <a:rPr lang="en-US" dirty="0"/>
              <a:t>Another Common Denied Code and Top Reasons</a:t>
            </a:r>
          </a:p>
        </p:txBody>
      </p:sp>
      <p:sp>
        <p:nvSpPr>
          <p:cNvPr id="3" name="Content Placeholder 2">
            <a:extLst>
              <a:ext uri="{FF2B5EF4-FFF2-40B4-BE49-F238E27FC236}">
                <a16:creationId xmlns:a16="http://schemas.microsoft.com/office/drawing/2014/main" id="{D1746C8E-5FF8-4647-B0C4-144BAEA51FAD}"/>
              </a:ext>
              <a:ext uri="{C183D7F6-B498-43B3-948B-1728B52AA6E4}">
                <adec:decorative xmlns:adec="http://schemas.microsoft.com/office/drawing/2017/decorative" val="1"/>
              </a:ext>
            </a:extLst>
          </p:cNvPr>
          <p:cNvSpPr>
            <a:spLocks noGrp="1"/>
          </p:cNvSpPr>
          <p:nvPr>
            <p:ph sz="half" idx="1"/>
          </p:nvPr>
        </p:nvSpPr>
        <p:spPr>
          <a:xfrm>
            <a:off x="838197" y="1825625"/>
            <a:ext cx="4781207" cy="4342419"/>
          </a:xfrm>
        </p:spPr>
        <p:txBody>
          <a:bodyPr>
            <a:normAutofit/>
          </a:bodyPr>
          <a:lstStyle/>
          <a:p>
            <a:r>
              <a:rPr lang="en-US" dirty="0"/>
              <a:t>99233</a:t>
            </a:r>
          </a:p>
          <a:p>
            <a:pPr lvl="1"/>
            <a:r>
              <a:rPr lang="en-US" dirty="0"/>
              <a:t>Duplicate charge of claim ICN now being processed</a:t>
            </a:r>
          </a:p>
          <a:p>
            <a:pPr lvl="1"/>
            <a:r>
              <a:rPr lang="en-US" dirty="0"/>
              <a:t>Duplicate charge paid DATE on ICN</a:t>
            </a:r>
          </a:p>
          <a:p>
            <a:pPr lvl="1"/>
            <a:r>
              <a:rPr lang="en-US" dirty="0"/>
              <a:t>Expenses incurred after coverage terminated</a:t>
            </a:r>
          </a:p>
          <a:p>
            <a:pPr lvl="1"/>
            <a:r>
              <a:rPr lang="en-US" dirty="0"/>
              <a:t>One visit per doctor per day</a:t>
            </a:r>
          </a:p>
        </p:txBody>
      </p:sp>
      <p:sp>
        <p:nvSpPr>
          <p:cNvPr id="4" name="Text Placeholder 3">
            <a:extLst>
              <a:ext uri="{FF2B5EF4-FFF2-40B4-BE49-F238E27FC236}">
                <a16:creationId xmlns:a16="http://schemas.microsoft.com/office/drawing/2014/main" id="{05F08367-8A1C-BF93-BBE7-C0959AD073BB}"/>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CPT only copyright 2025 American Medical Association. All rights reserved.</a:t>
            </a:r>
          </a:p>
        </p:txBody>
      </p:sp>
      <p:pic>
        <p:nvPicPr>
          <p:cNvPr id="3078" name="Picture 6">
            <a:extLst>
              <a:ext uri="{FF2B5EF4-FFF2-40B4-BE49-F238E27FC236}">
                <a16:creationId xmlns:a16="http://schemas.microsoft.com/office/drawing/2014/main" id="{6A0F70DF-C693-C01B-F6FB-D54ACC093624}"/>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12841" y="2443671"/>
            <a:ext cx="4798143" cy="3192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21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BAFEA-AD7C-25D1-2AF2-4107B8E2FE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0E7F91-548A-F398-97FB-001967D942FD}"/>
              </a:ext>
            </a:extLst>
          </p:cNvPr>
          <p:cNvSpPr>
            <a:spLocks noGrp="1"/>
          </p:cNvSpPr>
          <p:nvPr>
            <p:ph type="title"/>
          </p:nvPr>
        </p:nvSpPr>
        <p:spPr/>
        <p:txBody>
          <a:bodyPr/>
          <a:lstStyle/>
          <a:p>
            <a:r>
              <a:rPr lang="en-US" sz="4400" dirty="0"/>
              <a:t>Ways to Fix or Avoid</a:t>
            </a:r>
            <a:endParaRPr lang="en-US" dirty="0"/>
          </a:p>
        </p:txBody>
      </p:sp>
    </p:spTree>
    <p:extLst>
      <p:ext uri="{BB962C8B-B14F-4D97-AF65-F5344CB8AC3E}">
        <p14:creationId xmlns:p14="http://schemas.microsoft.com/office/powerpoint/2010/main" val="1801029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A8EA1-26BA-6051-8AD6-53DD9C22F5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FD3BADF-630C-8B33-70F5-8FE649391AE9}"/>
              </a:ext>
            </a:extLst>
          </p:cNvPr>
          <p:cNvSpPr>
            <a:spLocks noGrp="1"/>
          </p:cNvSpPr>
          <p:nvPr>
            <p:ph type="title"/>
          </p:nvPr>
        </p:nvSpPr>
        <p:spPr>
          <a:xfrm>
            <a:off x="838200" y="365125"/>
            <a:ext cx="8987971" cy="1325563"/>
          </a:xfrm>
        </p:spPr>
        <p:txBody>
          <a:bodyPr/>
          <a:lstStyle/>
          <a:p>
            <a:r>
              <a:rPr lang="en-US" dirty="0"/>
              <a:t>Requirements for Medicare Claims</a:t>
            </a:r>
          </a:p>
        </p:txBody>
      </p:sp>
      <p:sp>
        <p:nvSpPr>
          <p:cNvPr id="3" name="Content Placeholder 2">
            <a:extLst>
              <a:ext uri="{FF2B5EF4-FFF2-40B4-BE49-F238E27FC236}">
                <a16:creationId xmlns:a16="http://schemas.microsoft.com/office/drawing/2014/main" id="{2C6731B0-66E4-8838-7543-4ACD7BE607F6}"/>
              </a:ext>
            </a:extLst>
          </p:cNvPr>
          <p:cNvSpPr>
            <a:spLocks noGrp="1"/>
          </p:cNvSpPr>
          <p:nvPr>
            <p:ph idx="1"/>
          </p:nvPr>
        </p:nvSpPr>
        <p:spPr>
          <a:xfrm>
            <a:off x="838200" y="1804988"/>
            <a:ext cx="10515600" cy="4687887"/>
          </a:xfrm>
        </p:spPr>
        <p:txBody>
          <a:bodyPr>
            <a:normAutofit/>
          </a:bodyPr>
          <a:lstStyle/>
          <a:p>
            <a:r>
              <a:rPr lang="en-US" i="1" dirty="0"/>
              <a:t>Medicare Claims Processing Manual</a:t>
            </a:r>
            <a:endParaRPr lang="en-US" dirty="0"/>
          </a:p>
          <a:p>
            <a:pPr lvl="1"/>
            <a:r>
              <a:rPr lang="en-US" dirty="0">
                <a:hlinkClick r:id="rId3"/>
              </a:rPr>
              <a:t>Chapter 24 – General EDI and EDI Support Requirements, Electronic Claims, Coordination of Benefits Requirements, Mandatory Electronic Filing of Medicare Claims</a:t>
            </a:r>
            <a:endParaRPr lang="en-US" dirty="0"/>
          </a:p>
          <a:p>
            <a:pPr lvl="1"/>
            <a:r>
              <a:rPr lang="en-US" dirty="0">
                <a:hlinkClick r:id="rId4"/>
              </a:rPr>
              <a:t>Chapter 25 – Completing and Processing the Form CMS-1450 Data Set</a:t>
            </a:r>
            <a:endParaRPr lang="en-US" dirty="0"/>
          </a:p>
          <a:p>
            <a:pPr lvl="1"/>
            <a:r>
              <a:rPr lang="en-US" dirty="0">
                <a:hlinkClick r:id="rId5"/>
              </a:rPr>
              <a:t>Chapter 26 – Completing and Processing Form CMS-1500 Data Set</a:t>
            </a:r>
            <a:endParaRPr lang="en-US" dirty="0"/>
          </a:p>
        </p:txBody>
      </p:sp>
    </p:spTree>
    <p:extLst>
      <p:ext uri="{BB962C8B-B14F-4D97-AF65-F5344CB8AC3E}">
        <p14:creationId xmlns:p14="http://schemas.microsoft.com/office/powerpoint/2010/main" val="1894460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4C2BC-869F-DD93-FD04-92013CF0519A}"/>
              </a:ext>
            </a:extLst>
          </p:cNvPr>
          <p:cNvSpPr>
            <a:spLocks noGrp="1"/>
          </p:cNvSpPr>
          <p:nvPr>
            <p:ph type="title"/>
          </p:nvPr>
        </p:nvSpPr>
        <p:spPr/>
        <p:txBody>
          <a:bodyPr/>
          <a:lstStyle/>
          <a:p>
            <a:r>
              <a:rPr lang="en-US" dirty="0">
                <a:hlinkClick r:id="rId3"/>
              </a:rPr>
              <a:t>CMS 1500 to ANSI 837 5010 Crosswalk</a:t>
            </a:r>
            <a:endParaRPr lang="en-US" dirty="0"/>
          </a:p>
        </p:txBody>
      </p:sp>
      <p:sp>
        <p:nvSpPr>
          <p:cNvPr id="3" name="Content Placeholder 2">
            <a:extLst>
              <a:ext uri="{FF2B5EF4-FFF2-40B4-BE49-F238E27FC236}">
                <a16:creationId xmlns:a16="http://schemas.microsoft.com/office/drawing/2014/main" id="{075FB83A-56E8-FB4F-66C0-0A0E83ABD75F}"/>
              </a:ext>
            </a:extLst>
          </p:cNvPr>
          <p:cNvSpPr>
            <a:spLocks noGrp="1"/>
          </p:cNvSpPr>
          <p:nvPr>
            <p:ph idx="1"/>
          </p:nvPr>
        </p:nvSpPr>
        <p:spPr>
          <a:xfrm>
            <a:off x="838199" y="1804988"/>
            <a:ext cx="10599057" cy="4583047"/>
          </a:xfrm>
        </p:spPr>
        <p:txBody>
          <a:bodyPr/>
          <a:lstStyle/>
          <a:p>
            <a:r>
              <a:rPr lang="en-US" dirty="0"/>
              <a:t>Crosswalks from paper claim to electronic claim</a:t>
            </a:r>
          </a:p>
        </p:txBody>
      </p:sp>
      <p:pic>
        <p:nvPicPr>
          <p:cNvPr id="9" name="Picture 8">
            <a:extLst>
              <a:ext uri="{FF2B5EF4-FFF2-40B4-BE49-F238E27FC236}">
                <a16:creationId xmlns:a16="http://schemas.microsoft.com/office/drawing/2014/main" id="{F47E717C-AC2A-3409-E57E-D081D32E50E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3462859" y="2360095"/>
            <a:ext cx="5719903" cy="4142240"/>
          </a:xfrm>
          <a:prstGeom prst="rect">
            <a:avLst/>
          </a:prstGeom>
        </p:spPr>
      </p:pic>
    </p:spTree>
    <p:extLst>
      <p:ext uri="{BB962C8B-B14F-4D97-AF65-F5344CB8AC3E}">
        <p14:creationId xmlns:p14="http://schemas.microsoft.com/office/powerpoint/2010/main" val="1457134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88DF8-A24E-68EE-A4B6-3E6189CF8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DB012-9657-F32C-A967-136A99D4BB01}"/>
              </a:ext>
            </a:extLst>
          </p:cNvPr>
          <p:cNvSpPr>
            <a:spLocks noGrp="1"/>
          </p:cNvSpPr>
          <p:nvPr>
            <p:ph type="title"/>
          </p:nvPr>
        </p:nvSpPr>
        <p:spPr/>
        <p:txBody>
          <a:bodyPr/>
          <a:lstStyle/>
          <a:p>
            <a:r>
              <a:rPr lang="en-US" dirty="0"/>
              <a:t>Provider Eligibility</a:t>
            </a:r>
          </a:p>
        </p:txBody>
      </p:sp>
      <p:sp>
        <p:nvSpPr>
          <p:cNvPr id="4" name="Content Placeholder 3">
            <a:extLst>
              <a:ext uri="{FF2B5EF4-FFF2-40B4-BE49-F238E27FC236}">
                <a16:creationId xmlns:a16="http://schemas.microsoft.com/office/drawing/2014/main" id="{4F22FFAF-0D54-A4D3-5291-6B80F7A10054}"/>
              </a:ext>
            </a:extLst>
          </p:cNvPr>
          <p:cNvSpPr>
            <a:spLocks noGrp="1"/>
          </p:cNvSpPr>
          <p:nvPr>
            <p:ph idx="1"/>
          </p:nvPr>
        </p:nvSpPr>
        <p:spPr>
          <a:xfrm>
            <a:off x="838200" y="1804988"/>
            <a:ext cx="6593114" cy="4583047"/>
          </a:xfrm>
        </p:spPr>
        <p:txBody>
          <a:bodyPr>
            <a:normAutofit/>
          </a:bodyPr>
          <a:lstStyle/>
          <a:p>
            <a:r>
              <a:rPr lang="en-US" dirty="0"/>
              <a:t>Verify</a:t>
            </a:r>
          </a:p>
          <a:p>
            <a:pPr lvl="1"/>
            <a:r>
              <a:rPr lang="en-US" dirty="0"/>
              <a:t>Provider identifiers reported on claim when required</a:t>
            </a:r>
          </a:p>
          <a:p>
            <a:pPr lvl="2"/>
            <a:r>
              <a:rPr lang="en-US" dirty="0"/>
              <a:t>Includes rendering, ordering or referring</a:t>
            </a:r>
          </a:p>
          <a:p>
            <a:pPr lvl="1"/>
            <a:r>
              <a:rPr lang="en-US" dirty="0"/>
              <a:t>Identifiers keyed correctly</a:t>
            </a:r>
          </a:p>
          <a:p>
            <a:pPr lvl="1"/>
            <a:r>
              <a:rPr lang="en-US" dirty="0"/>
              <a:t>Eligibility dates</a:t>
            </a:r>
          </a:p>
          <a:p>
            <a:pPr lvl="2"/>
            <a:r>
              <a:rPr lang="en-US" dirty="0"/>
              <a:t>Check provider enrollment records</a:t>
            </a:r>
          </a:p>
        </p:txBody>
      </p:sp>
      <p:pic>
        <p:nvPicPr>
          <p:cNvPr id="5124" name="Picture 4">
            <a:extLst>
              <a:ext uri="{FF2B5EF4-FFF2-40B4-BE49-F238E27FC236}">
                <a16:creationId xmlns:a16="http://schemas.microsoft.com/office/drawing/2014/main" id="{8438FD69-C18B-02CD-3A8E-6456D60BA74D}"/>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00760" y="3104186"/>
            <a:ext cx="4921212" cy="3283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638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12FB1-0156-1600-B0D3-0BE5BD31B3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3EC6BD-AE36-F878-DC22-B930C3E75C73}"/>
              </a:ext>
            </a:extLst>
          </p:cNvPr>
          <p:cNvSpPr>
            <a:spLocks noGrp="1"/>
          </p:cNvSpPr>
          <p:nvPr>
            <p:ph type="title"/>
          </p:nvPr>
        </p:nvSpPr>
        <p:spPr/>
        <p:txBody>
          <a:bodyPr/>
          <a:lstStyle/>
          <a:p>
            <a:r>
              <a:rPr lang="en-US" dirty="0"/>
              <a:t>Patient Eligibility</a:t>
            </a:r>
          </a:p>
        </p:txBody>
      </p:sp>
      <p:sp>
        <p:nvSpPr>
          <p:cNvPr id="4" name="Content Placeholder 3">
            <a:extLst>
              <a:ext uri="{FF2B5EF4-FFF2-40B4-BE49-F238E27FC236}">
                <a16:creationId xmlns:a16="http://schemas.microsoft.com/office/drawing/2014/main" id="{17EEE580-A37C-8338-D5E2-672E38D35846}"/>
              </a:ext>
            </a:extLst>
          </p:cNvPr>
          <p:cNvSpPr>
            <a:spLocks noGrp="1"/>
          </p:cNvSpPr>
          <p:nvPr>
            <p:ph idx="1"/>
          </p:nvPr>
        </p:nvSpPr>
        <p:spPr>
          <a:xfrm>
            <a:off x="838200" y="1804988"/>
            <a:ext cx="6680200" cy="4583047"/>
          </a:xfrm>
        </p:spPr>
        <p:txBody>
          <a:bodyPr>
            <a:normAutofit/>
          </a:bodyPr>
          <a:lstStyle/>
          <a:p>
            <a:r>
              <a:rPr lang="en-US" dirty="0"/>
              <a:t>Verify</a:t>
            </a:r>
          </a:p>
          <a:p>
            <a:pPr lvl="1"/>
            <a:r>
              <a:rPr lang="en-US" dirty="0"/>
              <a:t>Patient name and MBI exact match</a:t>
            </a:r>
          </a:p>
          <a:p>
            <a:pPr lvl="2"/>
            <a:r>
              <a:rPr lang="en-US" dirty="0"/>
              <a:t>Ask to see insurance cards</a:t>
            </a:r>
          </a:p>
          <a:p>
            <a:pPr lvl="1"/>
            <a:r>
              <a:rPr lang="en-US" dirty="0"/>
              <a:t>If patient enrolled in hospice </a:t>
            </a:r>
          </a:p>
          <a:p>
            <a:pPr lvl="1"/>
            <a:r>
              <a:rPr lang="en-US" dirty="0"/>
              <a:t>Submit to correct payer</a:t>
            </a:r>
          </a:p>
          <a:p>
            <a:pPr lvl="2"/>
            <a:r>
              <a:rPr lang="en-US" dirty="0"/>
              <a:t>Railroad Retirement Board</a:t>
            </a:r>
          </a:p>
          <a:p>
            <a:pPr lvl="2"/>
            <a:r>
              <a:rPr lang="en-US" dirty="0"/>
              <a:t>Managed Care Plan if patient has elected Part C (Medicare Advantage)</a:t>
            </a:r>
          </a:p>
        </p:txBody>
      </p:sp>
      <p:pic>
        <p:nvPicPr>
          <p:cNvPr id="2050" name="Picture 2">
            <a:extLst>
              <a:ext uri="{FF2B5EF4-FFF2-40B4-BE49-F238E27FC236}">
                <a16:creationId xmlns:a16="http://schemas.microsoft.com/office/drawing/2014/main" id="{C91BB511-F299-E859-B78F-7506EC9F128A}"/>
              </a:ext>
              <a:ext uri="{C183D7F6-B498-43B3-948B-1728B52AA6E4}">
                <adec:decorative xmlns:adec="http://schemas.microsoft.com/office/drawing/2017/decorative" val="1"/>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7649029" y="2935929"/>
            <a:ext cx="3704771" cy="3216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627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80E0A-E53F-9E76-1839-FB3F22F5C9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C4ED2C-FAE7-2031-CE53-FDB93FD8F7F3}"/>
              </a:ext>
            </a:extLst>
          </p:cNvPr>
          <p:cNvSpPr>
            <a:spLocks noGrp="1"/>
          </p:cNvSpPr>
          <p:nvPr>
            <p:ph type="title"/>
          </p:nvPr>
        </p:nvSpPr>
        <p:spPr/>
        <p:txBody>
          <a:bodyPr/>
          <a:lstStyle/>
          <a:p>
            <a:r>
              <a:rPr lang="en-US" dirty="0"/>
              <a:t>Modifier Issues</a:t>
            </a:r>
          </a:p>
        </p:txBody>
      </p:sp>
      <p:sp>
        <p:nvSpPr>
          <p:cNvPr id="4" name="Content Placeholder 3">
            <a:extLst>
              <a:ext uri="{FF2B5EF4-FFF2-40B4-BE49-F238E27FC236}">
                <a16:creationId xmlns:a16="http://schemas.microsoft.com/office/drawing/2014/main" id="{9DC4A153-A810-A87C-E1C2-86C90BB7DE22}"/>
              </a:ext>
            </a:extLst>
          </p:cNvPr>
          <p:cNvSpPr>
            <a:spLocks noGrp="1"/>
          </p:cNvSpPr>
          <p:nvPr>
            <p:ph idx="1"/>
          </p:nvPr>
        </p:nvSpPr>
        <p:spPr>
          <a:xfrm>
            <a:off x="631166" y="2274953"/>
            <a:ext cx="6393748" cy="3530537"/>
          </a:xfrm>
        </p:spPr>
        <p:txBody>
          <a:bodyPr>
            <a:normAutofit/>
          </a:bodyPr>
          <a:lstStyle/>
          <a:p>
            <a:r>
              <a:rPr lang="en-US" dirty="0"/>
              <a:t>Verify</a:t>
            </a:r>
          </a:p>
          <a:p>
            <a:pPr lvl="1"/>
            <a:r>
              <a:rPr lang="en-US" dirty="0"/>
              <a:t>Required modifier present</a:t>
            </a:r>
          </a:p>
          <a:p>
            <a:pPr lvl="1"/>
            <a:r>
              <a:rPr lang="en-US" dirty="0"/>
              <a:t>Modifier matches procedure code</a:t>
            </a:r>
          </a:p>
          <a:p>
            <a:pPr lvl="1"/>
            <a:r>
              <a:rPr lang="en-US" dirty="0"/>
              <a:t>Modifier valid for date of service</a:t>
            </a:r>
          </a:p>
        </p:txBody>
      </p:sp>
      <p:pic>
        <p:nvPicPr>
          <p:cNvPr id="8" name="Picture 7">
            <a:extLst>
              <a:ext uri="{FF2B5EF4-FFF2-40B4-BE49-F238E27FC236}">
                <a16:creationId xmlns:a16="http://schemas.microsoft.com/office/drawing/2014/main" id="{F8D11E59-ED44-E186-4CFB-6CF4C5639F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13612" y="2959100"/>
            <a:ext cx="4067175" cy="3533775"/>
          </a:xfrm>
          <a:prstGeom prst="rect">
            <a:avLst/>
          </a:prstGeom>
        </p:spPr>
      </p:pic>
    </p:spTree>
    <p:extLst>
      <p:ext uri="{BB962C8B-B14F-4D97-AF65-F5344CB8AC3E}">
        <p14:creationId xmlns:p14="http://schemas.microsoft.com/office/powerpoint/2010/main" val="3196196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EDDC7-0A1D-5811-D6E4-DCED185DC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D4611E-0DC9-9DD8-A43A-CDFA77552730}"/>
              </a:ext>
            </a:extLst>
          </p:cNvPr>
          <p:cNvSpPr>
            <a:spLocks noGrp="1"/>
          </p:cNvSpPr>
          <p:nvPr>
            <p:ph type="title"/>
          </p:nvPr>
        </p:nvSpPr>
        <p:spPr/>
        <p:txBody>
          <a:bodyPr>
            <a:normAutofit/>
          </a:bodyPr>
          <a:lstStyle/>
          <a:p>
            <a:r>
              <a:rPr lang="en-US" dirty="0"/>
              <a:t>Avoid Duplicate Denials</a:t>
            </a:r>
          </a:p>
        </p:txBody>
      </p:sp>
      <p:sp>
        <p:nvSpPr>
          <p:cNvPr id="11" name="Content Placeholder 10">
            <a:extLst>
              <a:ext uri="{FF2B5EF4-FFF2-40B4-BE49-F238E27FC236}">
                <a16:creationId xmlns:a16="http://schemas.microsoft.com/office/drawing/2014/main" id="{8C3754E9-DB07-4728-0C5C-29A37493EDF1}"/>
              </a:ext>
            </a:extLst>
          </p:cNvPr>
          <p:cNvSpPr>
            <a:spLocks noGrp="1"/>
          </p:cNvSpPr>
          <p:nvPr>
            <p:ph sz="half" idx="1"/>
          </p:nvPr>
        </p:nvSpPr>
        <p:spPr/>
        <p:txBody>
          <a:bodyPr/>
          <a:lstStyle/>
          <a:p>
            <a:r>
              <a:rPr lang="en-US" dirty="0"/>
              <a:t>Verify</a:t>
            </a:r>
          </a:p>
          <a:p>
            <a:pPr lvl="1"/>
            <a:r>
              <a:rPr lang="en-US" dirty="0"/>
              <a:t>No auto resubmitting prior to establishing status</a:t>
            </a:r>
          </a:p>
          <a:p>
            <a:pPr lvl="1"/>
            <a:r>
              <a:rPr lang="en-US" dirty="0"/>
              <a:t>Appropriate billing</a:t>
            </a:r>
          </a:p>
          <a:p>
            <a:pPr lvl="1"/>
            <a:r>
              <a:rPr lang="en-US" dirty="0"/>
              <a:t>Appropriate modifiers</a:t>
            </a:r>
          </a:p>
        </p:txBody>
      </p:sp>
      <p:sp>
        <p:nvSpPr>
          <p:cNvPr id="3" name="Content Placeholder 2">
            <a:extLst>
              <a:ext uri="{FF2B5EF4-FFF2-40B4-BE49-F238E27FC236}">
                <a16:creationId xmlns:a16="http://schemas.microsoft.com/office/drawing/2014/main" id="{6179F515-4745-5A8C-D6E1-CD21B2405659}"/>
              </a:ext>
            </a:extLst>
          </p:cNvPr>
          <p:cNvSpPr>
            <a:spLocks noGrp="1"/>
          </p:cNvSpPr>
          <p:nvPr>
            <p:ph sz="half" idx="2"/>
          </p:nvPr>
        </p:nvSpPr>
        <p:spPr/>
        <p:txBody>
          <a:bodyPr>
            <a:normAutofit/>
          </a:bodyPr>
          <a:lstStyle/>
          <a:p>
            <a:r>
              <a:rPr lang="en-US" dirty="0"/>
              <a:t>Consider use of</a:t>
            </a:r>
          </a:p>
          <a:p>
            <a:pPr lvl="1"/>
            <a:r>
              <a:rPr lang="en-US" dirty="0"/>
              <a:t>IVR System</a:t>
            </a:r>
          </a:p>
          <a:p>
            <a:pPr lvl="1"/>
            <a:r>
              <a:rPr lang="en-US" dirty="0"/>
              <a:t>SNAP</a:t>
            </a:r>
          </a:p>
        </p:txBody>
      </p:sp>
    </p:spTree>
    <p:extLst>
      <p:ext uri="{BB962C8B-B14F-4D97-AF65-F5344CB8AC3E}">
        <p14:creationId xmlns:p14="http://schemas.microsoft.com/office/powerpoint/2010/main" val="1208611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BB0D6-62BF-586F-9747-DBE427F54EC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1BAE74-C332-E24B-8823-FDAD76358D34}"/>
              </a:ext>
              <a:ext uri="{C183D7F6-B498-43B3-948B-1728B52AA6E4}">
                <adec:decorative xmlns:adec="http://schemas.microsoft.com/office/drawing/2017/decorative" val="1"/>
              </a:ext>
            </a:extLst>
          </p:cNvPr>
          <p:cNvSpPr>
            <a:spLocks noGrp="1"/>
          </p:cNvSpPr>
          <p:nvPr>
            <p:ph type="title"/>
          </p:nvPr>
        </p:nvSpPr>
        <p:spPr/>
        <p:txBody>
          <a:bodyPr/>
          <a:lstStyle/>
          <a:p>
            <a:r>
              <a:rPr lang="en-US" dirty="0"/>
              <a:t>Avoid MSP Denials</a:t>
            </a:r>
          </a:p>
        </p:txBody>
      </p:sp>
      <p:sp>
        <p:nvSpPr>
          <p:cNvPr id="3" name="Content Placeholder 2">
            <a:extLst>
              <a:ext uri="{FF2B5EF4-FFF2-40B4-BE49-F238E27FC236}">
                <a16:creationId xmlns:a16="http://schemas.microsoft.com/office/drawing/2014/main" id="{4DC9A2F7-54CC-E38F-A60D-8BBEFFCD89A1}"/>
              </a:ext>
              <a:ext uri="{C183D7F6-B498-43B3-948B-1728B52AA6E4}">
                <adec:decorative xmlns:adec="http://schemas.microsoft.com/office/drawing/2017/decorative" val="1"/>
              </a:ext>
            </a:extLst>
          </p:cNvPr>
          <p:cNvSpPr>
            <a:spLocks noGrp="1"/>
          </p:cNvSpPr>
          <p:nvPr>
            <p:ph idx="1"/>
          </p:nvPr>
        </p:nvSpPr>
        <p:spPr>
          <a:xfrm>
            <a:off x="838199" y="1804988"/>
            <a:ext cx="6622415" cy="4583047"/>
          </a:xfrm>
        </p:spPr>
        <p:txBody>
          <a:bodyPr>
            <a:normAutofit/>
          </a:bodyPr>
          <a:lstStyle/>
          <a:p>
            <a:r>
              <a:rPr lang="en-US" dirty="0">
                <a:hlinkClick r:id="rId3"/>
              </a:rPr>
              <a:t>Medicare Secondary Payer (MSP) Fact Sheet</a:t>
            </a:r>
            <a:endParaRPr lang="en-US" dirty="0"/>
          </a:p>
          <a:p>
            <a:r>
              <a:rPr lang="en-US" dirty="0">
                <a:hlinkClick r:id="rId4"/>
              </a:rPr>
              <a:t>MSP Questionnaire</a:t>
            </a:r>
            <a:endParaRPr lang="en-US" dirty="0"/>
          </a:p>
          <a:p>
            <a:r>
              <a:rPr lang="en-US" dirty="0"/>
              <a:t>CMS </a:t>
            </a:r>
            <a:r>
              <a:rPr lang="en-US" dirty="0">
                <a:hlinkClick r:id="rId5"/>
              </a:rPr>
              <a:t>Medicare Secondary Payer</a:t>
            </a:r>
            <a:r>
              <a:rPr lang="en-US" dirty="0"/>
              <a:t> web page</a:t>
            </a:r>
          </a:p>
          <a:p>
            <a:r>
              <a:rPr lang="en-US" dirty="0"/>
              <a:t>WPS </a:t>
            </a:r>
            <a:r>
              <a:rPr lang="en-US" dirty="0">
                <a:solidFill>
                  <a:srgbClr val="FF0000"/>
                </a:solidFill>
                <a:hlinkClick r:id="rId6"/>
              </a:rPr>
              <a:t>YouTube Channel</a:t>
            </a:r>
            <a:endParaRPr lang="en-US" dirty="0">
              <a:solidFill>
                <a:srgbClr val="FF0000"/>
              </a:solidFill>
            </a:endParaRPr>
          </a:p>
          <a:p>
            <a:pPr lvl="1"/>
            <a:r>
              <a:rPr lang="en-US" dirty="0">
                <a:hlinkClick r:id="rId7"/>
              </a:rPr>
              <a:t>MSP Playlist</a:t>
            </a:r>
            <a:endParaRPr lang="en-US" dirty="0"/>
          </a:p>
        </p:txBody>
      </p:sp>
      <p:pic>
        <p:nvPicPr>
          <p:cNvPr id="2" name="Picture 2">
            <a:extLst>
              <a:ext uri="{FF2B5EF4-FFF2-40B4-BE49-F238E27FC236}">
                <a16:creationId xmlns:a16="http://schemas.microsoft.com/office/drawing/2014/main" id="{8B958083-EA0D-8C2B-C9E0-FF527189B5BB}"/>
              </a:ext>
              <a:ext uri="{C183D7F6-B498-43B3-948B-1728B52AA6E4}">
                <adec:decorative xmlns:adec="http://schemas.microsoft.com/office/drawing/2017/decorative" val="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880466" y="1329154"/>
            <a:ext cx="2593570" cy="4772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853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BB0D6-62BF-586F-9747-DBE427F54EC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1BAE74-C332-E24B-8823-FDAD76358D34}"/>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dirty="0"/>
              <a:t>Avoid Coverage or Frequency Denials</a:t>
            </a:r>
          </a:p>
        </p:txBody>
      </p:sp>
      <p:sp>
        <p:nvSpPr>
          <p:cNvPr id="3" name="Content Placeholder 2">
            <a:extLst>
              <a:ext uri="{FF2B5EF4-FFF2-40B4-BE49-F238E27FC236}">
                <a16:creationId xmlns:a16="http://schemas.microsoft.com/office/drawing/2014/main" id="{4DC9A2F7-54CC-E38F-A60D-8BBEFFCD89A1}"/>
              </a:ext>
              <a:ext uri="{C183D7F6-B498-43B3-948B-1728B52AA6E4}">
                <adec:decorative xmlns:adec="http://schemas.microsoft.com/office/drawing/2017/decorative" val="1"/>
              </a:ext>
            </a:extLst>
          </p:cNvPr>
          <p:cNvSpPr>
            <a:spLocks noGrp="1"/>
          </p:cNvSpPr>
          <p:nvPr>
            <p:ph idx="1"/>
          </p:nvPr>
        </p:nvSpPr>
        <p:spPr>
          <a:xfrm>
            <a:off x="838199" y="1804988"/>
            <a:ext cx="6127866" cy="4583047"/>
          </a:xfrm>
        </p:spPr>
        <p:txBody>
          <a:bodyPr>
            <a:normAutofit/>
          </a:bodyPr>
          <a:lstStyle/>
          <a:p>
            <a:r>
              <a:rPr lang="en-US" dirty="0"/>
              <a:t>LCD </a:t>
            </a:r>
            <a:r>
              <a:rPr lang="en-US" dirty="0">
                <a:hlinkClick r:id="rId3"/>
              </a:rPr>
              <a:t>L34616</a:t>
            </a:r>
            <a:r>
              <a:rPr lang="en-US" dirty="0"/>
              <a:t> provides coverage and indications</a:t>
            </a:r>
          </a:p>
          <a:p>
            <a:r>
              <a:rPr lang="en-US" dirty="0"/>
              <a:t>Companion article </a:t>
            </a:r>
            <a:r>
              <a:rPr lang="en-US" dirty="0">
                <a:hlinkClick r:id="rId4"/>
              </a:rPr>
              <a:t>A57480</a:t>
            </a:r>
            <a:r>
              <a:rPr lang="en-US" dirty="0"/>
              <a:t> provides billing and coding guidelines</a:t>
            </a:r>
          </a:p>
          <a:p>
            <a:pPr lvl="2"/>
            <a:r>
              <a:rPr lang="en-US" sz="2800" dirty="0"/>
              <a:t>CPT and diagnosis codes</a:t>
            </a:r>
          </a:p>
          <a:p>
            <a:pPr lvl="2"/>
            <a:r>
              <a:rPr lang="en-US" sz="2800" dirty="0"/>
              <a:t>Service specific guidelines, including frequency for psychiatric diagnostic interview examination</a:t>
            </a:r>
            <a:endParaRPr lang="en-US" sz="2800" dirty="0">
              <a:hlinkClick r:id="rId5"/>
            </a:endParaRPr>
          </a:p>
        </p:txBody>
      </p:sp>
      <p:pic>
        <p:nvPicPr>
          <p:cNvPr id="6146" name="Picture 2">
            <a:extLst>
              <a:ext uri="{FF2B5EF4-FFF2-40B4-BE49-F238E27FC236}">
                <a16:creationId xmlns:a16="http://schemas.microsoft.com/office/drawing/2014/main" id="{732487A2-6DE3-BB59-732C-C7C1B205CF90}"/>
              </a:ext>
              <a:ext uri="{C183D7F6-B498-43B3-948B-1728B52AA6E4}">
                <adec:decorative xmlns:adec="http://schemas.microsoft.com/office/drawing/2017/decorative" val="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32722" y="2072044"/>
            <a:ext cx="3104182" cy="40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60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51F6-6102-43B3-C3C0-E442A9BA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18DB4F-0F16-5E6D-054A-6D5F71C64519}"/>
              </a:ext>
            </a:extLst>
          </p:cNvPr>
          <p:cNvSpPr>
            <a:spLocks noGrp="1"/>
          </p:cNvSpPr>
          <p:nvPr>
            <p:ph type="title"/>
          </p:nvPr>
        </p:nvSpPr>
        <p:spPr>
          <a:xfrm>
            <a:off x="784225" y="4695825"/>
            <a:ext cx="7930165" cy="1400175"/>
          </a:xfrm>
        </p:spPr>
        <p:txBody>
          <a:bodyPr/>
          <a:lstStyle/>
          <a:p>
            <a:r>
              <a:rPr lang="en-US" dirty="0"/>
              <a:t>Rejection vs Denial</a:t>
            </a:r>
          </a:p>
        </p:txBody>
      </p:sp>
      <p:pic>
        <p:nvPicPr>
          <p:cNvPr id="3" name="Picture 2">
            <a:extLst>
              <a:ext uri="{FF2B5EF4-FFF2-40B4-BE49-F238E27FC236}">
                <a16:creationId xmlns:a16="http://schemas.microsoft.com/office/drawing/2014/main" id="{EEF17002-CBD4-A36B-DE15-E3C6D45C376E}"/>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77610" y="736600"/>
            <a:ext cx="5236780" cy="336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7341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6B86EB-4D38-30F9-81A1-65A515B0B5BA}"/>
              </a:ext>
            </a:extLst>
          </p:cNvPr>
          <p:cNvSpPr>
            <a:spLocks noGrp="1"/>
          </p:cNvSpPr>
          <p:nvPr>
            <p:ph type="title"/>
          </p:nvPr>
        </p:nvSpPr>
        <p:spPr/>
        <p:txBody>
          <a:bodyPr/>
          <a:lstStyle/>
          <a:p>
            <a:r>
              <a:rPr lang="en-US" dirty="0"/>
              <a:t>Avoid Denials for Patients in Custody</a:t>
            </a:r>
          </a:p>
        </p:txBody>
      </p:sp>
      <p:pic>
        <p:nvPicPr>
          <p:cNvPr id="5" name="Content Placeholder 4">
            <a:extLst>
              <a:ext uri="{FF2B5EF4-FFF2-40B4-BE49-F238E27FC236}">
                <a16:creationId xmlns:a16="http://schemas.microsoft.com/office/drawing/2014/main" id="{559A8F19-F77A-49C3-2A10-6F57322AB0CF}"/>
              </a:ext>
              <a:ext uri="{C183D7F6-B498-43B3-948B-1728B52AA6E4}">
                <adec:decorative xmlns:adec="http://schemas.microsoft.com/office/drawing/2017/decorative" val="1"/>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p:blipFill>
        <p:spPr>
          <a:xfrm>
            <a:off x="876301" y="1825625"/>
            <a:ext cx="3977159" cy="3926782"/>
          </a:xfrm>
        </p:spPr>
      </p:pic>
      <p:sp>
        <p:nvSpPr>
          <p:cNvPr id="7" name="Text Placeholder 6">
            <a:extLst>
              <a:ext uri="{FF2B5EF4-FFF2-40B4-BE49-F238E27FC236}">
                <a16:creationId xmlns:a16="http://schemas.microsoft.com/office/drawing/2014/main" id="{48B216AC-04A1-8E3A-A7CB-B2386B175A62}"/>
              </a:ext>
            </a:extLst>
          </p:cNvPr>
          <p:cNvSpPr>
            <a:spLocks noGrp="1"/>
          </p:cNvSpPr>
          <p:nvPr>
            <p:ph sz="half" idx="2"/>
          </p:nvPr>
        </p:nvSpPr>
        <p:spPr>
          <a:xfrm>
            <a:off x="5137265" y="1825624"/>
            <a:ext cx="6700059" cy="4829175"/>
          </a:xfrm>
        </p:spPr>
        <p:txBody>
          <a:bodyPr>
            <a:normAutofit/>
          </a:bodyPr>
          <a:lstStyle/>
          <a:p>
            <a:r>
              <a:rPr lang="en-US" dirty="0"/>
              <a:t>Medicare generally does not pay for services while patient is in custody</a:t>
            </a:r>
            <a:endParaRPr lang="en-US" dirty="0">
              <a:hlinkClick r:id="rId4"/>
            </a:endParaRPr>
          </a:p>
          <a:p>
            <a:pPr lvl="1"/>
            <a:r>
              <a:rPr lang="en-US" dirty="0">
                <a:hlinkClick r:id="rId4"/>
              </a:rPr>
              <a:t>MLN Fact Sheet</a:t>
            </a:r>
            <a:r>
              <a:rPr lang="en-US" dirty="0"/>
              <a:t> Patients in Custody Under a Penal Authority</a:t>
            </a:r>
          </a:p>
          <a:p>
            <a:pPr lvl="1"/>
            <a:r>
              <a:rPr lang="en-US" dirty="0">
                <a:hlinkClick r:id="rId5"/>
              </a:rPr>
              <a:t>Incarcerated Medicare Beneficiaries</a:t>
            </a:r>
            <a:r>
              <a:rPr lang="en-US" dirty="0"/>
              <a:t> webpage</a:t>
            </a:r>
          </a:p>
          <a:p>
            <a:pPr lvl="1"/>
            <a:r>
              <a:rPr lang="en-US" i="1" dirty="0">
                <a:hlinkClick r:id="rId6"/>
              </a:rPr>
              <a:t>Medicare Claims Processing Manual</a:t>
            </a:r>
            <a:r>
              <a:rPr lang="en-US" i="1" dirty="0"/>
              <a:t>, </a:t>
            </a:r>
            <a:r>
              <a:rPr lang="en-US" dirty="0"/>
              <a:t>Ch. 1, §10.4 and 60</a:t>
            </a:r>
          </a:p>
          <a:p>
            <a:pPr lvl="1"/>
            <a:r>
              <a:rPr lang="en-US" i="1" dirty="0">
                <a:hlinkClick r:id="rId7"/>
              </a:rPr>
              <a:t>Medicare Benefit Policy Manual</a:t>
            </a:r>
            <a:r>
              <a:rPr lang="en-US" i="1" dirty="0"/>
              <a:t>, </a:t>
            </a:r>
            <a:r>
              <a:rPr lang="en-US" dirty="0"/>
              <a:t>Ch. 16, §50.3.3</a:t>
            </a:r>
          </a:p>
        </p:txBody>
      </p:sp>
    </p:spTree>
    <p:extLst>
      <p:ext uri="{BB962C8B-B14F-4D97-AF65-F5344CB8AC3E}">
        <p14:creationId xmlns:p14="http://schemas.microsoft.com/office/powerpoint/2010/main" val="2081963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1220C-B110-E24D-DBD9-BD900C1145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A1A1D2-0690-357E-BFA7-8471E900B01B}"/>
              </a:ext>
            </a:extLst>
          </p:cNvPr>
          <p:cNvSpPr>
            <a:spLocks noGrp="1"/>
          </p:cNvSpPr>
          <p:nvPr>
            <p:ph type="title"/>
          </p:nvPr>
        </p:nvSpPr>
        <p:spPr/>
        <p:txBody>
          <a:bodyPr/>
          <a:lstStyle/>
          <a:p>
            <a:r>
              <a:rPr lang="en-US" dirty="0">
                <a:hlinkClick r:id="rId3"/>
              </a:rPr>
              <a:t>Timely Filing of Claims</a:t>
            </a:r>
            <a:endParaRPr lang="en-US" dirty="0"/>
          </a:p>
        </p:txBody>
      </p:sp>
      <p:sp>
        <p:nvSpPr>
          <p:cNvPr id="3" name="Content Placeholder 2">
            <a:extLst>
              <a:ext uri="{FF2B5EF4-FFF2-40B4-BE49-F238E27FC236}">
                <a16:creationId xmlns:a16="http://schemas.microsoft.com/office/drawing/2014/main" id="{03206908-D972-8877-DD30-1553AF46042A}"/>
              </a:ext>
            </a:extLst>
          </p:cNvPr>
          <p:cNvSpPr>
            <a:spLocks noGrp="1"/>
          </p:cNvSpPr>
          <p:nvPr>
            <p:ph sz="half" idx="1"/>
          </p:nvPr>
        </p:nvSpPr>
        <p:spPr/>
        <p:txBody>
          <a:bodyPr/>
          <a:lstStyle/>
          <a:p>
            <a:r>
              <a:rPr lang="en-US" dirty="0"/>
              <a:t>Must file within one calendar year of the date of service</a:t>
            </a:r>
          </a:p>
          <a:p>
            <a:r>
              <a:rPr lang="en-US" dirty="0"/>
              <a:t>Claims denied based on timely filing do not have appeal rights</a:t>
            </a:r>
          </a:p>
        </p:txBody>
      </p:sp>
      <p:sp>
        <p:nvSpPr>
          <p:cNvPr id="4" name="Content Placeholder 3">
            <a:extLst>
              <a:ext uri="{FF2B5EF4-FFF2-40B4-BE49-F238E27FC236}">
                <a16:creationId xmlns:a16="http://schemas.microsoft.com/office/drawing/2014/main" id="{A3278D69-5DEC-65EC-A55C-BE1836A90868}"/>
              </a:ext>
            </a:extLst>
          </p:cNvPr>
          <p:cNvSpPr>
            <a:spLocks noGrp="1"/>
          </p:cNvSpPr>
          <p:nvPr>
            <p:ph sz="half" idx="2"/>
          </p:nvPr>
        </p:nvSpPr>
        <p:spPr/>
        <p:txBody>
          <a:bodyPr>
            <a:normAutofit/>
          </a:bodyPr>
          <a:lstStyle/>
          <a:p>
            <a:r>
              <a:rPr lang="en-US" dirty="0"/>
              <a:t>Providers who believe they have “good cause” must submit request to waive timely filing to WPS Claims Manager</a:t>
            </a:r>
          </a:p>
          <a:p>
            <a:r>
              <a:rPr lang="en-US" dirty="0"/>
              <a:t>Claim not filed timely due to third party error does not qualify for waiver of timely filing</a:t>
            </a:r>
          </a:p>
        </p:txBody>
      </p:sp>
    </p:spTree>
    <p:extLst>
      <p:ext uri="{BB962C8B-B14F-4D97-AF65-F5344CB8AC3E}">
        <p14:creationId xmlns:p14="http://schemas.microsoft.com/office/powerpoint/2010/main" val="27453561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103A2-7AF9-0229-33C6-90008BB55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98DECA-1634-AFDC-2EA9-435AE3899B14}"/>
              </a:ext>
            </a:extLst>
          </p:cNvPr>
          <p:cNvSpPr>
            <a:spLocks noGrp="1"/>
          </p:cNvSpPr>
          <p:nvPr>
            <p:ph type="title"/>
          </p:nvPr>
        </p:nvSpPr>
        <p:spPr/>
        <p:txBody>
          <a:bodyPr>
            <a:normAutofit/>
          </a:bodyPr>
          <a:lstStyle/>
          <a:p>
            <a:r>
              <a:rPr lang="en-US" dirty="0"/>
              <a:t>Medicare Managed Care</a:t>
            </a:r>
          </a:p>
        </p:txBody>
      </p:sp>
      <p:sp>
        <p:nvSpPr>
          <p:cNvPr id="3" name="Content Placeholder 2">
            <a:extLst>
              <a:ext uri="{FF2B5EF4-FFF2-40B4-BE49-F238E27FC236}">
                <a16:creationId xmlns:a16="http://schemas.microsoft.com/office/drawing/2014/main" id="{7402185B-6AE8-9F77-5C77-8029D57B3FD4}"/>
              </a:ext>
            </a:extLst>
          </p:cNvPr>
          <p:cNvSpPr>
            <a:spLocks noGrp="1"/>
          </p:cNvSpPr>
          <p:nvPr>
            <p:ph idx="1"/>
          </p:nvPr>
        </p:nvSpPr>
        <p:spPr>
          <a:xfrm>
            <a:off x="838199" y="1804988"/>
            <a:ext cx="6791793" cy="4843785"/>
          </a:xfrm>
        </p:spPr>
        <p:txBody>
          <a:bodyPr>
            <a:normAutofit lnSpcReduction="10000"/>
          </a:bodyPr>
          <a:lstStyle/>
          <a:p>
            <a:r>
              <a:rPr lang="en-US" dirty="0"/>
              <a:t>Refers to Medicare Advantage plans (Part C), mostly offered by private companies that contract with CMS</a:t>
            </a:r>
          </a:p>
          <a:p>
            <a:r>
              <a:rPr lang="en-US" dirty="0"/>
              <a:t>Patients may be disenrolled for several reasons</a:t>
            </a:r>
          </a:p>
          <a:p>
            <a:r>
              <a:rPr lang="en-US" dirty="0"/>
              <a:t>Confirm eligibility before submitting claims to Medicare</a:t>
            </a:r>
          </a:p>
          <a:p>
            <a:r>
              <a:rPr lang="en-US" dirty="0">
                <a:hlinkClick r:id="rId3"/>
              </a:rPr>
              <a:t>Original Medicare vs. Medicare Advantage</a:t>
            </a:r>
            <a:r>
              <a:rPr lang="en-US" dirty="0"/>
              <a:t> provides differences in coverage</a:t>
            </a:r>
          </a:p>
        </p:txBody>
      </p:sp>
      <p:pic>
        <p:nvPicPr>
          <p:cNvPr id="5" name="Picture 4">
            <a:extLst>
              <a:ext uri="{FF2B5EF4-FFF2-40B4-BE49-F238E27FC236}">
                <a16:creationId xmlns:a16="http://schemas.microsoft.com/office/drawing/2014/main" id="{501A805A-953D-76DB-EF47-FAC3F812329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95322" y="1804988"/>
            <a:ext cx="3158479" cy="4099302"/>
          </a:xfrm>
          <a:prstGeom prst="rect">
            <a:avLst/>
          </a:prstGeom>
        </p:spPr>
      </p:pic>
    </p:spTree>
    <p:extLst>
      <p:ext uri="{BB962C8B-B14F-4D97-AF65-F5344CB8AC3E}">
        <p14:creationId xmlns:p14="http://schemas.microsoft.com/office/powerpoint/2010/main" val="3670209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4301A-4DA4-6014-2206-5B1EB7879DDF}"/>
              </a:ext>
            </a:extLst>
          </p:cNvPr>
          <p:cNvSpPr>
            <a:spLocks noGrp="1"/>
          </p:cNvSpPr>
          <p:nvPr>
            <p:ph type="title"/>
          </p:nvPr>
        </p:nvSpPr>
        <p:spPr/>
        <p:txBody>
          <a:bodyPr/>
          <a:lstStyle/>
          <a:p>
            <a:r>
              <a:rPr lang="en-US" sz="4400" dirty="0"/>
              <a:t>Resources</a:t>
            </a:r>
            <a:endParaRPr lang="en-US" dirty="0"/>
          </a:p>
        </p:txBody>
      </p:sp>
    </p:spTree>
    <p:extLst>
      <p:ext uri="{BB962C8B-B14F-4D97-AF65-F5344CB8AC3E}">
        <p14:creationId xmlns:p14="http://schemas.microsoft.com/office/powerpoint/2010/main" val="3723155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4EB27-E19F-483D-45D5-9F4439D887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F48537-A9AE-7DCA-7690-0EBDA7F4EFF8}"/>
              </a:ext>
            </a:extLst>
          </p:cNvPr>
          <p:cNvSpPr>
            <a:spLocks noGrp="1"/>
          </p:cNvSpPr>
          <p:nvPr>
            <p:ph type="title"/>
          </p:nvPr>
        </p:nvSpPr>
        <p:spPr/>
        <p:txBody>
          <a:bodyPr/>
          <a:lstStyle/>
          <a:p>
            <a:r>
              <a:rPr lang="en-US" dirty="0"/>
              <a:t>Rejected Claim Resources</a:t>
            </a:r>
          </a:p>
        </p:txBody>
      </p:sp>
      <p:sp>
        <p:nvSpPr>
          <p:cNvPr id="3" name="Content Placeholder 2">
            <a:extLst>
              <a:ext uri="{FF2B5EF4-FFF2-40B4-BE49-F238E27FC236}">
                <a16:creationId xmlns:a16="http://schemas.microsoft.com/office/drawing/2014/main" id="{162C3090-5947-A22A-488E-1DB164FCB7D1}"/>
              </a:ext>
            </a:extLst>
          </p:cNvPr>
          <p:cNvSpPr>
            <a:spLocks noGrp="1"/>
          </p:cNvSpPr>
          <p:nvPr>
            <p:ph sz="half" idx="1"/>
          </p:nvPr>
        </p:nvSpPr>
        <p:spPr>
          <a:xfrm>
            <a:off x="838200" y="1825625"/>
            <a:ext cx="5664200" cy="4351338"/>
          </a:xfrm>
        </p:spPr>
        <p:txBody>
          <a:bodyPr>
            <a:normAutofit/>
          </a:bodyPr>
          <a:lstStyle/>
          <a:p>
            <a:r>
              <a:rPr lang="en-US" dirty="0">
                <a:hlinkClick r:id="rId3"/>
              </a:rPr>
              <a:t>How to Correct a Rejected Claim</a:t>
            </a:r>
            <a:endParaRPr lang="en-US" dirty="0"/>
          </a:p>
          <a:p>
            <a:pPr lvl="1"/>
            <a:r>
              <a:rPr lang="en-US" dirty="0"/>
              <a:t>See Remark Codes and tips for correcting the claim</a:t>
            </a:r>
            <a:endParaRPr lang="en-US" dirty="0">
              <a:hlinkClick r:id="rId4"/>
            </a:endParaRPr>
          </a:p>
          <a:p>
            <a:r>
              <a:rPr lang="en-US" dirty="0">
                <a:hlinkClick r:id="rId5"/>
              </a:rPr>
              <a:t>Rejections and Denials YouTube Playlist</a:t>
            </a:r>
            <a:endParaRPr lang="en-US" dirty="0">
              <a:hlinkClick r:id="rId6"/>
            </a:endParaRPr>
          </a:p>
        </p:txBody>
      </p:sp>
      <p:pic>
        <p:nvPicPr>
          <p:cNvPr id="6" name="Picture 5">
            <a:extLst>
              <a:ext uri="{FF2B5EF4-FFF2-40B4-BE49-F238E27FC236}">
                <a16:creationId xmlns:a16="http://schemas.microsoft.com/office/drawing/2014/main" id="{183D632B-5BAA-0EBA-E144-FAE82F393426}"/>
              </a:ex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55616" y="1850345"/>
            <a:ext cx="4267556" cy="4642530"/>
          </a:xfrm>
          <a:prstGeom prst="rect">
            <a:avLst/>
          </a:prstGeom>
        </p:spPr>
      </p:pic>
    </p:spTree>
    <p:extLst>
      <p:ext uri="{BB962C8B-B14F-4D97-AF65-F5344CB8AC3E}">
        <p14:creationId xmlns:p14="http://schemas.microsoft.com/office/powerpoint/2010/main" val="3283459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90A20-A13D-5FBD-0D1B-FCFD4586C8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4E4D22-746E-79EE-9B91-5BE2F36D9936}"/>
              </a:ext>
            </a:extLst>
          </p:cNvPr>
          <p:cNvSpPr>
            <a:spLocks noGrp="1"/>
          </p:cNvSpPr>
          <p:nvPr>
            <p:ph type="title"/>
          </p:nvPr>
        </p:nvSpPr>
        <p:spPr/>
        <p:txBody>
          <a:bodyPr/>
          <a:lstStyle/>
          <a:p>
            <a:r>
              <a:rPr lang="en-US" dirty="0"/>
              <a:t>Patient Eligibility Help</a:t>
            </a:r>
          </a:p>
        </p:txBody>
      </p:sp>
      <p:sp>
        <p:nvSpPr>
          <p:cNvPr id="4" name="Content Placeholder 3">
            <a:extLst>
              <a:ext uri="{FF2B5EF4-FFF2-40B4-BE49-F238E27FC236}">
                <a16:creationId xmlns:a16="http://schemas.microsoft.com/office/drawing/2014/main" id="{48D2D177-325E-5C91-43D6-4DF3F048A68D}"/>
              </a:ext>
            </a:extLst>
          </p:cNvPr>
          <p:cNvSpPr>
            <a:spLocks noGrp="1"/>
          </p:cNvSpPr>
          <p:nvPr>
            <p:ph sz="half" idx="1"/>
          </p:nvPr>
        </p:nvSpPr>
        <p:spPr>
          <a:xfrm>
            <a:off x="838199" y="1822827"/>
            <a:ext cx="6622143" cy="4351338"/>
          </a:xfrm>
        </p:spPr>
        <p:txBody>
          <a:bodyPr>
            <a:normAutofit/>
          </a:bodyPr>
          <a:lstStyle/>
          <a:p>
            <a:r>
              <a:rPr lang="en-US" dirty="0"/>
              <a:t>Use SNAP</a:t>
            </a:r>
          </a:p>
          <a:p>
            <a:r>
              <a:rPr lang="en-US" dirty="0">
                <a:hlinkClick r:id="rId3"/>
              </a:rPr>
              <a:t>Checking Medicare Eligibility</a:t>
            </a:r>
            <a:r>
              <a:rPr lang="en-US" dirty="0"/>
              <a:t> MLN8816413</a:t>
            </a:r>
          </a:p>
        </p:txBody>
      </p:sp>
      <p:pic>
        <p:nvPicPr>
          <p:cNvPr id="5" name="Picture 4">
            <a:extLst>
              <a:ext uri="{FF2B5EF4-FFF2-40B4-BE49-F238E27FC236}">
                <a16:creationId xmlns:a16="http://schemas.microsoft.com/office/drawing/2014/main" id="{BF469A36-5199-3883-001D-529DCEE6CA2B}"/>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78875" y="1822827"/>
            <a:ext cx="3474925" cy="4534430"/>
          </a:xfrm>
          <a:prstGeom prst="rect">
            <a:avLst/>
          </a:prstGeom>
        </p:spPr>
      </p:pic>
    </p:spTree>
    <p:extLst>
      <p:ext uri="{BB962C8B-B14F-4D97-AF65-F5344CB8AC3E}">
        <p14:creationId xmlns:p14="http://schemas.microsoft.com/office/powerpoint/2010/main" val="2050847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5EDC4-6677-BEA7-4E59-9B40C33F2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C7EBD-1D12-C7F1-AB69-0668C8E50B94}"/>
              </a:ext>
            </a:extLst>
          </p:cNvPr>
          <p:cNvSpPr>
            <a:spLocks noGrp="1"/>
          </p:cNvSpPr>
          <p:nvPr>
            <p:ph type="title"/>
          </p:nvPr>
        </p:nvSpPr>
        <p:spPr/>
        <p:txBody>
          <a:bodyPr/>
          <a:lstStyle/>
          <a:p>
            <a:r>
              <a:rPr lang="en-US" dirty="0"/>
              <a:t>Modifier Help</a:t>
            </a:r>
          </a:p>
        </p:txBody>
      </p:sp>
      <p:sp>
        <p:nvSpPr>
          <p:cNvPr id="4" name="Content Placeholder 3">
            <a:extLst>
              <a:ext uri="{FF2B5EF4-FFF2-40B4-BE49-F238E27FC236}">
                <a16:creationId xmlns:a16="http://schemas.microsoft.com/office/drawing/2014/main" id="{A4C4E920-BF22-DE25-5A40-CE14BA65B9CC}"/>
              </a:ext>
            </a:extLst>
          </p:cNvPr>
          <p:cNvSpPr>
            <a:spLocks noGrp="1"/>
          </p:cNvSpPr>
          <p:nvPr>
            <p:ph type="body" sz="quarter" idx="14"/>
          </p:nvPr>
        </p:nvSpPr>
        <p:spPr>
          <a:xfrm>
            <a:off x="838200" y="1828800"/>
            <a:ext cx="10740572" cy="4297680"/>
          </a:xfrm>
        </p:spPr>
        <p:txBody>
          <a:bodyPr>
            <a:normAutofit/>
          </a:bodyPr>
          <a:lstStyle/>
          <a:p>
            <a:r>
              <a:rPr lang="en-US" dirty="0"/>
              <a:t>WPS </a:t>
            </a:r>
            <a:r>
              <a:rPr lang="en-US" dirty="0">
                <a:hlinkClick r:id="rId3"/>
              </a:rPr>
              <a:t>Modifiers</a:t>
            </a:r>
            <a:r>
              <a:rPr lang="en-US" dirty="0"/>
              <a:t> webpage includes links to Modifier Fact Sheets</a:t>
            </a:r>
          </a:p>
          <a:p>
            <a:r>
              <a:rPr lang="en-US" dirty="0"/>
              <a:t>WPS YouTube channel </a:t>
            </a:r>
            <a:r>
              <a:rPr lang="en-US" dirty="0">
                <a:hlinkClick r:id="rId4"/>
              </a:rPr>
              <a:t>Modifiers playlist</a:t>
            </a:r>
            <a:endParaRPr lang="en-US" dirty="0"/>
          </a:p>
        </p:txBody>
      </p:sp>
      <p:pic>
        <p:nvPicPr>
          <p:cNvPr id="5" name="Picture 4">
            <a:extLst>
              <a:ext uri="{FF2B5EF4-FFF2-40B4-BE49-F238E27FC236}">
                <a16:creationId xmlns:a16="http://schemas.microsoft.com/office/drawing/2014/main" id="{1FFB2B8A-9AC6-03B7-4EF6-D6DACCE0BC9E}"/>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2627086" y="3512264"/>
            <a:ext cx="6982427" cy="3223271"/>
          </a:xfrm>
          <a:prstGeom prst="rect">
            <a:avLst/>
          </a:prstGeom>
        </p:spPr>
      </p:pic>
    </p:spTree>
    <p:extLst>
      <p:ext uri="{BB962C8B-B14F-4D97-AF65-F5344CB8AC3E}">
        <p14:creationId xmlns:p14="http://schemas.microsoft.com/office/powerpoint/2010/main" val="14776498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2F64C-256C-D110-EF3C-3D87CBE7FC86}"/>
              </a:ext>
            </a:extLst>
          </p:cNvPr>
          <p:cNvSpPr>
            <a:spLocks noGrp="1"/>
          </p:cNvSpPr>
          <p:nvPr>
            <p:ph type="title"/>
          </p:nvPr>
        </p:nvSpPr>
        <p:spPr/>
        <p:txBody>
          <a:bodyPr/>
          <a:lstStyle/>
          <a:p>
            <a:r>
              <a:rPr lang="en-US" dirty="0">
                <a:hlinkClick r:id="rId3"/>
              </a:rPr>
              <a:t>Common Claim Denials</a:t>
            </a:r>
            <a:endParaRPr lang="en-US" dirty="0"/>
          </a:p>
        </p:txBody>
      </p:sp>
      <p:sp>
        <p:nvSpPr>
          <p:cNvPr id="3" name="Content Placeholder 2">
            <a:extLst>
              <a:ext uri="{FF2B5EF4-FFF2-40B4-BE49-F238E27FC236}">
                <a16:creationId xmlns:a16="http://schemas.microsoft.com/office/drawing/2014/main" id="{34A7C7F2-9394-750E-380A-6E1DC2C55E2C}"/>
              </a:ext>
            </a:extLst>
          </p:cNvPr>
          <p:cNvSpPr>
            <a:spLocks noGrp="1"/>
          </p:cNvSpPr>
          <p:nvPr>
            <p:ph idx="1"/>
          </p:nvPr>
        </p:nvSpPr>
        <p:spPr>
          <a:xfrm>
            <a:off x="838200" y="1804988"/>
            <a:ext cx="5635171" cy="4583047"/>
          </a:xfrm>
        </p:spPr>
        <p:txBody>
          <a:bodyPr/>
          <a:lstStyle/>
          <a:p>
            <a:r>
              <a:rPr lang="en-US" dirty="0"/>
              <a:t>Arranged by denial category</a:t>
            </a:r>
          </a:p>
          <a:p>
            <a:pPr lvl="1"/>
            <a:r>
              <a:rPr lang="en-US" dirty="0"/>
              <a:t>Bundling</a:t>
            </a:r>
          </a:p>
          <a:p>
            <a:pPr lvl="1"/>
            <a:r>
              <a:rPr lang="en-US" dirty="0"/>
              <a:t>Duplicate Claim/Service</a:t>
            </a:r>
          </a:p>
          <a:p>
            <a:pPr lvl="1"/>
            <a:r>
              <a:rPr lang="en-US" dirty="0"/>
              <a:t>Entitlement</a:t>
            </a:r>
          </a:p>
          <a:p>
            <a:pPr lvl="1"/>
            <a:r>
              <a:rPr lang="en-US" dirty="0"/>
              <a:t>Payer/Contractor</a:t>
            </a:r>
          </a:p>
        </p:txBody>
      </p:sp>
      <p:pic>
        <p:nvPicPr>
          <p:cNvPr id="6" name="Picture 5">
            <a:extLst>
              <a:ext uri="{FF2B5EF4-FFF2-40B4-BE49-F238E27FC236}">
                <a16:creationId xmlns:a16="http://schemas.microsoft.com/office/drawing/2014/main" id="{C7465416-0829-09A1-B5CF-7797809081DB}"/>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473371" y="1990951"/>
            <a:ext cx="4760687" cy="4733925"/>
          </a:xfrm>
          <a:prstGeom prst="rect">
            <a:avLst/>
          </a:prstGeom>
        </p:spPr>
      </p:pic>
    </p:spTree>
    <p:extLst>
      <p:ext uri="{BB962C8B-B14F-4D97-AF65-F5344CB8AC3E}">
        <p14:creationId xmlns:p14="http://schemas.microsoft.com/office/powerpoint/2010/main" val="18573360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B01EB-09F5-ABC2-310B-AB21625B4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1ACB9-0C52-8D36-C7F1-9B3DB9317657}"/>
              </a:ext>
            </a:extLst>
          </p:cNvPr>
          <p:cNvSpPr>
            <a:spLocks noGrp="1"/>
          </p:cNvSpPr>
          <p:nvPr>
            <p:ph type="title"/>
          </p:nvPr>
        </p:nvSpPr>
        <p:spPr/>
        <p:txBody>
          <a:bodyPr>
            <a:normAutofit/>
          </a:bodyPr>
          <a:lstStyle/>
          <a:p>
            <a:r>
              <a:rPr lang="en-US" dirty="0">
                <a:hlinkClick r:id="rId3"/>
              </a:rPr>
              <a:t>How to Request a Clerical Error Reopening (CER)</a:t>
            </a:r>
            <a:endParaRPr lang="en-US" dirty="0"/>
          </a:p>
        </p:txBody>
      </p:sp>
      <p:sp>
        <p:nvSpPr>
          <p:cNvPr id="3" name="Content Placeholder 2">
            <a:extLst>
              <a:ext uri="{FF2B5EF4-FFF2-40B4-BE49-F238E27FC236}">
                <a16:creationId xmlns:a16="http://schemas.microsoft.com/office/drawing/2014/main" id="{769D2714-18FD-EA17-2DA6-CFDD72D5A6B3}"/>
              </a:ext>
            </a:extLst>
          </p:cNvPr>
          <p:cNvSpPr>
            <a:spLocks noGrp="1"/>
          </p:cNvSpPr>
          <p:nvPr>
            <p:ph idx="1"/>
          </p:nvPr>
        </p:nvSpPr>
        <p:spPr>
          <a:xfrm>
            <a:off x="838199" y="1804988"/>
            <a:ext cx="5532437" cy="4583047"/>
          </a:xfrm>
        </p:spPr>
        <p:txBody>
          <a:bodyPr>
            <a:normAutofit lnSpcReduction="10000"/>
          </a:bodyPr>
          <a:lstStyle/>
          <a:p>
            <a:r>
              <a:rPr lang="en-US" dirty="0"/>
              <a:t>Includes</a:t>
            </a:r>
          </a:p>
          <a:p>
            <a:pPr lvl="1"/>
            <a:r>
              <a:rPr lang="en-US" dirty="0"/>
              <a:t>Definition of CER</a:t>
            </a:r>
          </a:p>
          <a:p>
            <a:pPr lvl="1"/>
            <a:r>
              <a:rPr lang="en-US" dirty="0"/>
              <a:t>Corrections/situations that can/cannot be processed as a CER</a:t>
            </a:r>
          </a:p>
          <a:p>
            <a:pPr lvl="1"/>
            <a:r>
              <a:rPr lang="en-US" dirty="0"/>
              <a:t>Time limit for requesting a CER</a:t>
            </a:r>
          </a:p>
          <a:p>
            <a:pPr lvl="2"/>
            <a:r>
              <a:rPr lang="en-US" dirty="0"/>
              <a:t>One year from initial RA notice</a:t>
            </a:r>
          </a:p>
          <a:p>
            <a:pPr lvl="1"/>
            <a:r>
              <a:rPr lang="en-US" dirty="0"/>
              <a:t>How to submit</a:t>
            </a:r>
          </a:p>
          <a:p>
            <a:pPr lvl="2"/>
            <a:r>
              <a:rPr lang="en-US" dirty="0"/>
              <a:t>SNAP</a:t>
            </a:r>
          </a:p>
          <a:p>
            <a:pPr lvl="2"/>
            <a:r>
              <a:rPr lang="en-US" dirty="0"/>
              <a:t>Other</a:t>
            </a:r>
          </a:p>
        </p:txBody>
      </p:sp>
      <p:pic>
        <p:nvPicPr>
          <p:cNvPr id="5" name="Picture 4">
            <a:extLst>
              <a:ext uri="{FF2B5EF4-FFF2-40B4-BE49-F238E27FC236}">
                <a16:creationId xmlns:a16="http://schemas.microsoft.com/office/drawing/2014/main" id="{536E8335-ED59-35CE-86E7-2E7EDB3CB2A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70637" y="1690688"/>
            <a:ext cx="5343525" cy="4229100"/>
          </a:xfrm>
          <a:prstGeom prst="rect">
            <a:avLst/>
          </a:prstGeom>
        </p:spPr>
      </p:pic>
    </p:spTree>
    <p:extLst>
      <p:ext uri="{BB962C8B-B14F-4D97-AF65-F5344CB8AC3E}">
        <p14:creationId xmlns:p14="http://schemas.microsoft.com/office/powerpoint/2010/main" val="31097862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C4DE8-6499-BD5D-6507-7F2DEC3EC5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7F0086-7987-6435-C009-1F0577DD3E2C}"/>
              </a:ext>
            </a:extLst>
          </p:cNvPr>
          <p:cNvSpPr>
            <a:spLocks noGrp="1"/>
          </p:cNvSpPr>
          <p:nvPr>
            <p:ph type="title"/>
          </p:nvPr>
        </p:nvSpPr>
        <p:spPr>
          <a:xfrm>
            <a:off x="841248" y="365760"/>
            <a:ext cx="5686552" cy="1325563"/>
          </a:xfrm>
        </p:spPr>
        <p:txBody>
          <a:bodyPr>
            <a:normAutofit fontScale="90000"/>
          </a:bodyPr>
          <a:lstStyle/>
          <a:p>
            <a:r>
              <a:rPr lang="en-US" dirty="0">
                <a:hlinkClick r:id="rId3"/>
              </a:rPr>
              <a:t>Fee for Service Appeals Process Flowchart</a:t>
            </a:r>
            <a:endParaRPr lang="en-US" dirty="0"/>
          </a:p>
        </p:txBody>
      </p:sp>
      <p:sp>
        <p:nvSpPr>
          <p:cNvPr id="3" name="Content Placeholder 2">
            <a:extLst>
              <a:ext uri="{FF2B5EF4-FFF2-40B4-BE49-F238E27FC236}">
                <a16:creationId xmlns:a16="http://schemas.microsoft.com/office/drawing/2014/main" id="{3BF60CA9-EE8B-B3CD-685E-317FAEC740D3}"/>
              </a:ext>
            </a:extLst>
          </p:cNvPr>
          <p:cNvSpPr>
            <a:spLocks noGrp="1"/>
          </p:cNvSpPr>
          <p:nvPr>
            <p:ph type="body" sz="quarter" idx="14"/>
          </p:nvPr>
        </p:nvSpPr>
        <p:spPr>
          <a:xfrm>
            <a:off x="841248" y="1878715"/>
            <a:ext cx="6747910" cy="4613526"/>
          </a:xfrm>
        </p:spPr>
        <p:txBody>
          <a:bodyPr>
            <a:normAutofit/>
          </a:bodyPr>
          <a:lstStyle/>
          <a:p>
            <a:r>
              <a:rPr lang="en-US" dirty="0"/>
              <a:t>Includes all five appeal levels and the entity that renders each</a:t>
            </a:r>
          </a:p>
          <a:p>
            <a:r>
              <a:rPr lang="en-US" dirty="0"/>
              <a:t>Days to file the request</a:t>
            </a:r>
          </a:p>
          <a:p>
            <a:r>
              <a:rPr lang="en-US" dirty="0"/>
              <a:t>Time limit to render and send notice of decision, if any</a:t>
            </a:r>
          </a:p>
          <a:p>
            <a:pPr lvl="1"/>
            <a:r>
              <a:rPr lang="en-US" dirty="0"/>
              <a:t>Letter and new RA</a:t>
            </a:r>
          </a:p>
          <a:p>
            <a:r>
              <a:rPr lang="en-US" dirty="0"/>
              <a:t>AIC for levels three and five</a:t>
            </a:r>
          </a:p>
        </p:txBody>
      </p:sp>
      <p:pic>
        <p:nvPicPr>
          <p:cNvPr id="5" name="Picture 4">
            <a:extLst>
              <a:ext uri="{FF2B5EF4-FFF2-40B4-BE49-F238E27FC236}">
                <a16:creationId xmlns:a16="http://schemas.microsoft.com/office/drawing/2014/main" id="{3B6FA41D-3811-6EBF-E5FF-A6DD85D056F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589157" y="664709"/>
            <a:ext cx="4038600" cy="5267325"/>
          </a:xfrm>
          <a:prstGeom prst="rect">
            <a:avLst/>
          </a:prstGeom>
        </p:spPr>
      </p:pic>
    </p:spTree>
    <p:extLst>
      <p:ext uri="{BB962C8B-B14F-4D97-AF65-F5344CB8AC3E}">
        <p14:creationId xmlns:p14="http://schemas.microsoft.com/office/powerpoint/2010/main" val="1173320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FE0C0-2B41-8C19-DFC9-A6682677A902}"/>
              </a:ext>
            </a:extLst>
          </p:cNvPr>
          <p:cNvSpPr>
            <a:spLocks noGrp="1"/>
          </p:cNvSpPr>
          <p:nvPr>
            <p:ph type="title"/>
          </p:nvPr>
        </p:nvSpPr>
        <p:spPr/>
        <p:txBody>
          <a:bodyPr/>
          <a:lstStyle/>
          <a:p>
            <a:r>
              <a:rPr lang="en-US" dirty="0"/>
              <a:t>Remittance Advice (RA)</a:t>
            </a:r>
          </a:p>
        </p:txBody>
      </p:sp>
      <p:sp>
        <p:nvSpPr>
          <p:cNvPr id="3" name="Content Placeholder 2">
            <a:extLst>
              <a:ext uri="{FF2B5EF4-FFF2-40B4-BE49-F238E27FC236}">
                <a16:creationId xmlns:a16="http://schemas.microsoft.com/office/drawing/2014/main" id="{BA3EF6BF-8A3D-BDB3-052D-1BA43D942E89}"/>
              </a:ext>
            </a:extLst>
          </p:cNvPr>
          <p:cNvSpPr>
            <a:spLocks noGrp="1"/>
          </p:cNvSpPr>
          <p:nvPr>
            <p:ph idx="1"/>
          </p:nvPr>
        </p:nvSpPr>
        <p:spPr>
          <a:xfrm>
            <a:off x="838200" y="1804988"/>
            <a:ext cx="4964084" cy="4583047"/>
          </a:xfrm>
        </p:spPr>
        <p:txBody>
          <a:bodyPr/>
          <a:lstStyle/>
          <a:p>
            <a:r>
              <a:rPr lang="en-US" dirty="0"/>
              <a:t>Use RA to check status of claim</a:t>
            </a:r>
          </a:p>
          <a:p>
            <a:r>
              <a:rPr lang="en-US" dirty="0"/>
              <a:t>Helpful tools</a:t>
            </a:r>
          </a:p>
          <a:p>
            <a:pPr lvl="1"/>
            <a:r>
              <a:rPr lang="en-US" dirty="0">
                <a:hlinkClick r:id="rId3"/>
              </a:rPr>
              <a:t>Reason/Remark Code Lookup</a:t>
            </a:r>
            <a:endParaRPr lang="en-US" dirty="0"/>
          </a:p>
          <a:p>
            <a:pPr lvl="1"/>
            <a:r>
              <a:rPr lang="en-US" dirty="0"/>
              <a:t>SNAP</a:t>
            </a:r>
          </a:p>
          <a:p>
            <a:pPr lvl="2"/>
            <a:r>
              <a:rPr lang="en-US" dirty="0">
                <a:hlinkClick r:id="rId4"/>
              </a:rPr>
              <a:t>Portal User Manual</a:t>
            </a:r>
            <a:endParaRPr lang="en-US" dirty="0"/>
          </a:p>
          <a:p>
            <a:pPr lvl="1"/>
            <a:r>
              <a:rPr lang="en-US" dirty="0"/>
              <a:t>IVR System</a:t>
            </a:r>
          </a:p>
          <a:p>
            <a:pPr lvl="2"/>
            <a:r>
              <a:rPr lang="en-US" dirty="0">
                <a:hlinkClick r:id="rId5"/>
              </a:rPr>
              <a:t>IVR Operating Guide</a:t>
            </a:r>
            <a:endParaRPr lang="en-US" dirty="0"/>
          </a:p>
        </p:txBody>
      </p:sp>
      <p:pic>
        <p:nvPicPr>
          <p:cNvPr id="6" name="Picture 5">
            <a:extLst>
              <a:ext uri="{FF2B5EF4-FFF2-40B4-BE49-F238E27FC236}">
                <a16:creationId xmlns:a16="http://schemas.microsoft.com/office/drawing/2014/main" id="{654AF781-91E2-3FFD-B561-84E0E8CCE5C3}"/>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71513" y="1804988"/>
            <a:ext cx="5458136" cy="4063797"/>
          </a:xfrm>
          <a:prstGeom prst="rect">
            <a:avLst/>
          </a:prstGeom>
        </p:spPr>
      </p:pic>
    </p:spTree>
    <p:extLst>
      <p:ext uri="{BB962C8B-B14F-4D97-AF65-F5344CB8AC3E}">
        <p14:creationId xmlns:p14="http://schemas.microsoft.com/office/powerpoint/2010/main" val="41597246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8756B5-AECF-FA08-AB92-96563DFAD4AB}"/>
              </a:ext>
            </a:extLst>
          </p:cNvPr>
          <p:cNvSpPr>
            <a:spLocks noGrp="1"/>
          </p:cNvSpPr>
          <p:nvPr>
            <p:ph type="title"/>
          </p:nvPr>
        </p:nvSpPr>
        <p:spPr/>
        <p:txBody>
          <a:bodyPr/>
          <a:lstStyle/>
          <a:p>
            <a:r>
              <a:rPr lang="en-US" dirty="0"/>
              <a:t>Overpayments</a:t>
            </a:r>
          </a:p>
        </p:txBody>
      </p:sp>
      <p:sp>
        <p:nvSpPr>
          <p:cNvPr id="8" name="Content Placeholder 7">
            <a:extLst>
              <a:ext uri="{FF2B5EF4-FFF2-40B4-BE49-F238E27FC236}">
                <a16:creationId xmlns:a16="http://schemas.microsoft.com/office/drawing/2014/main" id="{4791E26A-7C94-3600-5835-BF94AC996B2E}"/>
              </a:ext>
            </a:extLst>
          </p:cNvPr>
          <p:cNvSpPr>
            <a:spLocks noGrp="1"/>
          </p:cNvSpPr>
          <p:nvPr>
            <p:ph sz="half" idx="1"/>
          </p:nvPr>
        </p:nvSpPr>
        <p:spPr>
          <a:xfrm>
            <a:off x="838200" y="1825625"/>
            <a:ext cx="7252856" cy="4351338"/>
          </a:xfrm>
        </p:spPr>
        <p:txBody>
          <a:bodyPr>
            <a:normAutofit/>
          </a:bodyPr>
          <a:lstStyle/>
          <a:p>
            <a:pPr marL="0" indent="0">
              <a:buNone/>
            </a:pPr>
            <a:r>
              <a:rPr lang="en-US" dirty="0"/>
              <a:t>Return funds or set-up a request</a:t>
            </a:r>
          </a:p>
          <a:p>
            <a:r>
              <a:rPr lang="en-US" dirty="0"/>
              <a:t>SNAP on </a:t>
            </a:r>
            <a:r>
              <a:rPr lang="en-US" dirty="0">
                <a:hlinkClick r:id="rId3"/>
              </a:rPr>
              <a:t>our website</a:t>
            </a:r>
            <a:r>
              <a:rPr lang="en-US" dirty="0"/>
              <a:t> (preferred)</a:t>
            </a:r>
          </a:p>
          <a:p>
            <a:pPr lvl="1"/>
            <a:r>
              <a:rPr lang="en-US" dirty="0">
                <a:hlinkClick r:id="rId4"/>
              </a:rPr>
              <a:t>Overpayment Claim Adjustments (OCA)</a:t>
            </a:r>
            <a:endParaRPr lang="en-US" dirty="0"/>
          </a:p>
          <a:p>
            <a:pPr lvl="1"/>
            <a:r>
              <a:rPr lang="en-US" dirty="0">
                <a:hlinkClick r:id="rId5"/>
              </a:rPr>
              <a:t>Refunds</a:t>
            </a:r>
            <a:endParaRPr lang="en-US" dirty="0"/>
          </a:p>
          <a:p>
            <a:r>
              <a:rPr lang="en-US" dirty="0"/>
              <a:t>Paper</a:t>
            </a:r>
          </a:p>
          <a:p>
            <a:pPr lvl="1"/>
            <a:r>
              <a:rPr lang="en-US" dirty="0"/>
              <a:t>Use our </a:t>
            </a:r>
            <a:r>
              <a:rPr lang="en-US" dirty="0">
                <a:hlinkClick r:id="rId6"/>
              </a:rPr>
              <a:t>Overpayment Notification/Refund Form</a:t>
            </a:r>
            <a:endParaRPr lang="en-US" dirty="0"/>
          </a:p>
          <a:p>
            <a:pPr lvl="1"/>
            <a:r>
              <a:rPr lang="en-US" dirty="0">
                <a:hlinkClick r:id="rId7"/>
              </a:rPr>
              <a:t>Follow instructions</a:t>
            </a:r>
            <a:endParaRPr lang="en-US" dirty="0"/>
          </a:p>
        </p:txBody>
      </p:sp>
      <p:pic>
        <p:nvPicPr>
          <p:cNvPr id="3" name="Picture 2">
            <a:extLst>
              <a:ext uri="{FF2B5EF4-FFF2-40B4-BE49-F238E27FC236}">
                <a16:creationId xmlns:a16="http://schemas.microsoft.com/office/drawing/2014/main" id="{FF5BD2D0-BE23-2BD8-6C57-EC6C15864601}"/>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9914364">
            <a:off x="7679176" y="3254867"/>
            <a:ext cx="3653676" cy="2437998"/>
          </a:xfrm>
          <a:prstGeom prst="rect">
            <a:avLst/>
          </a:prstGeom>
          <a:effectLst>
            <a:glow rad="254000">
              <a:schemeClr val="accent4">
                <a:satMod val="175000"/>
                <a:alpha val="40000"/>
              </a:schemeClr>
            </a:glow>
            <a:softEdge rad="12700"/>
          </a:effectLst>
        </p:spPr>
      </p:pic>
    </p:spTree>
    <p:extLst>
      <p:ext uri="{BB962C8B-B14F-4D97-AF65-F5344CB8AC3E}">
        <p14:creationId xmlns:p14="http://schemas.microsoft.com/office/powerpoint/2010/main" val="17095699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61ADC-64CC-17C8-97BC-33E85133C5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B457F-0D66-956E-434A-0BEACC00B5B2}"/>
              </a:ext>
            </a:extLst>
          </p:cNvPr>
          <p:cNvSpPr>
            <a:spLocks noGrp="1"/>
          </p:cNvSpPr>
          <p:nvPr>
            <p:ph type="title"/>
          </p:nvPr>
        </p:nvSpPr>
        <p:spPr/>
        <p:txBody>
          <a:bodyPr/>
          <a:lstStyle/>
          <a:p>
            <a:r>
              <a:rPr lang="en-US" sz="4400" dirty="0"/>
              <a:t>Questions and Answers</a:t>
            </a:r>
            <a:endParaRPr lang="en-US" dirty="0"/>
          </a:p>
        </p:txBody>
      </p:sp>
    </p:spTree>
    <p:extLst>
      <p:ext uri="{BB962C8B-B14F-4D97-AF65-F5344CB8AC3E}">
        <p14:creationId xmlns:p14="http://schemas.microsoft.com/office/powerpoint/2010/main" val="3345656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E0F49-AE8E-8AEB-FB5E-8F6AFC134B85}"/>
              </a:ext>
            </a:extLst>
          </p:cNvPr>
          <p:cNvSpPr>
            <a:spLocks noGrp="1"/>
          </p:cNvSpPr>
          <p:nvPr>
            <p:ph type="title"/>
          </p:nvPr>
        </p:nvSpPr>
        <p:spPr/>
        <p:txBody>
          <a:bodyPr/>
          <a:lstStyle/>
          <a:p>
            <a:r>
              <a:rPr lang="en-US" dirty="0"/>
              <a:t>Survey</a:t>
            </a:r>
          </a:p>
        </p:txBody>
      </p:sp>
      <p:sp>
        <p:nvSpPr>
          <p:cNvPr id="3" name="Text Placeholder 2">
            <a:extLst>
              <a:ext uri="{FF2B5EF4-FFF2-40B4-BE49-F238E27FC236}">
                <a16:creationId xmlns:a16="http://schemas.microsoft.com/office/drawing/2014/main" id="{C2E64F62-CF04-125F-B2C6-E944A31E1BEC}"/>
              </a:ext>
            </a:extLst>
          </p:cNvPr>
          <p:cNvSpPr>
            <a:spLocks noGrp="1"/>
          </p:cNvSpPr>
          <p:nvPr>
            <p:ph type="body" sz="quarter" idx="14"/>
          </p:nvPr>
        </p:nvSpPr>
        <p:spPr>
          <a:xfrm>
            <a:off x="841248" y="1620754"/>
            <a:ext cx="10509504" cy="2989077"/>
          </a:xfrm>
        </p:spPr>
        <p:txBody>
          <a:bodyPr/>
          <a:lstStyle/>
          <a:p>
            <a:pPr marL="0" indent="0">
              <a:buNone/>
            </a:pPr>
            <a:r>
              <a:rPr lang="en-US" dirty="0">
                <a:solidFill>
                  <a:schemeClr val="tx1"/>
                </a:solidFill>
              </a:rPr>
              <a:t>Let us know what you think! </a:t>
            </a:r>
          </a:p>
          <a:p>
            <a:pPr marL="0" indent="0">
              <a:buNone/>
            </a:pPr>
            <a:r>
              <a:rPr lang="en-US" dirty="0">
                <a:solidFill>
                  <a:schemeClr val="tx1"/>
                </a:solidFill>
              </a:rPr>
              <a:t>Take time to complete our survey now. </a:t>
            </a:r>
          </a:p>
          <a:p>
            <a:r>
              <a:rPr lang="en-US" dirty="0">
                <a:solidFill>
                  <a:schemeClr val="tx1"/>
                </a:solidFill>
              </a:rPr>
              <a:t>Survey link in chat</a:t>
            </a:r>
          </a:p>
          <a:p>
            <a:r>
              <a:rPr lang="en-US" dirty="0">
                <a:solidFill>
                  <a:schemeClr val="tx1"/>
                </a:solidFill>
              </a:rPr>
              <a:t>Redirect after closing webinar</a:t>
            </a:r>
          </a:p>
        </p:txBody>
      </p:sp>
      <p:pic>
        <p:nvPicPr>
          <p:cNvPr id="6" name="Picture 5">
            <a:extLst>
              <a:ext uri="{FF2B5EF4-FFF2-40B4-BE49-F238E27FC236}">
                <a16:creationId xmlns:a16="http://schemas.microsoft.com/office/drawing/2014/main" id="{339D6FC8-91DE-B593-8EEB-4DF2C551A3B0}"/>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90112" y="3470336"/>
            <a:ext cx="3331758" cy="2218990"/>
          </a:xfrm>
          <a:prstGeom prst="rect">
            <a:avLst/>
          </a:prstGeom>
          <a:ln>
            <a:noFill/>
          </a:ln>
          <a:effectLst>
            <a:outerShdw blurRad="292100" dist="139700" dir="2700000" algn="tl" rotWithShape="0">
              <a:srgbClr val="333333">
                <a:alpha val="65000"/>
              </a:srgbClr>
            </a:outerShdw>
          </a:effectLst>
        </p:spPr>
      </p:pic>
      <p:pic>
        <p:nvPicPr>
          <p:cNvPr id="5" name="Picture Placeholder 4">
            <a:extLst>
              <a:ext uri="{FF2B5EF4-FFF2-40B4-BE49-F238E27FC236}">
                <a16:creationId xmlns:a16="http://schemas.microsoft.com/office/drawing/2014/main" id="{3D7E9C75-A17A-BD89-7AAD-002CE533B1D0}"/>
              </a:ext>
              <a:ext uri="{C183D7F6-B498-43B3-948B-1728B52AA6E4}">
                <adec:decorative xmlns:adec="http://schemas.microsoft.com/office/drawing/2017/decorative"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652407" y="656758"/>
            <a:ext cx="2900241" cy="29890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37448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8FF5B-AC8B-98AE-BCF0-015FACE20BD9}"/>
              </a:ext>
            </a:extLst>
          </p:cNvPr>
          <p:cNvSpPr>
            <a:spLocks noGrp="1"/>
          </p:cNvSpPr>
          <p:nvPr>
            <p:ph type="title"/>
          </p:nvPr>
        </p:nvSpPr>
        <p:spPr>
          <a:solidFill>
            <a:srgbClr val="6EFCAA"/>
          </a:solidFill>
          <a:effectLst>
            <a:softEdge rad="190500"/>
          </a:effectLst>
        </p:spPr>
        <p:txBody>
          <a:bodyPr/>
          <a:lstStyle/>
          <a:p>
            <a:pPr algn="ctr"/>
            <a:r>
              <a:rPr lang="en-US" dirty="0">
                <a:solidFill>
                  <a:schemeClr val="tx1"/>
                </a:solidFill>
              </a:rPr>
              <a:t>Thanks for attending!</a:t>
            </a:r>
          </a:p>
        </p:txBody>
      </p:sp>
    </p:spTree>
    <p:extLst>
      <p:ext uri="{BB962C8B-B14F-4D97-AF65-F5344CB8AC3E}">
        <p14:creationId xmlns:p14="http://schemas.microsoft.com/office/powerpoint/2010/main" val="38019068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22230-D743-38C2-2283-4A076BFB2B6E}"/>
              </a:ext>
            </a:extLst>
          </p:cNvPr>
          <p:cNvSpPr>
            <a:spLocks noGrp="1"/>
          </p:cNvSpPr>
          <p:nvPr>
            <p:ph type="title"/>
          </p:nvPr>
        </p:nvSpPr>
        <p:spPr/>
        <p:txBody>
          <a:bodyPr/>
          <a:lstStyle/>
          <a:p>
            <a:r>
              <a:rPr lang="en-US" dirty="0"/>
              <a:t>Disclaimers</a:t>
            </a:r>
          </a:p>
        </p:txBody>
      </p:sp>
      <p:sp>
        <p:nvSpPr>
          <p:cNvPr id="3" name="Content Placeholder 2">
            <a:extLst>
              <a:ext uri="{FF2B5EF4-FFF2-40B4-BE49-F238E27FC236}">
                <a16:creationId xmlns:a16="http://schemas.microsoft.com/office/drawing/2014/main" id="{CD36CF1E-D3E8-B232-3551-14632B6E905E}"/>
              </a:ext>
            </a:extLst>
          </p:cNvPr>
          <p:cNvSpPr>
            <a:spLocks noGrp="1"/>
          </p:cNvSpPr>
          <p:nvPr>
            <p:ph idx="1"/>
          </p:nvPr>
        </p:nvSpPr>
        <p:spPr>
          <a:xfrm>
            <a:off x="838200" y="1825624"/>
            <a:ext cx="10515600" cy="4375671"/>
          </a:xfrm>
        </p:spPr>
        <p:txBody>
          <a:bodyPr>
            <a:noAutofit/>
          </a:bodyPr>
          <a:lstStyle/>
          <a:p>
            <a:pPr marL="0" indent="0">
              <a:spcBef>
                <a:spcPts val="3600"/>
              </a:spcBef>
              <a:buNone/>
            </a:pPr>
            <a:r>
              <a:rPr lang="en-US" dirty="0">
                <a:effectLst/>
                <a:ea typeface="Calibri" panose="020F0502020204030204" pitchFamily="34" charset="0"/>
              </a:rPr>
              <a:t>This material is a tool to assist the provider community.</a:t>
            </a:r>
            <a:r>
              <a:rPr lang="en-US" dirty="0">
                <a:ea typeface="Calibri" panose="020F0502020204030204" pitchFamily="34" charset="0"/>
              </a:rPr>
              <a:t> </a:t>
            </a:r>
            <a:r>
              <a:rPr lang="en-US" dirty="0">
                <a:effectLst/>
                <a:ea typeface="Calibri" panose="020F0502020204030204" pitchFamily="34" charset="0"/>
              </a:rPr>
              <a:t>Medicare rules change often. Access </a:t>
            </a:r>
            <a:r>
              <a:rPr lang="en-US" dirty="0">
                <a:effectLst/>
                <a:ea typeface="Calibri" panose="020F0502020204030204" pitchFamily="34" charset="0"/>
                <a:hlinkClick r:id="rId3"/>
              </a:rPr>
              <a:t>CMS’ website</a:t>
            </a:r>
            <a:r>
              <a:rPr lang="en-US" dirty="0">
                <a:effectLst/>
                <a:ea typeface="Calibri" panose="020F0502020204030204" pitchFamily="34" charset="0"/>
              </a:rPr>
              <a:t> for current coverage, regulations and rulings. </a:t>
            </a:r>
          </a:p>
          <a:p>
            <a:pPr marL="0" indent="0">
              <a:spcBef>
                <a:spcPts val="3600"/>
              </a:spcBef>
              <a:buNone/>
            </a:pPr>
            <a:r>
              <a:rPr lang="en-US" dirty="0">
                <a:ea typeface="Calibri" panose="020F0502020204030204" pitchFamily="34" charset="0"/>
              </a:rPr>
              <a:t>The basis for answers given today rely on facts given in the question. Medicare rules determine final coverage.  </a:t>
            </a:r>
          </a:p>
          <a:p>
            <a:pPr marL="0" indent="0">
              <a:spcBef>
                <a:spcPts val="3600"/>
              </a:spcBef>
              <a:buNone/>
            </a:pPr>
            <a:r>
              <a:rPr lang="en-US" dirty="0">
                <a:effectLst/>
                <a:ea typeface="Calibri" panose="020F0502020204030204" pitchFamily="34" charset="0"/>
              </a:rPr>
              <a:t>Do not record </a:t>
            </a:r>
            <a:r>
              <a:rPr lang="en-US">
                <a:effectLst/>
                <a:ea typeface="Calibri" panose="020F0502020204030204" pitchFamily="34" charset="0"/>
              </a:rPr>
              <a:t>the event </a:t>
            </a:r>
            <a:r>
              <a:rPr lang="en-US" dirty="0">
                <a:effectLst/>
                <a:ea typeface="Calibri" panose="020F0502020204030204" pitchFamily="34" charset="0"/>
              </a:rPr>
              <a:t>as CMS does not allow this for profit making purposes.   </a:t>
            </a:r>
          </a:p>
        </p:txBody>
      </p:sp>
    </p:spTree>
    <p:extLst>
      <p:ext uri="{BB962C8B-B14F-4D97-AF65-F5344CB8AC3E}">
        <p14:creationId xmlns:p14="http://schemas.microsoft.com/office/powerpoint/2010/main" val="8106079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FFEF5-9317-397B-8904-7DFC64271F32}"/>
              </a:ext>
            </a:extLst>
          </p:cNvPr>
          <p:cNvSpPr>
            <a:spLocks noGrp="1"/>
          </p:cNvSpPr>
          <p:nvPr>
            <p:ph type="title"/>
          </p:nvPr>
        </p:nvSpPr>
        <p:spPr/>
        <p:txBody>
          <a:bodyPr/>
          <a:lstStyle/>
          <a:p>
            <a:r>
              <a:rPr lang="en-US" dirty="0"/>
              <a:t>CPT Copyright Notice</a:t>
            </a:r>
          </a:p>
        </p:txBody>
      </p:sp>
      <p:sp>
        <p:nvSpPr>
          <p:cNvPr id="3" name="Content Placeholder 2">
            <a:extLst>
              <a:ext uri="{FF2B5EF4-FFF2-40B4-BE49-F238E27FC236}">
                <a16:creationId xmlns:a16="http://schemas.microsoft.com/office/drawing/2014/main" id="{8117CDED-9921-8A57-0529-5004AC6ED5D2}"/>
              </a:ext>
            </a:extLst>
          </p:cNvPr>
          <p:cNvSpPr>
            <a:spLocks noGrp="1"/>
          </p:cNvSpPr>
          <p:nvPr>
            <p:ph idx="1"/>
          </p:nvPr>
        </p:nvSpPr>
        <p:spPr/>
        <p:txBody>
          <a:bodyPr>
            <a:normAutofit lnSpcReduction="10000"/>
          </a:bodyPr>
          <a:lstStyle/>
          <a:p>
            <a:pPr marL="0" indent="0">
              <a:buNone/>
            </a:pPr>
            <a:r>
              <a:rPr lang="en-US" dirty="0"/>
              <a:t>CPT codes, descriptions, and other data only are </a:t>
            </a:r>
            <a:r>
              <a:rPr lang="en-US"/>
              <a:t>copyright 2025 American </a:t>
            </a:r>
            <a:r>
              <a:rPr lang="en-US" dirty="0"/>
              <a:t>Medical Association. All Rights Reserved. Applicable FARS/HHSARS apply. Fee schedules, relative value units, conversion factors and/or related components are not assigned by the AMA, are not part of CPT, and the AMA is not recommending their use. The AMA does not directly or indirectly practice medicine or dispense medical services. The AMA assumes no liability for data contained or not contained herein.</a:t>
            </a:r>
          </a:p>
        </p:txBody>
      </p:sp>
    </p:spTree>
    <p:extLst>
      <p:ext uri="{BB962C8B-B14F-4D97-AF65-F5344CB8AC3E}">
        <p14:creationId xmlns:p14="http://schemas.microsoft.com/office/powerpoint/2010/main" val="68438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8ECCA-00CE-783A-0049-E1385A4B07C1}"/>
              </a:ext>
            </a:extLst>
          </p:cNvPr>
          <p:cNvSpPr>
            <a:spLocks noGrp="1"/>
          </p:cNvSpPr>
          <p:nvPr>
            <p:ph type="title"/>
          </p:nvPr>
        </p:nvSpPr>
        <p:spPr/>
        <p:txBody>
          <a:bodyPr/>
          <a:lstStyle/>
          <a:p>
            <a:r>
              <a:rPr lang="en-US" dirty="0"/>
              <a:t>Rejection</a:t>
            </a:r>
          </a:p>
        </p:txBody>
      </p:sp>
      <p:sp>
        <p:nvSpPr>
          <p:cNvPr id="3" name="Content Placeholder 2">
            <a:extLst>
              <a:ext uri="{FF2B5EF4-FFF2-40B4-BE49-F238E27FC236}">
                <a16:creationId xmlns:a16="http://schemas.microsoft.com/office/drawing/2014/main" id="{56AA121A-DB6A-1DB5-7E15-DA12829F1F24}"/>
              </a:ext>
            </a:extLst>
          </p:cNvPr>
          <p:cNvSpPr>
            <a:spLocks noGrp="1"/>
          </p:cNvSpPr>
          <p:nvPr>
            <p:ph sz="half" idx="1"/>
          </p:nvPr>
        </p:nvSpPr>
        <p:spPr>
          <a:xfrm>
            <a:off x="838200" y="1825625"/>
            <a:ext cx="5085522" cy="4833592"/>
          </a:xfrm>
        </p:spPr>
        <p:txBody>
          <a:bodyPr>
            <a:normAutofit fontScale="92500" lnSpcReduction="10000"/>
          </a:bodyPr>
          <a:lstStyle/>
          <a:p>
            <a:r>
              <a:rPr lang="en-US" dirty="0"/>
              <a:t>Unprocessable</a:t>
            </a:r>
          </a:p>
          <a:p>
            <a:r>
              <a:rPr lang="en-US" dirty="0"/>
              <a:t>Returned on the “front end”</a:t>
            </a:r>
          </a:p>
          <a:p>
            <a:r>
              <a:rPr lang="en-US" dirty="0"/>
              <a:t>Missing or incorrect information</a:t>
            </a:r>
          </a:p>
          <a:p>
            <a:r>
              <a:rPr lang="en-US" dirty="0"/>
              <a:t>No appeal rights; resubmit the service</a:t>
            </a:r>
          </a:p>
          <a:p>
            <a:r>
              <a:rPr lang="en-US" dirty="0"/>
              <a:t>Remark code MA130 and group code CO16 appear on remittance advice</a:t>
            </a:r>
          </a:p>
          <a:p>
            <a:r>
              <a:rPr lang="en-US" dirty="0"/>
              <a:t>Patient not liable</a:t>
            </a:r>
          </a:p>
        </p:txBody>
      </p:sp>
      <p:pic>
        <p:nvPicPr>
          <p:cNvPr id="1026" name="Picture 2">
            <a:extLst>
              <a:ext uri="{FF2B5EF4-FFF2-40B4-BE49-F238E27FC236}">
                <a16:creationId xmlns:a16="http://schemas.microsoft.com/office/drawing/2014/main" id="{12A96229-BC94-8F35-87F2-F7F795C52CCE}"/>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01620" y="2325756"/>
            <a:ext cx="5052180" cy="2842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869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A41FF-E5E7-BA0D-6D04-5EBDF6E718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4A4E7-3F56-CAD8-729C-15179C327DF1}"/>
              </a:ext>
            </a:extLst>
          </p:cNvPr>
          <p:cNvSpPr>
            <a:spLocks noGrp="1"/>
          </p:cNvSpPr>
          <p:nvPr>
            <p:ph type="title"/>
          </p:nvPr>
        </p:nvSpPr>
        <p:spPr/>
        <p:txBody>
          <a:bodyPr/>
          <a:lstStyle/>
          <a:p>
            <a:r>
              <a:rPr lang="en-US" dirty="0"/>
              <a:t>Denial</a:t>
            </a:r>
          </a:p>
        </p:txBody>
      </p:sp>
      <p:sp>
        <p:nvSpPr>
          <p:cNvPr id="3" name="Content Placeholder 2">
            <a:extLst>
              <a:ext uri="{FF2B5EF4-FFF2-40B4-BE49-F238E27FC236}">
                <a16:creationId xmlns:a16="http://schemas.microsoft.com/office/drawing/2014/main" id="{68F22DD1-A4CE-28DE-D75D-294E0170B35A}"/>
              </a:ext>
            </a:extLst>
          </p:cNvPr>
          <p:cNvSpPr>
            <a:spLocks noGrp="1"/>
          </p:cNvSpPr>
          <p:nvPr>
            <p:ph sz="half" idx="1"/>
          </p:nvPr>
        </p:nvSpPr>
        <p:spPr>
          <a:xfrm>
            <a:off x="838199" y="1825625"/>
            <a:ext cx="5895109" cy="4351338"/>
          </a:xfrm>
        </p:spPr>
        <p:txBody>
          <a:bodyPr>
            <a:noAutofit/>
          </a:bodyPr>
          <a:lstStyle/>
          <a:p>
            <a:r>
              <a:rPr lang="en-US" dirty="0"/>
              <a:t>Adjudicated</a:t>
            </a:r>
          </a:p>
          <a:p>
            <a:r>
              <a:rPr lang="en-US" dirty="0"/>
              <a:t>Fails to meet payment criteria</a:t>
            </a:r>
          </a:p>
          <a:p>
            <a:pPr lvl="1"/>
            <a:r>
              <a:rPr lang="en-US" dirty="0"/>
              <a:t>Statutory requirements</a:t>
            </a:r>
          </a:p>
          <a:p>
            <a:pPr lvl="1"/>
            <a:r>
              <a:rPr lang="en-US" dirty="0"/>
              <a:t>Medical necessity/frequency </a:t>
            </a:r>
          </a:p>
          <a:p>
            <a:pPr lvl="1"/>
            <a:r>
              <a:rPr lang="en-US" dirty="0"/>
              <a:t>Eligibility</a:t>
            </a:r>
          </a:p>
          <a:p>
            <a:r>
              <a:rPr lang="en-US" dirty="0"/>
              <a:t>MA01 code provides appeal rights</a:t>
            </a:r>
          </a:p>
          <a:p>
            <a:r>
              <a:rPr lang="en-US" dirty="0"/>
              <a:t>Patient liability determined</a:t>
            </a:r>
          </a:p>
        </p:txBody>
      </p:sp>
      <p:pic>
        <p:nvPicPr>
          <p:cNvPr id="2050" name="Picture 2">
            <a:extLst>
              <a:ext uri="{FF2B5EF4-FFF2-40B4-BE49-F238E27FC236}">
                <a16:creationId xmlns:a16="http://schemas.microsoft.com/office/drawing/2014/main" id="{9B5DFC9E-7188-29DC-2D8F-60A120278D8E}"/>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29669" y="1431235"/>
            <a:ext cx="3086031" cy="4629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642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A1D8C-FD70-ACC8-9AA9-2083B7F83A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21E43B-2EB6-4FD1-6285-A4D678CF4439}"/>
              </a:ext>
            </a:extLst>
          </p:cNvPr>
          <p:cNvSpPr>
            <a:spLocks noGrp="1"/>
          </p:cNvSpPr>
          <p:nvPr>
            <p:ph type="title"/>
          </p:nvPr>
        </p:nvSpPr>
        <p:spPr/>
        <p:txBody>
          <a:bodyPr/>
          <a:lstStyle/>
          <a:p>
            <a:r>
              <a:rPr lang="en-US" dirty="0"/>
              <a:t>Rejection vs. Denial – Potential Actions to Choose</a:t>
            </a:r>
          </a:p>
        </p:txBody>
      </p:sp>
      <p:sp>
        <p:nvSpPr>
          <p:cNvPr id="3" name="Content Placeholder 2">
            <a:extLst>
              <a:ext uri="{FF2B5EF4-FFF2-40B4-BE49-F238E27FC236}">
                <a16:creationId xmlns:a16="http://schemas.microsoft.com/office/drawing/2014/main" id="{5CBE24A9-29A6-0D9E-B1B1-D364700E6AB9}"/>
              </a:ext>
            </a:extLst>
          </p:cNvPr>
          <p:cNvSpPr>
            <a:spLocks noGrp="1"/>
          </p:cNvSpPr>
          <p:nvPr>
            <p:ph idx="1"/>
          </p:nvPr>
        </p:nvSpPr>
        <p:spPr>
          <a:xfrm>
            <a:off x="838200" y="1804988"/>
            <a:ext cx="6883400" cy="4583047"/>
          </a:xfrm>
        </p:spPr>
        <p:txBody>
          <a:bodyPr>
            <a:normAutofit/>
          </a:bodyPr>
          <a:lstStyle/>
          <a:p>
            <a:r>
              <a:rPr lang="en-US" dirty="0"/>
              <a:t>Rejection (CMS calls these “unprocessable”)</a:t>
            </a:r>
          </a:p>
          <a:p>
            <a:pPr lvl="1"/>
            <a:r>
              <a:rPr lang="en-US" dirty="0"/>
              <a:t>Fix the error, resubmit the service</a:t>
            </a:r>
          </a:p>
          <a:p>
            <a:r>
              <a:rPr lang="en-US" dirty="0"/>
              <a:t>Denial</a:t>
            </a:r>
          </a:p>
          <a:p>
            <a:pPr lvl="1"/>
            <a:r>
              <a:rPr lang="en-US" dirty="0"/>
              <a:t>Fix the error, resubmit the service, if able</a:t>
            </a:r>
          </a:p>
          <a:p>
            <a:pPr lvl="1"/>
            <a:r>
              <a:rPr lang="en-US" dirty="0"/>
              <a:t>Use CER process</a:t>
            </a:r>
          </a:p>
          <a:p>
            <a:pPr lvl="2"/>
            <a:r>
              <a:rPr lang="en-US" dirty="0"/>
              <a:t>Registered users can use SNAP</a:t>
            </a:r>
          </a:p>
          <a:p>
            <a:pPr lvl="1"/>
            <a:r>
              <a:rPr lang="en-US" dirty="0"/>
              <a:t>Request an appeal</a:t>
            </a:r>
          </a:p>
        </p:txBody>
      </p:sp>
      <p:pic>
        <p:nvPicPr>
          <p:cNvPr id="4" name="Picture 2">
            <a:extLst>
              <a:ext uri="{FF2B5EF4-FFF2-40B4-BE49-F238E27FC236}">
                <a16:creationId xmlns:a16="http://schemas.microsoft.com/office/drawing/2014/main" id="{403DA187-D68C-19AD-E350-47CAF5B25F2E}"/>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91830" y="1690688"/>
            <a:ext cx="2852866" cy="4400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056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4545D-4FF5-5C3E-C9B5-0962A5AAA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C6F1CA-FE3E-4984-DB8F-6F322F7D7919}"/>
              </a:ext>
            </a:extLst>
          </p:cNvPr>
          <p:cNvSpPr>
            <a:spLocks noGrp="1"/>
          </p:cNvSpPr>
          <p:nvPr>
            <p:ph type="title"/>
          </p:nvPr>
        </p:nvSpPr>
        <p:spPr>
          <a:xfrm>
            <a:off x="784225" y="4695825"/>
            <a:ext cx="7930165" cy="1400175"/>
          </a:xfrm>
        </p:spPr>
        <p:txBody>
          <a:bodyPr/>
          <a:lstStyle/>
          <a:p>
            <a:r>
              <a:rPr lang="en-US" dirty="0"/>
              <a:t>The Data</a:t>
            </a:r>
          </a:p>
        </p:txBody>
      </p:sp>
      <p:pic>
        <p:nvPicPr>
          <p:cNvPr id="3074" name="Picture 2">
            <a:extLst>
              <a:ext uri="{FF2B5EF4-FFF2-40B4-BE49-F238E27FC236}">
                <a16:creationId xmlns:a16="http://schemas.microsoft.com/office/drawing/2014/main" id="{CE379D14-2B97-A5D4-4C79-935945E6C2D7}"/>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88287" y="553592"/>
            <a:ext cx="5815426" cy="4142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175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0FA27-DE54-2C39-A860-9EDC029C6C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47EDF-5526-73BF-E523-C6C9B28E46C4}"/>
              </a:ext>
            </a:extLst>
          </p:cNvPr>
          <p:cNvSpPr>
            <a:spLocks noGrp="1"/>
          </p:cNvSpPr>
          <p:nvPr>
            <p:ph type="title"/>
          </p:nvPr>
        </p:nvSpPr>
        <p:spPr/>
        <p:txBody>
          <a:bodyPr/>
          <a:lstStyle/>
          <a:p>
            <a:r>
              <a:rPr lang="en-US" dirty="0"/>
              <a:t>Dashboard – Use of Data Slicers for Data Analysis</a:t>
            </a:r>
          </a:p>
        </p:txBody>
      </p:sp>
      <p:sp>
        <p:nvSpPr>
          <p:cNvPr id="3" name="Content Placeholder 2">
            <a:extLst>
              <a:ext uri="{FF2B5EF4-FFF2-40B4-BE49-F238E27FC236}">
                <a16:creationId xmlns:a16="http://schemas.microsoft.com/office/drawing/2014/main" id="{044F7CC0-77B7-1D51-2E48-399884E31F8F}"/>
              </a:ext>
            </a:extLst>
          </p:cNvPr>
          <p:cNvSpPr>
            <a:spLocks noGrp="1"/>
          </p:cNvSpPr>
          <p:nvPr>
            <p:ph sz="half" idx="1"/>
          </p:nvPr>
        </p:nvSpPr>
        <p:spPr>
          <a:xfrm>
            <a:off x="838201" y="1825625"/>
            <a:ext cx="4270512" cy="4792890"/>
          </a:xfrm>
        </p:spPr>
        <p:txBody>
          <a:bodyPr>
            <a:normAutofit lnSpcReduction="10000"/>
          </a:bodyPr>
          <a:lstStyle/>
          <a:p>
            <a:r>
              <a:rPr lang="en-US" dirty="0"/>
              <a:t>MAC Jurisdictions 5 and 8</a:t>
            </a:r>
          </a:p>
          <a:p>
            <a:r>
              <a:rPr lang="en-US" dirty="0"/>
              <a:t>Part B claims</a:t>
            </a:r>
          </a:p>
          <a:p>
            <a:pPr lvl="1"/>
            <a:r>
              <a:rPr lang="en-US" dirty="0"/>
              <a:t>Claim submission dates 12/01/25 – 02/28/26</a:t>
            </a:r>
          </a:p>
          <a:p>
            <a:pPr lvl="1"/>
            <a:r>
              <a:rPr lang="en-US" dirty="0"/>
              <a:t>Data last refreshed 03/12/26</a:t>
            </a:r>
          </a:p>
          <a:p>
            <a:r>
              <a:rPr lang="en-US" dirty="0"/>
              <a:t>Specialty 26 - Psychiatrist</a:t>
            </a:r>
          </a:p>
          <a:p>
            <a:r>
              <a:rPr lang="en-US" dirty="0"/>
              <a:t>All codes</a:t>
            </a:r>
          </a:p>
        </p:txBody>
      </p:sp>
      <p:pic>
        <p:nvPicPr>
          <p:cNvPr id="6" name="Picture 5">
            <a:extLst>
              <a:ext uri="{FF2B5EF4-FFF2-40B4-BE49-F238E27FC236}">
                <a16:creationId xmlns:a16="http://schemas.microsoft.com/office/drawing/2014/main" id="{C435A7F4-DA6D-D86E-A8FB-04465F4A8374}"/>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29687" y="2212088"/>
            <a:ext cx="6550732" cy="3711634"/>
          </a:xfrm>
          <a:prstGeom prst="rect">
            <a:avLst/>
          </a:prstGeom>
        </p:spPr>
      </p:pic>
    </p:spTree>
    <p:extLst>
      <p:ext uri="{BB962C8B-B14F-4D97-AF65-F5344CB8AC3E}">
        <p14:creationId xmlns:p14="http://schemas.microsoft.com/office/powerpoint/2010/main" val="2721588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Workflow_x0020_Status xmlns="38319c59-cafe-4953-ac04-7a1f3d75c99d">Review</Workflow_x0020_Status>
    <Must_x0020_review_x0020_changes_x0020_with_x0020_staff xmlns="38319c59-cafe-4953-ac04-7a1f3d75c99d" xsi:nil="true"/>
    <Functional_x0020_Area xmlns="38319c59-cafe-4953-ac04-7a1f3d75c99d">Provider Services</Functional_x0020_Area>
    <Topic2 xmlns="38319c59-cafe-4953-ac04-7a1f3d75c99d">Education – Internal</Topic2>
    <Branch xmlns="38319c59-cafe-4953-ac04-7a1f3d75c99d">Provider Outreach &amp; Education</Branch>
    <CategoryDescription xmlns="http://schemas.microsoft.com/sharepoint.v3" xsi:nil="true"/>
    <_dlc_DocId xmlns="38319c59-cafe-4953-ac04-7a1f3d75c99d">GHA0-759123567-9476</_dlc_DocId>
    <Approve_x0020_Olli_x0020_Document xmlns="6c3c6057-49d3-4dc7-88e4-55d77bf3a92f">
      <Url xsi:nil="true"/>
      <Description xsi:nil="true"/>
    </Approve_x0020_Olli_x0020_Document>
    <New_x0020_Version_x0020_Email_x0020_Required xmlns="38319c59-cafe-4953-ac04-7a1f3d75c99d">No</New_x0020_Version_x0020_Email_x0020_Required>
    <Review_x0020_Notification_x0020_Date xmlns="38319c59-cafe-4953-ac04-7a1f3d75c99d">2027-11-01T05:00:00+00:00</Review_x0020_Notification_x0020_Date>
    <Latest_x0020_Changes xmlns="38319c59-cafe-4953-ac04-7a1f3d75c99d">Change the directions and reducing the number of required slides
Substansial review complete</Latest_x0020_Changes>
    <Document_x0020_Number xmlns="38319c59-cafe-4953-ac04-7a1f3d75c99d" xsi:nil="true"/>
    <RoutingRuleDescription xmlns="http://schemas.microsoft.com/sharepoint/v3" xsi:nil="true"/>
    <Division xmlns="38319c59-cafe-4953-ac04-7a1f3d75c99d">Government Health Administrators</Division>
    <Contract xmlns="38319c59-cafe-4953-ac04-7a1f3d75c99d">Shared</Contract>
    <_dlc_DocIdUrl xmlns="38319c59-cafe-4953-ac04-7a1f3d75c99d">
      <Url>https://knowledge.wpsic.com/lib/gha/_layouts/15/DocIdRedir.aspx?ID=GHA0-759123567-9476</Url>
      <Description>GHA0-759123567-9476</Description>
    </_dlc_DocIdUrl>
    <Document_x0020_Type xmlns="38319c59-cafe-4953-ac04-7a1f3d75c99d">Form</Document_x0020_Type>
    <Document_x0020_History xmlns="38319c59-cafe-4953-ac04-7a1f3d75c99d" xsi:nil="true"/>
    <LastReminderType xmlns="6c3c6057-49d3-4dc7-88e4-55d77bf3a92f" xsi:nil="true"/>
    <Publish_x0020_Document xmlns="6c3c6057-49d3-4dc7-88e4-55d77bf3a92f">
      <Url>https://knowledge.wpsic.com/lib/gha/_layouts/15/wrkstat.aspx?List=6c3c6057-49d3-4dc7-88e4-55d77bf3a92f&amp;WorkflowInstanceName=d8df4180-8056-4c02-bbfe-910d4f9446c0</Url>
      <Description>Publish</Description>
    </Publish_x0020_Document>
    <IconOverlay xmlns="http://schemas.microsoft.com/sharepoint/v4" xsi:nil="true"/>
    <Last_x0020_Reminder_x0020_Status xmlns="6c3c6057-49d3-4dc7-88e4-55d77bf3a92f" xsi:nil="true"/>
    <SendReminderNoticeTo xmlns="6c3c6057-49d3-4dc7-88e4-55d77bf3a92f">
      <UserInfo>
        <DisplayName>i:0#.w|corp\0006890,#i:0#.w|corp\0006890,#Thom.Ryan@wpsic.com,#Thom.Ryan@wpsic.com,#Ryan, Thom,#,#,#</DisplayName>
        <AccountId>548</AccountId>
        <AccountType/>
      </UserInfo>
      <UserInfo>
        <DisplayName>i:0#.w|corp\0014800,#i:0#.w|corp\0014800,#Maria.Diaz@wpsic.com,#Maria.Diaz@wpsic.com,#Diaz, Maria,#,#,#</DisplayName>
        <AccountId>544</AccountId>
        <AccountType/>
      </UserInfo>
    </SendReminderNoticeTo>
    <LastReminderDate xmlns="6c3c6057-49d3-4dc7-88e4-55d77bf3a92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GHA Document" ma:contentTypeID="0x010100145A4B23F966424BB4FD8A429A4EA29A00B28F0F4C13E7B647A42AF9991E87A101" ma:contentTypeVersion="62" ma:contentTypeDescription="" ma:contentTypeScope="" ma:versionID="dcc6697f8572cd72a71f826091951b81">
  <xsd:schema xmlns:xsd="http://www.w3.org/2001/XMLSchema" xmlns:xs="http://www.w3.org/2001/XMLSchema" xmlns:p="http://schemas.microsoft.com/office/2006/metadata/properties" xmlns:ns1="http://schemas.microsoft.com/sharepoint/v3" xmlns:ns2="http://schemas.microsoft.com/sharepoint.v3" xmlns:ns3="38319c59-cafe-4953-ac04-7a1f3d75c99d" xmlns:ns4="6c3c6057-49d3-4dc7-88e4-55d77bf3a92f" xmlns:ns5="http://schemas.microsoft.com/sharepoint/v4" targetNamespace="http://schemas.microsoft.com/office/2006/metadata/properties" ma:root="true" ma:fieldsID="90a0e8af9243e61aed4000f5fe486d83" ns1:_="" ns2:_="" ns3:_="" ns4:_="" ns5:_="">
    <xsd:import namespace="http://schemas.microsoft.com/sharepoint/v3"/>
    <xsd:import namespace="http://schemas.microsoft.com/sharepoint.v3"/>
    <xsd:import namespace="38319c59-cafe-4953-ac04-7a1f3d75c99d"/>
    <xsd:import namespace="6c3c6057-49d3-4dc7-88e4-55d77bf3a92f"/>
    <xsd:import namespace="http://schemas.microsoft.com/sharepoint/v4"/>
    <xsd:element name="properties">
      <xsd:complexType>
        <xsd:sequence>
          <xsd:element name="documentManagement">
            <xsd:complexType>
              <xsd:all>
                <xsd:element ref="ns2:CategoryDescription" minOccurs="0"/>
                <xsd:element ref="ns3:Document_x0020_Number" minOccurs="0"/>
                <xsd:element ref="ns3:Document_x0020_Type"/>
                <xsd:element ref="ns3:Latest_x0020_Changes" minOccurs="0"/>
                <xsd:element ref="ns3:New_x0020_Version_x0020_Email_x0020_Required" minOccurs="0"/>
                <xsd:element ref="ns3:Must_x0020_review_x0020_changes_x0020_with_x0020_staff" minOccurs="0"/>
                <xsd:element ref="ns3:Review_x0020_Notification_x0020_Date"/>
                <xsd:element ref="ns3:Functional_x0020_Area"/>
                <xsd:element ref="ns3:Branch"/>
                <xsd:element ref="ns3:Contract"/>
                <xsd:element ref="ns3:Topic2"/>
                <xsd:element ref="ns3:Workflow_x0020_Status"/>
                <xsd:element ref="ns4:SendReminderNoticeTo"/>
                <xsd:element ref="ns4:Approve_x0020_Olli_x0020_Document" minOccurs="0"/>
                <xsd:element ref="ns3:Document_x0020_History" minOccurs="0"/>
                <xsd:element ref="ns4:Publish_x0020_Document" minOccurs="0"/>
                <xsd:element ref="ns3:_dlc_DocId" minOccurs="0"/>
                <xsd:element ref="ns3:_dlc_DocIdUrl" minOccurs="0"/>
                <xsd:element ref="ns3:_dlc_DocIdPersistId" minOccurs="0"/>
                <xsd:element ref="ns1:RoutingRuleDescription" minOccurs="0"/>
                <xsd:element ref="ns3:SharedWithUsers" minOccurs="0"/>
                <xsd:element ref="ns3:Division" minOccurs="0"/>
                <xsd:element ref="ns4:LastReminderDate" minOccurs="0"/>
                <xsd:element ref="ns4:LastReminderType" minOccurs="0"/>
                <xsd:element ref="ns4:Last_x0020_Reminder_x0020_Status" minOccurs="0"/>
                <xsd:element ref="ns5: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4" nillable="true" ma:displayName="Description-old" ma:description="" ma:hidden="true" ma:internalName="RoutingRuleDescript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2" nillable="true" ma:displayName="Description" ma:internalName="CategoryDescrip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19c59-cafe-4953-ac04-7a1f3d75c99d" elementFormDefault="qualified">
    <xsd:import namespace="http://schemas.microsoft.com/office/2006/documentManagement/types"/>
    <xsd:import namespace="http://schemas.microsoft.com/office/infopath/2007/PartnerControls"/>
    <xsd:element name="Document_x0020_Number" ma:index="3" nillable="true" ma:displayName="Document Number" ma:internalName="Document_x0020_Number">
      <xsd:simpleType>
        <xsd:restriction base="dms:Text">
          <xsd:maxLength value="255"/>
        </xsd:restriction>
      </xsd:simpleType>
    </xsd:element>
    <xsd:element name="Document_x0020_Type" ma:index="4" ma:displayName="Document Type" ma:format="Dropdown" ma:internalName="Document_x0020_Type">
      <xsd:simpleType>
        <xsd:restriction base="dms:Choice">
          <xsd:enumeration value="Form"/>
          <xsd:enumeration value="Policy"/>
          <xsd:enumeration value="Process"/>
          <xsd:enumeration value="Reference"/>
          <xsd:enumeration value="Work Instruction"/>
        </xsd:restriction>
      </xsd:simpleType>
    </xsd:element>
    <xsd:element name="Latest_x0020_Changes" ma:index="5" nillable="true" ma:displayName="Latest Changes" ma:internalName="Latest_x0020_Changes">
      <xsd:simpleType>
        <xsd:restriction base="dms:Note"/>
      </xsd:simpleType>
    </xsd:element>
    <xsd:element name="New_x0020_Version_x0020_Email_x0020_Required" ma:index="6" nillable="true" ma:displayName="New Version Email Required" ma:format="RadioButtons" ma:internalName="New_x0020_Version_x0020_Email_x0020_Required">
      <xsd:simpleType>
        <xsd:restriction base="dms:Choice">
          <xsd:enumeration value="Yes"/>
          <xsd:enumeration value="No"/>
        </xsd:restriction>
      </xsd:simpleType>
    </xsd:element>
    <xsd:element name="Must_x0020_review_x0020_changes_x0020_with_x0020_staff" ma:index="7" nillable="true" ma:displayName="Must review changes with staff" ma:description="This includes any communication/education in addition to the version email." ma:format="RadioButtons" ma:internalName="Must_x0020_review_x0020_changes_x0020_with_x0020_staff" ma:readOnly="false">
      <xsd:simpleType>
        <xsd:restriction base="dms:Choice">
          <xsd:enumeration value="Yes"/>
          <xsd:enumeration value="No"/>
        </xsd:restriction>
      </xsd:simpleType>
    </xsd:element>
    <xsd:element name="Review_x0020_Notification_x0020_Date" ma:index="8" ma:displayName="Review Notification Date" ma:format="DateOnly" ma:internalName="Review_x0020_Notification_x0020_Date">
      <xsd:simpleType>
        <xsd:restriction base="dms:DateTime"/>
      </xsd:simpleType>
    </xsd:element>
    <xsd:element name="Functional_x0020_Area" ma:index="9" ma:displayName="Functional Area" ma:format="Dropdown" ma:internalName="Functional_x0020_Area">
      <xsd:simpleType>
        <xsd:restriction base="dms:Choice">
          <xsd:enumeration value="Audit"/>
          <xsd:enumeration value="Clinical Services"/>
          <xsd:enumeration value="Contract Administration"/>
          <xsd:enumeration value="Financial Services"/>
          <xsd:enumeration value="Administration &amp; Support"/>
          <xsd:enumeration value="Provider Services"/>
          <xsd:enumeration value="Systems &amp; Technology"/>
        </xsd:restriction>
      </xsd:simpleType>
    </xsd:element>
    <xsd:element name="Branch" ma:index="10" ma:displayName="Branch" ma:format="Dropdown" ma:internalName="Branch">
      <xsd:simpleType>
        <xsd:restriction base="dms:Choice">
          <xsd:enumeration value="Appeals/Redeterminations"/>
          <xsd:enumeration value="Audit"/>
          <xsd:enumeration value="Audit - Appeals"/>
          <xsd:enumeration value="Audit - Cost Report Reopenings"/>
          <xsd:enumeration value="Audit - Field Office"/>
          <xsd:enumeration value="Audit - Reimbursement"/>
          <xsd:enumeration value="Audit - Supervisors"/>
          <xsd:enumeration value="Business Systems Support"/>
          <xsd:enumeration value="CCU"/>
          <xsd:enumeration value="CERT"/>
          <xsd:enumeration value="Claims"/>
          <xsd:enumeration value="Complaint Screening"/>
          <xsd:enumeration value="Customer Service"/>
          <xsd:enumeration value="Document Services"/>
          <xsd:enumeration value="Financial Reporting"/>
          <xsd:enumeration value="FOIA"/>
          <xsd:enumeration value="INSIGHT"/>
          <xsd:enumeration value="Internal Systems"/>
          <xsd:enumeration value="MAC Administration"/>
          <xsd:enumeration value="Medical Review"/>
          <xsd:enumeration value="Medicare Guidance"/>
          <xsd:enumeration value="MedPub"/>
          <xsd:enumeration value="MIP"/>
          <xsd:enumeration value="Monitoring &amp; Complaint Screening"/>
          <xsd:enumeration value="Operational Training"/>
          <xsd:enumeration value="Payment Recovery"/>
          <xsd:enumeration value="Policy"/>
          <xsd:enumeration value="Provider Enrollment"/>
          <xsd:enumeration value="Provider Outreach &amp; Education"/>
          <xsd:enumeration value="Quality Assurance"/>
          <xsd:enumeration value="Quality Management"/>
          <xsd:enumeration value="RA"/>
          <xsd:enumeration value="Reimbursement"/>
          <xsd:enumeration value="Secondary Payer"/>
          <xsd:enumeration value="STAR"/>
          <xsd:enumeration value="Tech Support"/>
          <xsd:enumeration value="UPIC-JOA"/>
          <xsd:enumeration value="Web Development"/>
          <xsd:enumeration value="Ready to Archive"/>
        </xsd:restriction>
      </xsd:simpleType>
    </xsd:element>
    <xsd:element name="Contract" ma:index="11" ma:displayName="Contract" ma:format="Dropdown" ma:internalName="Contract" ma:readOnly="false">
      <xsd:simpleType>
        <xsd:restriction base="dms:Choice">
          <xsd:enumeration value="(None)"/>
          <xsd:enumeration value="Part A"/>
          <xsd:enumeration value="Part B"/>
          <xsd:enumeration value="Shared"/>
        </xsd:restriction>
      </xsd:simpleType>
    </xsd:element>
    <xsd:element name="Topic2" ma:index="12" ma:displayName="Topic" ma:format="Dropdown" ma:internalName="Topic2" ma:readOnly="false">
      <xsd:simpleType>
        <xsd:restriction base="dms:Choice">
          <xsd:enumeration value="(None)"/>
          <xsd:enumeration value="935"/>
          <xsd:enumeration value="1099"/>
          <xsd:enumeration value="Accounts Payable"/>
          <xsd:enumeration value="Accounts Receivable"/>
          <xsd:enumeration value="Advance Payments"/>
          <xsd:enumeration value="Approval"/>
          <xsd:enumeration value="Assignment"/>
          <xsd:enumeration value="Audit - Acceptability"/>
          <xsd:enumeration value="Audit - Audit Programs"/>
          <xsd:enumeration value="Audit - Claim Calculations"/>
          <xsd:enumeration value="Audit - DSH/LIP"/>
          <xsd:enumeration value="Audit - EHR Workpapers"/>
          <xsd:enumeration value="Audit - IME/GME/NAH"/>
          <xsd:enumeration value="Audit - IRF, LTCH, and Provider-Based Reviews"/>
          <xsd:enumeration value="Audit - Letters"/>
          <xsd:enumeration value="Audit - Rates"/>
          <xsd:enumeration value="Audit - SCH/MDH"/>
          <xsd:enumeration value="Audit - Settlement Worksheets"/>
          <xsd:enumeration value="Audit - Tentative Settlement"/>
          <xsd:enumeration value="Audit - UDR Workpapers"/>
          <xsd:enumeration value="Audit - UDRs"/>
          <xsd:enumeration value="Audit - Wage Index"/>
          <xsd:enumeration value="Banking"/>
          <xsd:enumeration value="Bankruptcy"/>
          <xsd:enumeration value="Beneficiary letter"/>
          <xsd:enumeration value="CA View"/>
          <xsd:enumeration value="Call Log"/>
          <xsd:enumeration value="CCU Reports"/>
          <xsd:enumeration value="CERT"/>
          <xsd:enumeration value="Checklist"/>
          <xsd:enumeration value="CMS"/>
          <xsd:enumeration value="COBC"/>
          <xsd:enumeration value="Communique"/>
          <xsd:enumeration value="Coordination of Benefits"/>
          <xsd:enumeration value="Corrective-Preventive Action"/>
          <xsd:enumeration value="Correspondence"/>
          <xsd:enumeration value="CRNA"/>
          <xsd:enumeration value="Cycle"/>
          <xsd:enumeration value="Data Analysis"/>
          <xsd:enumeration value="DCS/Treasury"/>
          <xsd:enumeration value="Development"/>
          <xsd:enumeration value="Divisional"/>
          <xsd:enumeration value="Document Control"/>
          <xsd:enumeration value="Draft CR"/>
          <xsd:enumeration value="Education – Internal"/>
          <xsd:enumeration value="Education – Provider"/>
          <xsd:enumeration value="EFT"/>
          <xsd:enumeration value="eNews"/>
          <xsd:enumeration value="ERS"/>
          <xsd:enumeration value="External Audit"/>
          <xsd:enumeration value="Fax"/>
          <xsd:enumeration value="First Level Appeal"/>
          <xsd:enumeration value="FISS"/>
          <xsd:enumeration value="HIGLAS"/>
          <xsd:enumeration value="Inquiries"/>
          <xsd:enumeration value="Internal Audit"/>
          <xsd:enumeration value="Internal Controls"/>
          <xsd:enumeration value="IRR"/>
          <xsd:enumeration value="IVR"/>
          <xsd:enumeration value="J5"/>
          <xsd:enumeration value="J8"/>
          <xsd:enumeration value="Macro"/>
          <xsd:enumeration value="Maintenance"/>
          <xsd:enumeration value="Management Review"/>
          <xsd:enumeration value="Master List"/>
          <xsd:enumeration value="Meetings"/>
          <xsd:enumeration value="MR Letter"/>
          <xsd:enumeration value="NICE"/>
          <xsd:enumeration value="Nonconforming Service"/>
          <xsd:enumeration value="NRF"/>
          <xsd:enumeration value="OCR"/>
          <xsd:enumeration value="OnBase"/>
          <xsd:enumeration value="Pecos"/>
          <xsd:enumeration value="Performance Metrics"/>
          <xsd:enumeration value="Portal Support"/>
          <xsd:enumeration value="Problem Prioritization"/>
          <xsd:enumeration value="Processing Applications"/>
          <xsd:enumeration value="Production"/>
          <xsd:enumeration value="Provider Letter"/>
          <xsd:enumeration value="Quality"/>
          <xsd:enumeration value="Receipt"/>
          <xsd:enumeration value="Referral"/>
          <xsd:enumeration value="Regulation and Informational Materials"/>
          <xsd:enumeration value="Release"/>
          <xsd:enumeration value="Reopening"/>
          <xsd:enumeration value="Reporting"/>
          <xsd:enumeration value="Review"/>
          <xsd:enumeration value="Sampling"/>
          <xsd:enumeration value="Second Level Appeal"/>
          <xsd:enumeration value="Service Level Agreement"/>
          <xsd:enumeration value="Service Requests-Referrals"/>
          <xsd:enumeration value="Systems Support"/>
          <xsd:enumeration value="Thank Yous"/>
          <xsd:enumeration value="Third Party"/>
          <xsd:enumeration value="Training"/>
          <xsd:enumeration value="Training Delivery"/>
          <xsd:enumeration value="Training Development"/>
          <xsd:enumeration value="Trending"/>
          <xsd:enumeration value="Validation"/>
          <xsd:enumeration value="Voluntary Refunds"/>
          <xsd:enumeration value="Website"/>
          <xsd:enumeration value="WFO"/>
          <xsd:enumeration value="Workload"/>
          <xsd:enumeration value="Worksheet"/>
          <xsd:enumeration value="Write Off"/>
          <xsd:enumeration value="ZPIC/UPIC"/>
        </xsd:restriction>
      </xsd:simpleType>
    </xsd:element>
    <xsd:element name="Workflow_x0020_Status" ma:index="13" ma:displayName="Workflow Status" ma:default="New" ma:format="Dropdown" ma:internalName="Workflow_x0020_Status" ma:readOnly="false">
      <xsd:simpleType>
        <xsd:restriction base="dms:Choice">
          <xsd:enumeration value="New"/>
          <xsd:enumeration value="Edit"/>
          <xsd:enumeration value="Review"/>
          <xsd:enumeration value="Approval"/>
          <xsd:enumeration value="Ready"/>
          <xsd:enumeration value="Active"/>
        </xsd:restriction>
      </xsd:simpleType>
    </xsd:element>
    <xsd:element name="Document_x0020_History" ma:index="16" nillable="true" ma:displayName="Document History" ma:internalName="Document_x0020_History">
      <xsd:simpleType>
        <xsd:restriction base="dms:Note">
          <xsd:maxLength value="255"/>
        </xsd:restriction>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SharedWithUsers" ma:index="2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vision" ma:index="30" nillable="true" ma:displayName="Division" ma:default="Government Health Administrators" ma:hidden="true" ma:internalName="Division"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c3c6057-49d3-4dc7-88e4-55d77bf3a92f" elementFormDefault="qualified">
    <xsd:import namespace="http://schemas.microsoft.com/office/2006/documentManagement/types"/>
    <xsd:import namespace="http://schemas.microsoft.com/office/infopath/2007/PartnerControls"/>
    <xsd:element name="SendReminderNoticeTo" ma:index="14" ma:displayName="Send Reminder Notice To" ma:list="UserInfo" ma:SharePointGroup="0" ma:internalName="SendReminderNoticeTo" ma:readOnly="false" ma:showField="Title">
      <xsd:complexType>
        <xsd:complexContent>
          <xsd:extension base="dms:UserMulti">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Approve_x0020_Olli_x0020_Document" ma:index="15" nillable="true" ma:displayName="Approve Olli Document" ma:internalName="Approve_x0020_Olli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Publish_x0020_Document" ma:index="17" nillable="true" ma:displayName="Publish Document" ma:internalName="Publish_x0020_Document">
      <xsd:complexType>
        <xsd:complexContent>
          <xsd:extension base="dms:URL">
            <xsd:sequence>
              <xsd:element name="Url" type="dms:ValidUrl" minOccurs="0" nillable="true"/>
              <xsd:element name="Description" type="xsd:string" nillable="true"/>
            </xsd:sequence>
          </xsd:extension>
        </xsd:complexContent>
      </xsd:complexType>
    </xsd:element>
    <xsd:element name="LastReminderDate" ma:index="31" nillable="true" ma:displayName="Last Reminder Date" ma:format="DateTime" ma:hidden="true" ma:internalName="LastReminderDate" ma:readOnly="false">
      <xsd:simpleType>
        <xsd:restriction base="dms:DateTime"/>
      </xsd:simpleType>
    </xsd:element>
    <xsd:element name="LastReminderType" ma:index="32" nillable="true" ma:displayName="Last Reminder Type" ma:format="Dropdown" ma:hidden="true" ma:internalName="LastReminderType" ma:readOnly="false">
      <xsd:simpleType>
        <xsd:restriction base="dms:Choice">
          <xsd:enumeration value="Blank"/>
          <xsd:enumeration value="60 days"/>
          <xsd:enumeration value="30 days"/>
          <xsd:enumeration value="15 days"/>
          <xsd:enumeration value="7 days"/>
          <xsd:enumeration value="Due Today"/>
          <xsd:enumeration value="Past Due"/>
        </xsd:restriction>
      </xsd:simpleType>
    </xsd:element>
    <xsd:element name="Last_x0020_Reminder_x0020_Status" ma:index="33" nillable="true" ma:displayName="Last Reminder Status" ma:hidden="true" ma:internalName="Last_x0020_Reminder_x0020_Status"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3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3"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059118-2547-4481-829E-D13DAE6B8F6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4"/>
    <ds:schemaRef ds:uri="6c3c6057-49d3-4dc7-88e4-55d77bf3a92f"/>
    <ds:schemaRef ds:uri="http://schemas.microsoft.com/sharepoint/v3"/>
    <ds:schemaRef ds:uri="38319c59-cafe-4953-ac04-7a1f3d75c99d"/>
    <ds:schemaRef ds:uri="http://schemas.microsoft.com/sharepoint.v3"/>
    <ds:schemaRef ds:uri="http://www.w3.org/XML/1998/namespace"/>
    <ds:schemaRef ds:uri="http://purl.org/dc/dcmitype/"/>
  </ds:schemaRefs>
</ds:datastoreItem>
</file>

<file path=customXml/itemProps2.xml><?xml version="1.0" encoding="utf-8"?>
<ds:datastoreItem xmlns:ds="http://schemas.openxmlformats.org/officeDocument/2006/customXml" ds:itemID="{9D6FC670-C8E1-41BE-A7F2-A26CECE20381}">
  <ds:schemaRefs>
    <ds:schemaRef ds:uri="http://schemas.microsoft.com/sharepoint/v3/contenttype/forms"/>
  </ds:schemaRefs>
</ds:datastoreItem>
</file>

<file path=customXml/itemProps3.xml><?xml version="1.0" encoding="utf-8"?>
<ds:datastoreItem xmlns:ds="http://schemas.openxmlformats.org/officeDocument/2006/customXml" ds:itemID="{F27F3572-F5BA-4E12-9ED2-E593CE0E6171}">
  <ds:schemaRefs>
    <ds:schemaRef ds:uri="http://schemas.microsoft.com/sharepoint/events"/>
  </ds:schemaRefs>
</ds:datastoreItem>
</file>

<file path=customXml/itemProps4.xml><?xml version="1.0" encoding="utf-8"?>
<ds:datastoreItem xmlns:ds="http://schemas.openxmlformats.org/officeDocument/2006/customXml" ds:itemID="{BEC31CEA-F569-4B68-8E5C-D5C51FE0B2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
    <ds:schemaRef ds:uri="38319c59-cafe-4953-ac04-7a1f3d75c99d"/>
    <ds:schemaRef ds:uri="6c3c6057-49d3-4dc7-88e4-55d77bf3a92f"/>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1319</TotalTime>
  <Words>1845</Words>
  <Application>Microsoft Office PowerPoint</Application>
  <PresentationFormat>Widescreen</PresentationFormat>
  <Paragraphs>331</Paragraphs>
  <Slides>45</Slides>
  <Notes>45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45</vt:i4>
      </vt:variant>
    </vt:vector>
  </HeadingPairs>
  <TitlesOfParts>
    <vt:vector size="50" baseType="lpstr">
      <vt:lpstr>Aptos</vt:lpstr>
      <vt:lpstr>Arial</vt:lpstr>
      <vt:lpstr>Calibri</vt:lpstr>
      <vt:lpstr>Office Theme</vt:lpstr>
      <vt:lpstr>1_Office Theme</vt:lpstr>
      <vt:lpstr>Mental Health Playbook – Psychiatrist Rejections and Denials</vt:lpstr>
      <vt:lpstr>Objective &amp; Agenda</vt:lpstr>
      <vt:lpstr>Rejection vs Denial</vt:lpstr>
      <vt:lpstr>Remittance Advice (RA)</vt:lpstr>
      <vt:lpstr>Rejection</vt:lpstr>
      <vt:lpstr>Denial</vt:lpstr>
      <vt:lpstr>Rejection vs. Denial – Potential Actions to Choose</vt:lpstr>
      <vt:lpstr>The Data</vt:lpstr>
      <vt:lpstr>Dashboard – Use of Data Slicers for Data Analysis</vt:lpstr>
      <vt:lpstr>Top Five Reasons for Rejections in Descending Order</vt:lpstr>
      <vt:lpstr>Top Rejected Codes in Descending Order</vt:lpstr>
      <vt:lpstr>Top Rejected Codes and Top Reasons</vt:lpstr>
      <vt:lpstr>More – Top Rejected Codes and Top Reasons</vt:lpstr>
      <vt:lpstr>Another Top Rejected Code and Top Reasons</vt:lpstr>
      <vt:lpstr>Top Five Reasons for Denials in Descending Order</vt:lpstr>
      <vt:lpstr>More Top Reasons for Denials</vt:lpstr>
      <vt:lpstr>Top Denied Codes in Descending Order</vt:lpstr>
      <vt:lpstr>Most Common Denied Codes and Top Reasons</vt:lpstr>
      <vt:lpstr>More Common Denied Codes and Top Reasons</vt:lpstr>
      <vt:lpstr>Another Common Denied Code and Top Reasons</vt:lpstr>
      <vt:lpstr>Ways to Fix or Avoid</vt:lpstr>
      <vt:lpstr>Requirements for Medicare Claims</vt:lpstr>
      <vt:lpstr>CMS 1500 to ANSI 837 5010 Crosswalk</vt:lpstr>
      <vt:lpstr>Provider Eligibility</vt:lpstr>
      <vt:lpstr>Patient Eligibility</vt:lpstr>
      <vt:lpstr>Modifier Issues</vt:lpstr>
      <vt:lpstr>Avoid Duplicate Denials</vt:lpstr>
      <vt:lpstr>Avoid MSP Denials</vt:lpstr>
      <vt:lpstr>Avoid Coverage or Frequency Denials</vt:lpstr>
      <vt:lpstr>Avoid Denials for Patients in Custody</vt:lpstr>
      <vt:lpstr>Timely Filing of Claims</vt:lpstr>
      <vt:lpstr>Medicare Managed Care</vt:lpstr>
      <vt:lpstr>Resources</vt:lpstr>
      <vt:lpstr>Rejected Claim Resources</vt:lpstr>
      <vt:lpstr>Patient Eligibility Help</vt:lpstr>
      <vt:lpstr>Modifier Help</vt:lpstr>
      <vt:lpstr>Common Claim Denials</vt:lpstr>
      <vt:lpstr>How to Request a Clerical Error Reopening (CER)</vt:lpstr>
      <vt:lpstr>Fee for Service Appeals Process Flowchart</vt:lpstr>
      <vt:lpstr>Overpayments</vt:lpstr>
      <vt:lpstr>Questions and Answers</vt:lpstr>
      <vt:lpstr>Survey</vt:lpstr>
      <vt:lpstr>Thanks for attending!</vt:lpstr>
      <vt:lpstr>Disclaimers</vt:lpstr>
      <vt:lpstr>CPT Copyright Notice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Playbook - Psychiatrist Rejections and Denials</dc:title>
  <dc:creator>Ryan, Thom</dc:creator>
  <cp:lastModifiedBy>Curtis, Karen</cp:lastModifiedBy>
  <cp:revision>78</cp:revision>
  <cp:lastPrinted>2024-11-27T17:10:04Z</cp:lastPrinted>
  <dcterms:created xsi:type="dcterms:W3CDTF">2024-08-22T14:51:40Z</dcterms:created>
  <dcterms:modified xsi:type="dcterms:W3CDTF">2026-03-17T18:07:46Z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0x010100145A4B23F966424BB4FD8A429A4EA29A00B28F0F4C13E7B647A42AF9991E87A101</vt:lpwstr>
  </property>
  <property fmtid="{D5CDD505-2E9C-101B-9397-08002B2CF9AE}" pid="3" name="_dlc_DocIdItemGuid">
    <vt:lpwstr>79caee41-dab7-4bf2-a73b-0320c3fc7159</vt:lpwstr>
  </property>
  <property fmtid="{D5CDD505-2E9C-101B-9397-08002B2CF9AE}" pid="4" name="WorkflowChangePath">
    <vt:lpwstr>a4216109-3f9e-43cc-90ff-b52cd27f9e9b,19;a4216109-3f9e-43cc-90ff-b52cd27f9e9b,19;a4216109-3f9e-43cc-90ff-b52cd27f9e9b,65;a4216109-3f9e-43cc-90ff-b52cd27f9e9b,65;a4216109-3f9e-43cc-90ff-b52cd27f9e9b,106;a4216109-3f9e-43cc-90ff-b52cd27f9e9b,106;a4216109-3f9e-43cc-90ff-b52cd27f9e9b,152;a4216109-3f9e-43cc-90ff-b52cd27f9e9b,152;a4216109-3f9e-43cc-90ff-b52cd27f9e9b,170;a4216109-3f9e-43cc-90ff-b52cd27f9e9b,170;a4216109-3f9e-43cc-90ff-b52cd27f9e9b,189;a4216109-3f9e-43cc-90ff-b52cd27f9e9b,189;ca5dd580-a938-4591-ab74-9445f19a3867,209;ca5dd580-a938-4591-ab74-9445f19a3867,209;ca5dd580-a938-4591-ab74-9445f19a3867,232;ca5dd580-a938-4591-ab74-9445f19a3867,232;0339a340-c44f-4d57-891a-29de4e5c9760,254;0339a340-c44f-4d57-891a-29de4e5c9760,254;820556b3-092b-4703-b329-821583cbfa39,275;820556b3-092b-4703-b329-821583cbfa39,275;820556b3-092b-4703-b329-821583cbfa39,296;820556b3-092b-4703-b329-821583cbfa39,296;820556b3-092b-4703-b329-821583cbfa39,334;820556b3-092b-4703-b329-821583cbfa39,334;820556b3-092b-4703-b329-821583cbfa39,356;820556b3-092b-4703-b329-821583cbfa39,356;820556b3-092b-4703-b329-821583cbfa39,376;820556b3-092b-4703-b329-821583cbfa39,376;</vt:lpwstr>
  </property>
  <property fmtid="{D5CDD505-2E9C-101B-9397-08002B2CF9AE}" pid="5" name="SendReminderNoticeTo">
    <vt:lpwstr>548;#i:0#.w|corp\0006890,#i:0#.w|corp\0006890,#Thom.Ryan@wpsic.com,#Thom.Ryan@wpsic.com,#Ryan, Thom,#,#,#;#544;#i:0#.w|corp\0014800,#i:0#.w|corp\0014800,#Maria.Diaz@wpsic.com,#Maria.Diaz@wpsic.com,#Diaz, Maria,#,#,#</vt:lpwstr>
  </property>
  <property fmtid="{D5CDD505-2E9C-101B-9397-08002B2CF9AE}" pid="6" name="Publish Document">
    <vt:lpwstr>https://knowledge.wpsic.com/lib/gha/_layouts/15/wrkstat.aspx?List=6c3c6057-49d3-4dc7-88e4-55d77bf3a92f&amp;WorkflowInstanceName=d8df4180-8056-4c02-bbfe-910d4f9446c0, Publish</vt:lpwstr>
  </property>
</Properties>
</file>