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52"/>
  </p:notesMasterIdLst>
  <p:handoutMasterIdLst>
    <p:handoutMasterId r:id="rId53"/>
  </p:handoutMasterIdLst>
  <p:sldIdLst>
    <p:sldId id="256" r:id="rId6"/>
    <p:sldId id="259" r:id="rId7"/>
    <p:sldId id="486" r:id="rId8"/>
    <p:sldId id="487" r:id="rId9"/>
    <p:sldId id="511" r:id="rId10"/>
    <p:sldId id="505" r:id="rId11"/>
    <p:sldId id="512" r:id="rId12"/>
    <p:sldId id="502" r:id="rId13"/>
    <p:sldId id="488" r:id="rId14"/>
    <p:sldId id="513" r:id="rId15"/>
    <p:sldId id="514" r:id="rId16"/>
    <p:sldId id="515" r:id="rId17"/>
    <p:sldId id="489" r:id="rId18"/>
    <p:sldId id="490" r:id="rId19"/>
    <p:sldId id="493" r:id="rId20"/>
    <p:sldId id="496" r:id="rId21"/>
    <p:sldId id="498" r:id="rId22"/>
    <p:sldId id="497" r:id="rId23"/>
    <p:sldId id="499" r:id="rId24"/>
    <p:sldId id="517" r:id="rId25"/>
    <p:sldId id="504" r:id="rId26"/>
    <p:sldId id="503" r:id="rId27"/>
    <p:sldId id="518" r:id="rId28"/>
    <p:sldId id="516" r:id="rId29"/>
    <p:sldId id="500" r:id="rId30"/>
    <p:sldId id="519" r:id="rId31"/>
    <p:sldId id="520" r:id="rId32"/>
    <p:sldId id="521" r:id="rId33"/>
    <p:sldId id="522" r:id="rId34"/>
    <p:sldId id="523" r:id="rId35"/>
    <p:sldId id="524" r:id="rId36"/>
    <p:sldId id="525" r:id="rId37"/>
    <p:sldId id="526" r:id="rId38"/>
    <p:sldId id="527" r:id="rId39"/>
    <p:sldId id="528" r:id="rId40"/>
    <p:sldId id="529" r:id="rId41"/>
    <p:sldId id="530" r:id="rId42"/>
    <p:sldId id="506" r:id="rId43"/>
    <p:sldId id="260" r:id="rId44"/>
    <p:sldId id="510" r:id="rId45"/>
    <p:sldId id="474" r:id="rId46"/>
    <p:sldId id="485" r:id="rId47"/>
    <p:sldId id="482" r:id="rId48"/>
    <p:sldId id="470" r:id="rId49"/>
    <p:sldId id="258" r:id="rId50"/>
    <p:sldId id="477"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789"/>
    <a:srgbClr val="6EFCA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01" autoAdjust="0"/>
    <p:restoredTop sz="86211" autoAdjust="0"/>
  </p:normalViewPr>
  <p:slideViewPr>
    <p:cSldViewPr snapToGrid="0">
      <p:cViewPr varScale="1">
        <p:scale>
          <a:sx n="93" d="100"/>
          <a:sy n="93" d="100"/>
        </p:scale>
        <p:origin x="1200"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494"/>
    </p:cViewPr>
  </p:sorterViewPr>
  <p:notesViewPr>
    <p:cSldViewPr snapToGrid="0">
      <p:cViewPr varScale="1">
        <p:scale>
          <a:sx n="82" d="100"/>
          <a:sy n="82" d="100"/>
        </p:scale>
        <p:origin x="3876"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7A2E523-3384-98DE-3906-592EFA10DC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4BBF22A-87C8-0336-9F0F-559968DE1C9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DF1B3BA-FC84-4F5C-B484-BCF5A085A5EA}" type="datetimeFigureOut">
              <a:rPr lang="en-US" smtClean="0"/>
              <a:t>12/1/2025</a:t>
            </a:fld>
            <a:endParaRPr lang="en-US" dirty="0"/>
          </a:p>
        </p:txBody>
      </p:sp>
      <p:sp>
        <p:nvSpPr>
          <p:cNvPr id="4" name="Footer Placeholder 3">
            <a:extLst>
              <a:ext uri="{FF2B5EF4-FFF2-40B4-BE49-F238E27FC236}">
                <a16:creationId xmlns:a16="http://schemas.microsoft.com/office/drawing/2014/main" id="{5C486D2A-F6C0-7EA0-DCE5-A8920925552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037DE6B-B775-D016-B1FB-4EB2B404DA8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54437C3-2489-48AB-9A4E-B58D96D669DC}" type="slidenum">
              <a:rPr lang="en-US" smtClean="0"/>
              <a:t>‹#›</a:t>
            </a:fld>
            <a:endParaRPr lang="en-US" dirty="0"/>
          </a:p>
        </p:txBody>
      </p:sp>
    </p:spTree>
    <p:extLst>
      <p:ext uri="{BB962C8B-B14F-4D97-AF65-F5344CB8AC3E}">
        <p14:creationId xmlns:p14="http://schemas.microsoft.com/office/powerpoint/2010/main" val="30291786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E9FC40-FBF3-814F-9E56-50587560396D}" type="datetimeFigureOut">
              <a:rPr lang="en-US" smtClean="0"/>
              <a:t>12/1/2025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664B30-646F-8643-8653-8343F83773FD}" type="slidenum">
              <a:rPr lang="en-US" smtClean="0"/>
              <a:t>‹#›</a:t>
            </a:fld>
            <a:endParaRPr lang="en-US" dirty="0"/>
          </a:p>
        </p:txBody>
      </p:sp>
    </p:spTree>
    <p:extLst>
      <p:ext uri="{BB962C8B-B14F-4D97-AF65-F5344CB8AC3E}">
        <p14:creationId xmlns:p14="http://schemas.microsoft.com/office/powerpoint/2010/main" val="3277856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usg02.safelinks.protection.office365.us/?url=https%3A%2F%2Fjuvkd8kab.cc.rs6.net%2Ftn.jsp%3Ff%3D001BVN9dOHT3s0EkpK3XQXCiULIRwfn7Wo_PANFV7_6nru4v1orAA3znrYtxV9yq8UZoWV0vOMMjUpKH3WxwzelFnNzItX2qECEhOS4F89OLokTI3OxOpw_BiKup5rkYNymagLQmdMkGmfN-zdxzp-RBXu085_MN1-zs3ik09KK5EGiGbNb7HdreQHVX-d91MOW46hHMcuS6ov-nhrtSLHB_S9BlUKYGS4ss5s7ZPiyAbCQ950iMMfIwKTGJqIde53fxzPDFyDFg7LfatXzwn-4XuyyEQv_WZGAjuKgako1Vz006UFRg-wytC_l0h5awq7xYWMNvO5jLaAWYWEGpeduRNEtlWEGfzmh5oYwKaBmNQOrrrbX7DdAdvxfHMUQnZ8VUJ1K8sKSinbo7u0-VZyyekw2IoPCQd89z-IuKH94RV8x_Cdvakedt76suHa-IG1WD4E-aoCpxhTtk0b_fnedlA%3D%3D%26c%3DkEwjOs7OoeQ5FYQRAEYHWUikxNNVHe1z_s8kcIP1-J8wuQSiJbkyJA%3D%3D%26ch%3DbkhFEeouNEhd5YW_qZdBym36wyBbfirNylMX9oo4VIfM3l7eGLoJFw%3D%3D&amp;data=05%7C02%7CMarySue.Gardner%40wpsic.com%7C369b28725810413ac6ca08de23b66f38%7C20ed31a86a594b09a03dad07a1b63f45%7C0%7C0%7C638987463601918239%7CUnknown%7CTWFpbGZsb3d8eyJFbXB0eU1hcGkiOnRydWUsIlYiOiIwLjAuMDAwMCIsIlAiOiJXaW4zMiIsIkFOIjoiTWFpbCIsIldUIjoyfQ%3D%3D%7C0%7C%7C%7C&amp;sdata=CnQS3cOFiNxjrNTcoVgg0Br0gbbbu%2FQVXAc6NAGVobQ%3D&amp;reserved=0"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mailto:wps.gha.education@wpsic.com"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Encore Presentations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Posted to our website within 2 weeks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Available for 60 to 90 days after posting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Presentation available for download</a:t>
            </a:r>
            <a:endParaRPr lang="en-US" b="1" dirty="0"/>
          </a:p>
          <a:p>
            <a:r>
              <a:rPr lang="en-US" b="1" dirty="0"/>
              <a:t>Questions</a:t>
            </a:r>
          </a:p>
          <a:p>
            <a:pPr marL="171450" indent="-171450">
              <a:buFont typeface="Arial" panose="020B0604020202020204" pitchFamily="34" charset="0"/>
              <a:buChar char="•"/>
            </a:pPr>
            <a:r>
              <a:rPr lang="en-US" dirty="0"/>
              <a:t>Send questions and comments in Chat</a:t>
            </a:r>
            <a:endParaRPr lang="en-US"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Trouble shooting technical difficulties</a:t>
            </a: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Still hearing music? Close and restart the session</a:t>
            </a: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Change your audio setting by Choosing “Audio &amp; Video” and selecting “Switch Audio” </a:t>
            </a: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Call in: The phone information is in the chat</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Email us with your technical difficulties: wps.gha.education@wpsic.com</a:t>
            </a:r>
            <a:endParaRPr lang="en-US" u="none"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C664B30-646F-8643-8653-8343F83773FD}" type="slidenum">
              <a:rPr lang="en-US" smtClean="0"/>
              <a:t>1</a:t>
            </a:fld>
            <a:endParaRPr lang="en-US" dirty="0"/>
          </a:p>
        </p:txBody>
      </p:sp>
    </p:spTree>
    <p:extLst>
      <p:ext uri="{BB962C8B-B14F-4D97-AF65-F5344CB8AC3E}">
        <p14:creationId xmlns:p14="http://schemas.microsoft.com/office/powerpoint/2010/main" val="871485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11</a:t>
            </a:fld>
            <a:endParaRPr lang="en-US" dirty="0"/>
          </a:p>
        </p:txBody>
      </p:sp>
    </p:spTree>
    <p:extLst>
      <p:ext uri="{BB962C8B-B14F-4D97-AF65-F5344CB8AC3E}">
        <p14:creationId xmlns:p14="http://schemas.microsoft.com/office/powerpoint/2010/main" val="41122795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ADR – Additional Documentation Request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PTA - P</a:t>
            </a:r>
            <a:r>
              <a:rPr lang="en-US" sz="1200" dirty="0">
                <a:solidFill>
                  <a:schemeClr val="tx1"/>
                </a:solidFill>
              </a:rPr>
              <a:t>hysical Therapy Assistant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12</a:t>
            </a:fld>
            <a:endParaRPr lang="en-US" dirty="0"/>
          </a:p>
        </p:txBody>
      </p:sp>
    </p:spTree>
    <p:extLst>
      <p:ext uri="{BB962C8B-B14F-4D97-AF65-F5344CB8AC3E}">
        <p14:creationId xmlns:p14="http://schemas.microsoft.com/office/powerpoint/2010/main" val="773644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FBE35-3217-7019-CC69-E3A8DD8B0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F7AEED-8566-3DC4-129F-4B47C27B5E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7D7C17-6ADD-2544-793C-B1BEDDF697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B09462-FFE2-168D-EFCC-9DC81CE2BE60}"/>
              </a:ext>
            </a:extLst>
          </p:cNvPr>
          <p:cNvSpPr>
            <a:spLocks noGrp="1"/>
          </p:cNvSpPr>
          <p:nvPr>
            <p:ph type="sldNum" sz="quarter" idx="5"/>
          </p:nvPr>
        </p:nvSpPr>
        <p:spPr/>
        <p:txBody>
          <a:bodyPr/>
          <a:lstStyle/>
          <a:p>
            <a:fld id="{5C664B30-646F-8643-8653-8343F83773FD}" type="slidenum">
              <a:rPr lang="en-US" smtClean="0"/>
              <a:t>13</a:t>
            </a:fld>
            <a:endParaRPr lang="en-US" dirty="0"/>
          </a:p>
        </p:txBody>
      </p:sp>
    </p:spTree>
    <p:extLst>
      <p:ext uri="{BB962C8B-B14F-4D97-AF65-F5344CB8AC3E}">
        <p14:creationId xmlns:p14="http://schemas.microsoft.com/office/powerpoint/2010/main" val="10008589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POC – Plan of Care</a:t>
            </a:r>
          </a:p>
        </p:txBody>
      </p:sp>
      <p:sp>
        <p:nvSpPr>
          <p:cNvPr id="4" name="Slide Number Placeholder 3"/>
          <p:cNvSpPr>
            <a:spLocks noGrp="1"/>
          </p:cNvSpPr>
          <p:nvPr>
            <p:ph type="sldNum" sz="quarter" idx="5"/>
          </p:nvPr>
        </p:nvSpPr>
        <p:spPr/>
        <p:txBody>
          <a:bodyPr/>
          <a:lstStyle/>
          <a:p>
            <a:fld id="{5C664B30-646F-8643-8653-8343F83773FD}" type="slidenum">
              <a:rPr lang="en-US" smtClean="0"/>
              <a:t>14</a:t>
            </a:fld>
            <a:endParaRPr lang="en-US" dirty="0"/>
          </a:p>
        </p:txBody>
      </p:sp>
    </p:spTree>
    <p:extLst>
      <p:ext uri="{BB962C8B-B14F-4D97-AF65-F5344CB8AC3E}">
        <p14:creationId xmlns:p14="http://schemas.microsoft.com/office/powerpoint/2010/main" val="19949762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AED81-82A7-A6B1-061A-06A8FC543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A6D529-52FB-0862-CA1C-511A90A43C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55DBD6-F23C-B844-CD02-B37EE1EC56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C906B1-1EFD-F177-4A5A-68A4854C9C84}"/>
              </a:ext>
            </a:extLst>
          </p:cNvPr>
          <p:cNvSpPr>
            <a:spLocks noGrp="1"/>
          </p:cNvSpPr>
          <p:nvPr>
            <p:ph type="sldNum" sz="quarter" idx="5"/>
          </p:nvPr>
        </p:nvSpPr>
        <p:spPr/>
        <p:txBody>
          <a:bodyPr/>
          <a:lstStyle/>
          <a:p>
            <a:fld id="{5C664B30-646F-8643-8653-8343F83773FD}" type="slidenum">
              <a:rPr lang="en-US" smtClean="0"/>
              <a:t>15</a:t>
            </a:fld>
            <a:endParaRPr lang="en-US" dirty="0"/>
          </a:p>
        </p:txBody>
      </p:sp>
    </p:spTree>
    <p:extLst>
      <p:ext uri="{BB962C8B-B14F-4D97-AF65-F5344CB8AC3E}">
        <p14:creationId xmlns:p14="http://schemas.microsoft.com/office/powerpoint/2010/main" val="17778544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16</a:t>
            </a:fld>
            <a:endParaRPr lang="en-US" dirty="0"/>
          </a:p>
        </p:txBody>
      </p:sp>
    </p:spTree>
    <p:extLst>
      <p:ext uri="{BB962C8B-B14F-4D97-AF65-F5344CB8AC3E}">
        <p14:creationId xmlns:p14="http://schemas.microsoft.com/office/powerpoint/2010/main" val="24645552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17</a:t>
            </a:fld>
            <a:endParaRPr lang="en-US" dirty="0"/>
          </a:p>
        </p:txBody>
      </p:sp>
    </p:spTree>
    <p:extLst>
      <p:ext uri="{BB962C8B-B14F-4D97-AF65-F5344CB8AC3E}">
        <p14:creationId xmlns:p14="http://schemas.microsoft.com/office/powerpoint/2010/main" val="3378434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18</a:t>
            </a:fld>
            <a:endParaRPr lang="en-US" dirty="0"/>
          </a:p>
        </p:txBody>
      </p:sp>
    </p:spTree>
    <p:extLst>
      <p:ext uri="{BB962C8B-B14F-4D97-AF65-F5344CB8AC3E}">
        <p14:creationId xmlns:p14="http://schemas.microsoft.com/office/powerpoint/2010/main" val="15712278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SMART:	Specific</a:t>
            </a:r>
          </a:p>
          <a:p>
            <a:r>
              <a:rPr lang="en-US" dirty="0"/>
              <a:t>	Measurable</a:t>
            </a:r>
          </a:p>
          <a:p>
            <a:r>
              <a:rPr lang="en-US" dirty="0"/>
              <a:t>	Achievable</a:t>
            </a:r>
          </a:p>
          <a:p>
            <a:r>
              <a:rPr lang="en-US" dirty="0"/>
              <a:t>	Relevant</a:t>
            </a:r>
          </a:p>
          <a:p>
            <a:r>
              <a:rPr lang="en-US" dirty="0"/>
              <a:t>	Time-Based</a:t>
            </a:r>
          </a:p>
        </p:txBody>
      </p:sp>
      <p:sp>
        <p:nvSpPr>
          <p:cNvPr id="4" name="Slide Number Placeholder 3"/>
          <p:cNvSpPr>
            <a:spLocks noGrp="1"/>
          </p:cNvSpPr>
          <p:nvPr>
            <p:ph type="sldNum" sz="quarter" idx="5"/>
          </p:nvPr>
        </p:nvSpPr>
        <p:spPr/>
        <p:txBody>
          <a:bodyPr/>
          <a:lstStyle/>
          <a:p>
            <a:fld id="{5C664B30-646F-8643-8653-8343F83773FD}" type="slidenum">
              <a:rPr lang="en-US" smtClean="0"/>
              <a:t>19</a:t>
            </a:fld>
            <a:endParaRPr lang="en-US" dirty="0"/>
          </a:p>
        </p:txBody>
      </p:sp>
    </p:spTree>
    <p:extLst>
      <p:ext uri="{BB962C8B-B14F-4D97-AF65-F5344CB8AC3E}">
        <p14:creationId xmlns:p14="http://schemas.microsoft.com/office/powerpoint/2010/main" val="10224061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20</a:t>
            </a:fld>
            <a:endParaRPr lang="en-US" dirty="0"/>
          </a:p>
        </p:txBody>
      </p:sp>
    </p:spTree>
    <p:extLst>
      <p:ext uri="{BB962C8B-B14F-4D97-AF65-F5344CB8AC3E}">
        <p14:creationId xmlns:p14="http://schemas.microsoft.com/office/powerpoint/2010/main" val="3747344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a:t>
            </a:fld>
            <a:endParaRPr lang="en-US" dirty="0"/>
          </a:p>
        </p:txBody>
      </p:sp>
    </p:spTree>
    <p:extLst>
      <p:ext uri="{BB962C8B-B14F-4D97-AF65-F5344CB8AC3E}">
        <p14:creationId xmlns:p14="http://schemas.microsoft.com/office/powerpoint/2010/main" val="1940811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21</a:t>
            </a:fld>
            <a:endParaRPr lang="en-US" dirty="0"/>
          </a:p>
        </p:txBody>
      </p:sp>
    </p:spTree>
    <p:extLst>
      <p:ext uri="{BB962C8B-B14F-4D97-AF65-F5344CB8AC3E}">
        <p14:creationId xmlns:p14="http://schemas.microsoft.com/office/powerpoint/2010/main" val="21971984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22</a:t>
            </a:fld>
            <a:endParaRPr lang="en-US" dirty="0"/>
          </a:p>
        </p:txBody>
      </p:sp>
    </p:spTree>
    <p:extLst>
      <p:ext uri="{BB962C8B-B14F-4D97-AF65-F5344CB8AC3E}">
        <p14:creationId xmlns:p14="http://schemas.microsoft.com/office/powerpoint/2010/main" val="15748375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23</a:t>
            </a:fld>
            <a:endParaRPr lang="en-US" dirty="0"/>
          </a:p>
        </p:txBody>
      </p:sp>
    </p:spTree>
    <p:extLst>
      <p:ext uri="{BB962C8B-B14F-4D97-AF65-F5344CB8AC3E}">
        <p14:creationId xmlns:p14="http://schemas.microsoft.com/office/powerpoint/2010/main" val="41218213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24</a:t>
            </a:fld>
            <a:endParaRPr lang="en-US" dirty="0"/>
          </a:p>
        </p:txBody>
      </p:sp>
    </p:spTree>
    <p:extLst>
      <p:ext uri="{BB962C8B-B14F-4D97-AF65-F5344CB8AC3E}">
        <p14:creationId xmlns:p14="http://schemas.microsoft.com/office/powerpoint/2010/main" val="39659978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77F56-AA21-DA6C-501D-588D422C67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037FA3-F911-20A8-A007-6654F12E04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C94C79-83F3-D1E3-EBD9-B2DFC935FA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855E9B-7E03-1EA4-9722-BBD24A7200E4}"/>
              </a:ext>
            </a:extLst>
          </p:cNvPr>
          <p:cNvSpPr>
            <a:spLocks noGrp="1"/>
          </p:cNvSpPr>
          <p:nvPr>
            <p:ph type="sldNum" sz="quarter" idx="5"/>
          </p:nvPr>
        </p:nvSpPr>
        <p:spPr/>
        <p:txBody>
          <a:bodyPr/>
          <a:lstStyle/>
          <a:p>
            <a:fld id="{5C664B30-646F-8643-8653-8343F83773FD}" type="slidenum">
              <a:rPr lang="en-US" smtClean="0"/>
              <a:t>25</a:t>
            </a:fld>
            <a:endParaRPr lang="en-US" dirty="0"/>
          </a:p>
        </p:txBody>
      </p:sp>
    </p:spTree>
    <p:extLst>
      <p:ext uri="{BB962C8B-B14F-4D97-AF65-F5344CB8AC3E}">
        <p14:creationId xmlns:p14="http://schemas.microsoft.com/office/powerpoint/2010/main" val="424555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POC – Plan of Care</a:t>
            </a:r>
          </a:p>
        </p:txBody>
      </p:sp>
      <p:sp>
        <p:nvSpPr>
          <p:cNvPr id="4" name="Slide Number Placeholder 3"/>
          <p:cNvSpPr>
            <a:spLocks noGrp="1"/>
          </p:cNvSpPr>
          <p:nvPr>
            <p:ph type="sldNum" sz="quarter" idx="5"/>
          </p:nvPr>
        </p:nvSpPr>
        <p:spPr/>
        <p:txBody>
          <a:bodyPr/>
          <a:lstStyle/>
          <a:p>
            <a:fld id="{5C664B30-646F-8643-8653-8343F83773FD}" type="slidenum">
              <a:rPr lang="en-US" smtClean="0"/>
              <a:t>26</a:t>
            </a:fld>
            <a:endParaRPr lang="en-US" dirty="0"/>
          </a:p>
        </p:txBody>
      </p:sp>
    </p:spTree>
    <p:extLst>
      <p:ext uri="{BB962C8B-B14F-4D97-AF65-F5344CB8AC3E}">
        <p14:creationId xmlns:p14="http://schemas.microsoft.com/office/powerpoint/2010/main" val="11515360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27</a:t>
            </a:fld>
            <a:endParaRPr lang="en-US" dirty="0"/>
          </a:p>
        </p:txBody>
      </p:sp>
    </p:spTree>
    <p:extLst>
      <p:ext uri="{BB962C8B-B14F-4D97-AF65-F5344CB8AC3E}">
        <p14:creationId xmlns:p14="http://schemas.microsoft.com/office/powerpoint/2010/main" val="14267071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31</a:t>
            </a:fld>
            <a:endParaRPr lang="en-US" dirty="0"/>
          </a:p>
        </p:txBody>
      </p:sp>
    </p:spTree>
    <p:extLst>
      <p:ext uri="{BB962C8B-B14F-4D97-AF65-F5344CB8AC3E}">
        <p14:creationId xmlns:p14="http://schemas.microsoft.com/office/powerpoint/2010/main" val="27546865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35</a:t>
            </a:fld>
            <a:endParaRPr lang="en-US" dirty="0"/>
          </a:p>
        </p:txBody>
      </p:sp>
    </p:spTree>
    <p:extLst>
      <p:ext uri="{BB962C8B-B14F-4D97-AF65-F5344CB8AC3E}">
        <p14:creationId xmlns:p14="http://schemas.microsoft.com/office/powerpoint/2010/main" val="34567622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37</a:t>
            </a:fld>
            <a:endParaRPr lang="en-US" dirty="0"/>
          </a:p>
        </p:txBody>
      </p:sp>
    </p:spTree>
    <p:extLst>
      <p:ext uri="{BB962C8B-B14F-4D97-AF65-F5344CB8AC3E}">
        <p14:creationId xmlns:p14="http://schemas.microsoft.com/office/powerpoint/2010/main" val="794774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a:t>
            </a:fld>
            <a:endParaRPr lang="en-US" dirty="0"/>
          </a:p>
        </p:txBody>
      </p:sp>
    </p:spTree>
    <p:extLst>
      <p:ext uri="{BB962C8B-B14F-4D97-AF65-F5344CB8AC3E}">
        <p14:creationId xmlns:p14="http://schemas.microsoft.com/office/powerpoint/2010/main" val="6411222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38</a:t>
            </a:fld>
            <a:endParaRPr lang="en-US" dirty="0"/>
          </a:p>
        </p:txBody>
      </p:sp>
    </p:spTree>
    <p:extLst>
      <p:ext uri="{BB962C8B-B14F-4D97-AF65-F5344CB8AC3E}">
        <p14:creationId xmlns:p14="http://schemas.microsoft.com/office/powerpoint/2010/main" val="22124616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39</a:t>
            </a:fld>
            <a:endParaRPr lang="en-US" dirty="0"/>
          </a:p>
        </p:txBody>
      </p:sp>
    </p:spTree>
    <p:extLst>
      <p:ext uri="{BB962C8B-B14F-4D97-AF65-F5344CB8AC3E}">
        <p14:creationId xmlns:p14="http://schemas.microsoft.com/office/powerpoint/2010/main" val="6411222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40</a:t>
            </a:fld>
            <a:endParaRPr lang="en-US" dirty="0"/>
          </a:p>
        </p:txBody>
      </p:sp>
    </p:spTree>
    <p:extLst>
      <p:ext uri="{BB962C8B-B14F-4D97-AF65-F5344CB8AC3E}">
        <p14:creationId xmlns:p14="http://schemas.microsoft.com/office/powerpoint/2010/main" val="40309129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41</a:t>
            </a:fld>
            <a:endParaRPr lang="en-US" dirty="0"/>
          </a:p>
        </p:txBody>
      </p:sp>
    </p:spTree>
    <p:extLst>
      <p:ext uri="{BB962C8B-B14F-4D97-AF65-F5344CB8AC3E}">
        <p14:creationId xmlns:p14="http://schemas.microsoft.com/office/powerpoint/2010/main" val="34633607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you plan for next year, CMS reminds you of the advantages of participating in Medicare: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You’re paid the full Medicare Physician Fee Schedule allowed amount. If you’re a non-participating provider, Medicare pays 5% less than the Medicare Physician Fee Schedule allowed amount.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Medicare pays you directly (on an assignment-related basis).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Medicare forwards claim information to Medigap (Medicare supplement coverage) insurance (if any).</a:t>
            </a:r>
          </a:p>
          <a:p>
            <a:pPr marL="0" indent="0">
              <a:buFont typeface="Arial" panose="020B0604020202020204" pitchFamily="34" charset="0"/>
              <a:buNone/>
            </a:pP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By December 31, 2025, all physicians, practitioners, and suppliers – regardless of their Medicare participation status – must decide whether to participate for CY 2026.</a:t>
            </a:r>
          </a:p>
          <a:p>
            <a:r>
              <a:rPr lang="en-US" sz="1200" kern="1200" dirty="0">
                <a:solidFill>
                  <a:schemeClr val="tx1"/>
                </a:solidFill>
                <a:effectLst/>
                <a:latin typeface="+mn-lt"/>
                <a:ea typeface="+mn-ea"/>
                <a:cs typeface="+mn-cs"/>
              </a:rPr>
              <a:t>You don’t need to do anything if you’re: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Already participating in Medicare, and you want to continue your participation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 currently participating, and you don’t want to participate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See the </a:t>
            </a:r>
            <a:r>
              <a:rPr lang="en-US" sz="1200" b="1" u="sng" kern="1200" dirty="0">
                <a:solidFill>
                  <a:schemeClr val="tx1"/>
                </a:solidFill>
                <a:effectLst/>
                <a:latin typeface="+mn-lt"/>
                <a:ea typeface="+mn-ea"/>
                <a:cs typeface="+mn-cs"/>
                <a:hlinkClick r:id="rId3"/>
              </a:rPr>
              <a:t>Annual Medicare Participation Announcement</a:t>
            </a:r>
            <a:r>
              <a:rPr lang="en-US" sz="1200" kern="1200" dirty="0">
                <a:solidFill>
                  <a:schemeClr val="tx1"/>
                </a:solidFill>
                <a:effectLst/>
                <a:latin typeface="+mn-lt"/>
                <a:ea typeface="+mn-ea"/>
                <a:cs typeface="+mn-cs"/>
              </a:rPr>
              <a:t> webpage for more information on how to change your Medicare participation.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Additionally, the fees will be placed on our website after the CY 2026 physician fee schedule regulation is put on display.</a:t>
            </a:r>
          </a:p>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42</a:t>
            </a:fld>
            <a:endParaRPr lang="en-US" dirty="0"/>
          </a:p>
        </p:txBody>
      </p:sp>
    </p:spTree>
    <p:extLst>
      <p:ext uri="{BB962C8B-B14F-4D97-AF65-F5344CB8AC3E}">
        <p14:creationId xmlns:p14="http://schemas.microsoft.com/office/powerpoint/2010/main" val="11419842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43</a:t>
            </a:fld>
            <a:endParaRPr lang="en-US" dirty="0"/>
          </a:p>
        </p:txBody>
      </p:sp>
    </p:spTree>
    <p:extLst>
      <p:ext uri="{BB962C8B-B14F-4D97-AF65-F5344CB8AC3E}">
        <p14:creationId xmlns:p14="http://schemas.microsoft.com/office/powerpoint/2010/main" val="20030902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Continuing Education Units (CEUs)</a:t>
            </a:r>
          </a:p>
          <a:p>
            <a:r>
              <a:rPr lang="en-US" dirty="0"/>
              <a:t>WPS offers a certificate of achievement via a follow-up email. The email contains contact hours, which governing bodies may accept for CEUs. Contact </a:t>
            </a:r>
            <a:r>
              <a:rPr lang="en-US"/>
              <a:t>your CEU </a:t>
            </a:r>
            <a:r>
              <a:rPr lang="en-US" dirty="0"/>
              <a:t>governing body for details on submitting our contact hours. </a:t>
            </a:r>
          </a:p>
          <a:p>
            <a:pPr marL="0" indent="0">
              <a:buNone/>
            </a:pPr>
            <a:r>
              <a:rPr lang="en-US" b="1" dirty="0"/>
              <a:t>Follow-up Questions</a:t>
            </a:r>
          </a:p>
          <a:p>
            <a:pPr marL="0" indent="0">
              <a:buNone/>
            </a:pPr>
            <a:r>
              <a:rPr lang="en-US" dirty="0"/>
              <a:t>WPS will accept event related questions for seven days following the live event. The questions must be received by noon on the seventh day.</a:t>
            </a:r>
          </a:p>
          <a:p>
            <a:pPr marL="171450" indent="-171450">
              <a:buFont typeface="Arial" panose="020B0604020202020204" pitchFamily="34" charset="0"/>
              <a:buChar char="•"/>
            </a:pPr>
            <a:r>
              <a:rPr lang="en-US" dirty="0">
                <a:solidFill>
                  <a:schemeClr val="tx1"/>
                </a:solidFill>
              </a:rPr>
              <a:t>Email </a:t>
            </a:r>
            <a:r>
              <a:rPr lang="en-US" dirty="0">
                <a:solidFill>
                  <a:schemeClr val="tx1"/>
                </a:solidFill>
                <a:hlinkClick r:id="rId3"/>
              </a:rPr>
              <a:t>wps.gha.education@wpsic.com</a:t>
            </a:r>
            <a:endParaRPr lang="en-US" dirty="0"/>
          </a:p>
          <a:p>
            <a:pPr marL="171450" indent="-171450">
              <a:buFont typeface="Arial" panose="020B0604020202020204" pitchFamily="34" charset="0"/>
              <a:buChar char="•"/>
            </a:pPr>
            <a:r>
              <a:rPr lang="en-US" dirty="0"/>
              <a:t>Subject Line: Today’s Topic</a:t>
            </a:r>
          </a:p>
          <a:p>
            <a:pPr marL="0" indent="0">
              <a:buNone/>
            </a:pPr>
            <a:r>
              <a:rPr lang="en-US" dirty="0"/>
              <a:t>Send claim specific questions to Customer Service </a:t>
            </a:r>
          </a:p>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44</a:t>
            </a:fld>
            <a:endParaRPr lang="en-US" dirty="0"/>
          </a:p>
        </p:txBody>
      </p:sp>
    </p:spTree>
    <p:extLst>
      <p:ext uri="{BB962C8B-B14F-4D97-AF65-F5344CB8AC3E}">
        <p14:creationId xmlns:p14="http://schemas.microsoft.com/office/powerpoint/2010/main" val="37202997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45</a:t>
            </a:fld>
            <a:endParaRPr lang="en-US" dirty="0"/>
          </a:p>
        </p:txBody>
      </p:sp>
    </p:spTree>
    <p:extLst>
      <p:ext uri="{BB962C8B-B14F-4D97-AF65-F5344CB8AC3E}">
        <p14:creationId xmlns:p14="http://schemas.microsoft.com/office/powerpoint/2010/main" val="4131093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46</a:t>
            </a:fld>
            <a:endParaRPr lang="en-US" dirty="0"/>
          </a:p>
        </p:txBody>
      </p:sp>
    </p:spTree>
    <p:extLst>
      <p:ext uri="{BB962C8B-B14F-4D97-AF65-F5344CB8AC3E}">
        <p14:creationId xmlns:p14="http://schemas.microsoft.com/office/powerpoint/2010/main" val="2167535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CPT – Current Procedural Terminology </a:t>
            </a:r>
          </a:p>
          <a:p>
            <a:r>
              <a:rPr lang="en-US" dirty="0"/>
              <a:t>CERT – Comprehensive Error Rate Testing </a:t>
            </a:r>
          </a:p>
          <a:p>
            <a:r>
              <a:rPr lang="en-US" dirty="0"/>
              <a:t>TPE – Targeted Probe and Educate</a:t>
            </a:r>
          </a:p>
          <a:p>
            <a:r>
              <a:rPr lang="en-US" dirty="0"/>
              <a:t>WPS – Wisconsin Physicians Service </a:t>
            </a:r>
          </a:p>
        </p:txBody>
      </p:sp>
      <p:sp>
        <p:nvSpPr>
          <p:cNvPr id="4" name="Slide Number Placeholder 3"/>
          <p:cNvSpPr>
            <a:spLocks noGrp="1"/>
          </p:cNvSpPr>
          <p:nvPr>
            <p:ph type="sldNum" sz="quarter" idx="5"/>
          </p:nvPr>
        </p:nvSpPr>
        <p:spPr/>
        <p:txBody>
          <a:bodyPr/>
          <a:lstStyle/>
          <a:p>
            <a:fld id="{5C664B30-646F-8643-8653-8343F83773FD}" type="slidenum">
              <a:rPr lang="en-US" smtClean="0"/>
              <a:t>4</a:t>
            </a:fld>
            <a:endParaRPr lang="en-US" dirty="0"/>
          </a:p>
        </p:txBody>
      </p:sp>
    </p:spTree>
    <p:extLst>
      <p:ext uri="{BB962C8B-B14F-4D97-AF65-F5344CB8AC3E}">
        <p14:creationId xmlns:p14="http://schemas.microsoft.com/office/powerpoint/2010/main" val="2413581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6</a:t>
            </a:fld>
            <a:endParaRPr lang="en-US" dirty="0"/>
          </a:p>
        </p:txBody>
      </p:sp>
    </p:spTree>
    <p:extLst>
      <p:ext uri="{BB962C8B-B14F-4D97-AF65-F5344CB8AC3E}">
        <p14:creationId xmlns:p14="http://schemas.microsoft.com/office/powerpoint/2010/main" val="4046702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7</a:t>
            </a:fld>
            <a:endParaRPr lang="en-US" dirty="0"/>
          </a:p>
        </p:txBody>
      </p:sp>
    </p:spTree>
    <p:extLst>
      <p:ext uri="{BB962C8B-B14F-4D97-AF65-F5344CB8AC3E}">
        <p14:creationId xmlns:p14="http://schemas.microsoft.com/office/powerpoint/2010/main" val="1443506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8</a:t>
            </a:fld>
            <a:endParaRPr lang="en-US" dirty="0"/>
          </a:p>
        </p:txBody>
      </p:sp>
    </p:spTree>
    <p:extLst>
      <p:ext uri="{BB962C8B-B14F-4D97-AF65-F5344CB8AC3E}">
        <p14:creationId xmlns:p14="http://schemas.microsoft.com/office/powerpoint/2010/main" val="319149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lvl="0"/>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9</a:t>
            </a:fld>
            <a:endParaRPr lang="en-US" dirty="0"/>
          </a:p>
        </p:txBody>
      </p:sp>
    </p:spTree>
    <p:extLst>
      <p:ext uri="{BB962C8B-B14F-4D97-AF65-F5344CB8AC3E}">
        <p14:creationId xmlns:p14="http://schemas.microsoft.com/office/powerpoint/2010/main" val="3996724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10</a:t>
            </a:fld>
            <a:endParaRPr lang="en-US" dirty="0"/>
          </a:p>
        </p:txBody>
      </p:sp>
    </p:spTree>
    <p:extLst>
      <p:ext uri="{BB962C8B-B14F-4D97-AF65-F5344CB8AC3E}">
        <p14:creationId xmlns:p14="http://schemas.microsoft.com/office/powerpoint/2010/main" val="27235445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 blue and black logo&#10;&#10;Description automatically generated">
            <a:extLst>
              <a:ext uri="{FF2B5EF4-FFF2-40B4-BE49-F238E27FC236}">
                <a16:creationId xmlns:a16="http://schemas.microsoft.com/office/drawing/2014/main" id="{AA20C6C4-F155-7803-EFE1-9762E8F8E67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6890" y="793676"/>
            <a:ext cx="2808514" cy="915368"/>
          </a:xfrm>
          <a:prstGeom prst="rect">
            <a:avLst/>
          </a:prstGeom>
        </p:spPr>
      </p:pic>
      <p:sp>
        <p:nvSpPr>
          <p:cNvPr id="3" name="Subtitle 2">
            <a:extLst>
              <a:ext uri="{FF2B5EF4-FFF2-40B4-BE49-F238E27FC236}">
                <a16:creationId xmlns:a16="http://schemas.microsoft.com/office/drawing/2014/main" id="{8B1FA38E-B6D4-E7E2-AD0C-0525A67BA19B}"/>
              </a:ext>
            </a:extLst>
          </p:cNvPr>
          <p:cNvSpPr>
            <a:spLocks noGrp="1"/>
          </p:cNvSpPr>
          <p:nvPr>
            <p:ph type="subTitle" idx="1"/>
          </p:nvPr>
        </p:nvSpPr>
        <p:spPr>
          <a:xfrm>
            <a:off x="4487308" y="5191125"/>
            <a:ext cx="5190092" cy="1027864"/>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10" name="Picture 9" descr="Logo, company name&#10;&#10;Description automatically generated">
            <a:extLst>
              <a:ext uri="{FF2B5EF4-FFF2-40B4-BE49-F238E27FC236}">
                <a16:creationId xmlns:a16="http://schemas.microsoft.com/office/drawing/2014/main" id="{79478F67-FB7C-B918-569D-233FCB007EF0}"/>
              </a:ext>
            </a:extLst>
          </p:cNvPr>
          <p:cNvPicPr>
            <a:picLocks noChangeAspect="1"/>
          </p:cNvPicPr>
          <p:nvPr userDrawn="1"/>
        </p:nvPicPr>
        <p:blipFill>
          <a:blip r:embed="rId3" cstate="email">
            <a:extLst>
              <a:ext uri="{28A0092B-C50C-407E-A947-70E740481C1C}">
                <a14:useLocalDpi xmlns:a14="http://schemas.microsoft.com/office/drawing/2010/main"/>
              </a:ext>
            </a:extLst>
          </a:blip>
          <a:srcRect t="9737"/>
          <a:stretch/>
        </p:blipFill>
        <p:spPr>
          <a:xfrm>
            <a:off x="526890" y="5398589"/>
            <a:ext cx="2808514" cy="1107794"/>
          </a:xfrm>
          <a:prstGeom prst="rect">
            <a:avLst/>
          </a:prstGeom>
        </p:spPr>
      </p:pic>
      <p:sp>
        <p:nvSpPr>
          <p:cNvPr id="4" name="Slide Number Placeholder 7">
            <a:extLst>
              <a:ext uri="{FF2B5EF4-FFF2-40B4-BE49-F238E27FC236}">
                <a16:creationId xmlns:a16="http://schemas.microsoft.com/office/drawing/2014/main" id="{525A48F2-9A76-3D99-FF32-380DF7951746}"/>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5" name="Picture 4" descr="A close up of a logo&#10;&#10;Description automatically generated">
            <a:extLst>
              <a:ext uri="{FF2B5EF4-FFF2-40B4-BE49-F238E27FC236}">
                <a16:creationId xmlns:a16="http://schemas.microsoft.com/office/drawing/2014/main" id="{CCE51CA9-45C0-BDD0-9ED0-847272E8E34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7162800" y="-18825"/>
            <a:ext cx="5029200" cy="4724731"/>
          </a:xfrm>
          <a:prstGeom prst="rect">
            <a:avLst/>
          </a:prstGeom>
        </p:spPr>
      </p:pic>
      <p:sp>
        <p:nvSpPr>
          <p:cNvPr id="2" name="Title 1">
            <a:extLst>
              <a:ext uri="{FF2B5EF4-FFF2-40B4-BE49-F238E27FC236}">
                <a16:creationId xmlns:a16="http://schemas.microsoft.com/office/drawing/2014/main" id="{562FDC75-92C1-E9B5-3504-B59857A6FD43}"/>
              </a:ext>
            </a:extLst>
          </p:cNvPr>
          <p:cNvSpPr>
            <a:spLocks noGrp="1"/>
          </p:cNvSpPr>
          <p:nvPr>
            <p:ph type="ctrTitle"/>
          </p:nvPr>
        </p:nvSpPr>
        <p:spPr>
          <a:xfrm>
            <a:off x="526890" y="1918234"/>
            <a:ext cx="8836185" cy="2734447"/>
          </a:xfrm>
        </p:spPr>
        <p:txBody>
          <a:bodyPr anchor="ctr"/>
          <a:lstStyle>
            <a:lvl1pPr algn="l">
              <a:defRPr sz="60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325944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CPT, picture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6" name="Picture Placeholder 5">
            <a:extLst>
              <a:ext uri="{FF2B5EF4-FFF2-40B4-BE49-F238E27FC236}">
                <a16:creationId xmlns:a16="http://schemas.microsoft.com/office/drawing/2014/main" id="{470A9C83-124F-7E85-852C-E4C1959F6C79}"/>
              </a:ext>
            </a:extLst>
          </p:cNvPr>
          <p:cNvSpPr>
            <a:spLocks noGrp="1"/>
          </p:cNvSpPr>
          <p:nvPr>
            <p:ph type="pic" sz="quarter" idx="10"/>
          </p:nvPr>
        </p:nvSpPr>
        <p:spPr>
          <a:xfrm>
            <a:off x="7243052" y="2857499"/>
            <a:ext cx="4061774" cy="3530536"/>
          </a:xfrm>
        </p:spPr>
        <p:txBody>
          <a:bodyPr/>
          <a:lstStyle>
            <a:lvl1pPr marL="0" indent="0">
              <a:buNone/>
              <a:defRPr/>
            </a:lvl1pPr>
          </a:lstStyle>
          <a:p>
            <a:endParaRPr lang="en-US" dirty="0"/>
          </a:p>
        </p:txBody>
      </p:sp>
      <p:sp>
        <p:nvSpPr>
          <p:cNvPr id="7" name="Slide Number Placeholder 7">
            <a:extLst>
              <a:ext uri="{FF2B5EF4-FFF2-40B4-BE49-F238E27FC236}">
                <a16:creationId xmlns:a16="http://schemas.microsoft.com/office/drawing/2014/main" id="{843CBEC3-41D9-6CF1-E37B-CEBB3EBF6ED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5" name="Text Placeholder 4">
            <a:extLst>
              <a:ext uri="{FF2B5EF4-FFF2-40B4-BE49-F238E27FC236}">
                <a16:creationId xmlns:a16="http://schemas.microsoft.com/office/drawing/2014/main" id="{FBB43D45-DE9B-F1D0-A34A-71E66B47BDDC}"/>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26058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Content, footer,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23BEC34F-514B-D5D1-F2F1-E38D3D386D6C}"/>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6" name="Picture 5" descr="A close up of a logo&#10;&#10;Description automatically generated">
            <a:extLst>
              <a:ext uri="{FF2B5EF4-FFF2-40B4-BE49-F238E27FC236}">
                <a16:creationId xmlns:a16="http://schemas.microsoft.com/office/drawing/2014/main" id="{FD5C9C5F-4611-6314-B239-2FC6C58AE05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059108" y="0"/>
            <a:ext cx="3132891" cy="2943225"/>
          </a:xfrm>
          <a:prstGeom prst="rect">
            <a:avLst/>
          </a:prstGeom>
        </p:spPr>
      </p:pic>
      <p:sp>
        <p:nvSpPr>
          <p:cNvPr id="4" name="Text Placeholder 4">
            <a:extLst>
              <a:ext uri="{FF2B5EF4-FFF2-40B4-BE49-F238E27FC236}">
                <a16:creationId xmlns:a16="http://schemas.microsoft.com/office/drawing/2014/main" id="{BEC96AFB-04AA-F4EC-0A68-3FCBED22F9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1843761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ubtitle, Content, CPT with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200" y="1828800"/>
            <a:ext cx="8159750"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86C4EC8D-3075-8F6F-A91D-F6CEA2DECAB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6" name="Picture 5" descr="A close up of a logo&#10;&#10;Description automatically generated">
            <a:extLst>
              <a:ext uri="{FF2B5EF4-FFF2-40B4-BE49-F238E27FC236}">
                <a16:creationId xmlns:a16="http://schemas.microsoft.com/office/drawing/2014/main" id="{AA93F9BB-C217-64E2-A31D-3B46AE96861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059108" y="0"/>
            <a:ext cx="3132891" cy="2943225"/>
          </a:xfrm>
          <a:prstGeom prst="rect">
            <a:avLst/>
          </a:prstGeom>
        </p:spPr>
      </p:pic>
    </p:spTree>
    <p:extLst>
      <p:ext uri="{BB962C8B-B14F-4D97-AF65-F5344CB8AC3E}">
        <p14:creationId xmlns:p14="http://schemas.microsoft.com/office/powerpoint/2010/main" val="11983253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w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823722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8" name="Slide Number Placeholder 7">
            <a:extLst>
              <a:ext uri="{FF2B5EF4-FFF2-40B4-BE49-F238E27FC236}">
                <a16:creationId xmlns:a16="http://schemas.microsoft.com/office/drawing/2014/main" id="{5756F072-2B2C-E735-06DE-DEBA59AF4E26}"/>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6" name="Picture 5" descr="A close up of a logo&#10;&#10;Description automatically generated">
            <a:extLst>
              <a:ext uri="{FF2B5EF4-FFF2-40B4-BE49-F238E27FC236}">
                <a16:creationId xmlns:a16="http://schemas.microsoft.com/office/drawing/2014/main" id="{76E78CF7-0DE5-47C9-95D3-7E4300A9B3B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059108" y="0"/>
            <a:ext cx="3132891" cy="2943225"/>
          </a:xfrm>
          <a:prstGeom prst="rect">
            <a:avLst/>
          </a:prstGeom>
        </p:spPr>
      </p:pic>
    </p:spTree>
    <p:extLst>
      <p:ext uri="{BB962C8B-B14F-4D97-AF65-F5344CB8AC3E}">
        <p14:creationId xmlns:p14="http://schemas.microsoft.com/office/powerpoint/2010/main" val="1520848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Content, footer,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23BEC34F-514B-D5D1-F2F1-E38D3D386D6C}"/>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Text Placeholder 4">
            <a:extLst>
              <a:ext uri="{FF2B5EF4-FFF2-40B4-BE49-F238E27FC236}">
                <a16:creationId xmlns:a16="http://schemas.microsoft.com/office/drawing/2014/main" id="{BEC96AFB-04AA-F4EC-0A68-3FCBED22F9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pic>
        <p:nvPicPr>
          <p:cNvPr id="7" name="Picture 2">
            <a:extLst>
              <a:ext uri="{FF2B5EF4-FFF2-40B4-BE49-F238E27FC236}">
                <a16:creationId xmlns:a16="http://schemas.microsoft.com/office/drawing/2014/main" id="{00D728AA-88E0-7B20-23C8-68F493C3F8E1}"/>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7894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ubtitle, Content, CPT with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199" y="1828800"/>
            <a:ext cx="10515599"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86C4EC8D-3075-8F6F-A91D-F6CEA2DECAB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4" name="Picture 2">
            <a:extLst>
              <a:ext uri="{FF2B5EF4-FFF2-40B4-BE49-F238E27FC236}">
                <a16:creationId xmlns:a16="http://schemas.microsoft.com/office/drawing/2014/main" id="{850E6083-A83B-0601-F933-8BF7064533D8}"/>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6659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w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823722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8" name="Slide Number Placeholder 7">
            <a:extLst>
              <a:ext uri="{FF2B5EF4-FFF2-40B4-BE49-F238E27FC236}">
                <a16:creationId xmlns:a16="http://schemas.microsoft.com/office/drawing/2014/main" id="{5756F072-2B2C-E735-06DE-DEBA59AF4E26}"/>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7" name="Picture 2">
            <a:extLst>
              <a:ext uri="{FF2B5EF4-FFF2-40B4-BE49-F238E27FC236}">
                <a16:creationId xmlns:a16="http://schemas.microsoft.com/office/drawing/2014/main" id="{0753F640-C8C9-9693-6D03-E8ACED7C84BE}"/>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0579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with subtitle,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8434151"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solidFill>
                  <a:schemeClr val="tx1">
                    <a:lumMod val="75000"/>
                    <a:lumOff val="25000"/>
                  </a:schemeClr>
                </a:solidFill>
              </a:defRPr>
            </a:lvl1pPr>
            <a:lvl2pPr>
              <a:buClr>
                <a:srgbClr val="042789"/>
              </a:buClr>
              <a:defRPr>
                <a:solidFill>
                  <a:schemeClr val="tx1">
                    <a:lumMod val="75000"/>
                    <a:lumOff val="25000"/>
                  </a:schemeClr>
                </a:solidFill>
              </a:defRPr>
            </a:lvl2pPr>
            <a:lvl3pPr>
              <a:buClr>
                <a:srgbClr val="042789"/>
              </a:buClr>
              <a:defRPr>
                <a:solidFill>
                  <a:schemeClr val="tx1">
                    <a:lumMod val="75000"/>
                    <a:lumOff val="25000"/>
                  </a:schemeClr>
                </a:solidFill>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solidFill>
                  <a:schemeClr val="tx1">
                    <a:lumMod val="75000"/>
                    <a:lumOff val="25000"/>
                  </a:schemeClr>
                </a:solidFill>
              </a:defRPr>
            </a:lvl1pPr>
            <a:lvl2pPr>
              <a:buClr>
                <a:srgbClr val="042789"/>
              </a:buClr>
              <a:defRPr>
                <a:solidFill>
                  <a:schemeClr val="tx1">
                    <a:lumMod val="75000"/>
                    <a:lumOff val="25000"/>
                  </a:schemeClr>
                </a:solidFill>
              </a:defRPr>
            </a:lvl2pPr>
            <a:lvl3pPr>
              <a:buClr>
                <a:srgbClr val="042789"/>
              </a:buClr>
              <a:defRPr>
                <a:solidFill>
                  <a:schemeClr val="tx1">
                    <a:lumMod val="75000"/>
                    <a:lumOff val="25000"/>
                  </a:schemeClr>
                </a:solidFill>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7" name="Text Placeholder 4">
            <a:extLst>
              <a:ext uri="{FF2B5EF4-FFF2-40B4-BE49-F238E27FC236}">
                <a16:creationId xmlns:a16="http://schemas.microsoft.com/office/drawing/2014/main" id="{EA453A68-9464-4C70-FAD0-6C4D81120A30}"/>
              </a:ext>
            </a:extLst>
          </p:cNvPr>
          <p:cNvSpPr>
            <a:spLocks noGrp="1"/>
          </p:cNvSpPr>
          <p:nvPr>
            <p:ph type="body" sz="quarter" idx="11"/>
          </p:nvPr>
        </p:nvSpPr>
        <p:spPr>
          <a:xfrm>
            <a:off x="1492442" y="6274054"/>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12" name="Slide Number Placeholder 7">
            <a:extLst>
              <a:ext uri="{FF2B5EF4-FFF2-40B4-BE49-F238E27FC236}">
                <a16:creationId xmlns:a16="http://schemas.microsoft.com/office/drawing/2014/main" id="{B999DC1E-F35D-2FA0-845B-00237B1784A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9" name="Picture 2">
            <a:extLst>
              <a:ext uri="{FF2B5EF4-FFF2-40B4-BE49-F238E27FC236}">
                <a16:creationId xmlns:a16="http://schemas.microsoft.com/office/drawing/2014/main" id="{01031E93-3BF1-16C8-A0C4-DA7B9198628C}"/>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7234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Content, footer, w/ snow flak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E761F413-4477-E508-B501-1CFDE592A25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23BEC34F-514B-D5D1-F2F1-E38D3D386D6C}"/>
              </a:ext>
            </a:extLst>
          </p:cNvPr>
          <p:cNvSpPr txBox="1">
            <a:spLocks/>
          </p:cNvSpPr>
          <p:nvPr userDrawn="1"/>
        </p:nvSpPr>
        <p:spPr>
          <a:xfrm>
            <a:off x="11194891" y="6488668"/>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Text Placeholder 4">
            <a:extLst>
              <a:ext uri="{FF2B5EF4-FFF2-40B4-BE49-F238E27FC236}">
                <a16:creationId xmlns:a16="http://schemas.microsoft.com/office/drawing/2014/main" id="{BEC96AFB-04AA-F4EC-0A68-3FCBED22F9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3820913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wo Content w cpt &amp; Snow flake">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47E9C916-1691-F681-BEB7-5D33289B23C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8" name="Slide Number Placeholder 7">
            <a:extLst>
              <a:ext uri="{FF2B5EF4-FFF2-40B4-BE49-F238E27FC236}">
                <a16:creationId xmlns:a16="http://schemas.microsoft.com/office/drawing/2014/main" id="{5756F072-2B2C-E735-06DE-DEBA59AF4E26}"/>
              </a:ext>
            </a:extLst>
          </p:cNvPr>
          <p:cNvSpPr txBox="1">
            <a:spLocks/>
          </p:cNvSpPr>
          <p:nvPr userDrawn="1"/>
        </p:nvSpPr>
        <p:spPr>
          <a:xfrm>
            <a:off x="11121620" y="6374368"/>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943950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Content, and CPT fie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671481"/>
            <a:ext cx="10515600" cy="350548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356587A2-A739-52D7-933D-F286D43B2EFA}"/>
              </a:ext>
            </a:extLst>
          </p:cNvPr>
          <p:cNvSpPr>
            <a:spLocks noGrp="1"/>
          </p:cNvSpPr>
          <p:nvPr>
            <p:ph type="body" sz="quarter" idx="10"/>
          </p:nvPr>
        </p:nvSpPr>
        <p:spPr>
          <a:xfrm>
            <a:off x="1619636" y="6308725"/>
            <a:ext cx="9353164" cy="549275"/>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4" name="Slide Number Placeholder 7">
            <a:extLst>
              <a:ext uri="{FF2B5EF4-FFF2-40B4-BE49-F238E27FC236}">
                <a16:creationId xmlns:a16="http://schemas.microsoft.com/office/drawing/2014/main" id="{1FCB84B2-B49C-617C-2241-E4FDD72AFB88}"/>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1" hasCustomPrompt="1"/>
          </p:nvPr>
        </p:nvSpPr>
        <p:spPr>
          <a:xfrm>
            <a:off x="838199" y="1828800"/>
            <a:ext cx="10515599" cy="738188"/>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Tree>
    <p:extLst>
      <p:ext uri="{BB962C8B-B14F-4D97-AF65-F5344CB8AC3E}">
        <p14:creationId xmlns:p14="http://schemas.microsoft.com/office/powerpoint/2010/main" val="26800592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eft Content, small Picture, and Snow flake">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3CD52EFF-1CA2-2D05-80C4-B950727EF9A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6518776"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199" y="1828800"/>
            <a:ext cx="6521825" cy="4297680"/>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7768874" y="511178"/>
            <a:ext cx="3965925" cy="5689089"/>
          </a:xfrm>
        </p:spPr>
        <p:txBody>
          <a:bodyPr/>
          <a:lstStyle>
            <a:lvl1pPr marL="0" indent="0">
              <a:buNone/>
              <a:defRPr/>
            </a:lvl1pPr>
          </a:lstStyle>
          <a:p>
            <a:endParaRPr lang="en-US" dirty="0"/>
          </a:p>
        </p:txBody>
      </p:sp>
      <p:sp>
        <p:nvSpPr>
          <p:cNvPr id="5" name="Slide Number Placeholder 7">
            <a:extLst>
              <a:ext uri="{FF2B5EF4-FFF2-40B4-BE49-F238E27FC236}">
                <a16:creationId xmlns:a16="http://schemas.microsoft.com/office/drawing/2014/main" id="{DD9D8F84-9CA5-94B5-02EC-793E6F17DD82}"/>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4" name="Text Placeholder 4">
            <a:extLst>
              <a:ext uri="{FF2B5EF4-FFF2-40B4-BE49-F238E27FC236}">
                <a16:creationId xmlns:a16="http://schemas.microsoft.com/office/drawing/2014/main" id="{82188F75-C74D-36C4-B205-B4198FD4A4ED}"/>
              </a:ext>
            </a:extLst>
          </p:cNvPr>
          <p:cNvSpPr>
            <a:spLocks noGrp="1"/>
          </p:cNvSpPr>
          <p:nvPr>
            <p:ph type="body" sz="quarter" idx="11"/>
          </p:nvPr>
        </p:nvSpPr>
        <p:spPr>
          <a:xfrm>
            <a:off x="2466974" y="6274054"/>
            <a:ext cx="8378631"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17709880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Large Pictur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D669641B-933E-8AF7-02A5-0B50C3EBF53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
        <p:nvSpPr>
          <p:cNvPr id="2" name="Title 1">
            <a:extLst>
              <a:ext uri="{FF2B5EF4-FFF2-40B4-BE49-F238E27FC236}">
                <a16:creationId xmlns:a16="http://schemas.microsoft.com/office/drawing/2014/main" id="{C5AEF70A-870A-8143-EAE7-0D880ABC3FA4}"/>
              </a:ext>
            </a:extLst>
          </p:cNvPr>
          <p:cNvSpPr>
            <a:spLocks noGrp="1"/>
          </p:cNvSpPr>
          <p:nvPr>
            <p:ph type="title"/>
          </p:nvPr>
        </p:nvSpPr>
        <p:spPr>
          <a:xfrm>
            <a:off x="784225" y="4695825"/>
            <a:ext cx="7426325" cy="1400175"/>
          </a:xfrm>
        </p:spPr>
        <p:txBody>
          <a:bodyPr anchor="ctr">
            <a:normAutofit/>
          </a:bodyPr>
          <a:lstStyle>
            <a:lvl1pPr>
              <a:defRPr sz="4000">
                <a:solidFill>
                  <a:schemeClr val="tx1">
                    <a:lumMod val="75000"/>
                    <a:lumOff val="25000"/>
                  </a:schemeClr>
                </a:solidFill>
              </a:defRPr>
            </a:lvl1pPr>
          </a:lstStyle>
          <a:p>
            <a:r>
              <a:rPr lang="en-US" dirty="0"/>
              <a:t>Click to edit Master title style</a:t>
            </a:r>
          </a:p>
        </p:txBody>
      </p:sp>
      <p:sp>
        <p:nvSpPr>
          <p:cNvPr id="6" name="Picture Placeholder 5">
            <a:extLst>
              <a:ext uri="{FF2B5EF4-FFF2-40B4-BE49-F238E27FC236}">
                <a16:creationId xmlns:a16="http://schemas.microsoft.com/office/drawing/2014/main" id="{CF66FADD-BD1B-181B-B5A6-6137AB51720B}"/>
              </a:ext>
            </a:extLst>
          </p:cNvPr>
          <p:cNvSpPr>
            <a:spLocks noGrp="1"/>
          </p:cNvSpPr>
          <p:nvPr>
            <p:ph type="pic" sz="quarter" idx="10"/>
          </p:nvPr>
        </p:nvSpPr>
        <p:spPr>
          <a:xfrm>
            <a:off x="1785937" y="629100"/>
            <a:ext cx="8620125" cy="3304725"/>
          </a:xfrm>
        </p:spPr>
        <p:txBody>
          <a:bodyPr/>
          <a:lstStyle>
            <a:lvl1pPr marL="0" indent="0">
              <a:buNone/>
              <a:defRPr/>
            </a:lvl1pPr>
          </a:lstStyle>
          <a:p>
            <a:endParaRPr lang="en-US" dirty="0"/>
          </a:p>
        </p:txBody>
      </p:sp>
      <p:sp>
        <p:nvSpPr>
          <p:cNvPr id="5" name="Slide Number Placeholder 7">
            <a:extLst>
              <a:ext uri="{FF2B5EF4-FFF2-40B4-BE49-F238E27FC236}">
                <a16:creationId xmlns:a16="http://schemas.microsoft.com/office/drawing/2014/main" id="{F1F1F66D-42CC-2D65-D5EA-7953F259D49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00124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Header (No Pictur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D669641B-933E-8AF7-02A5-0B50C3EBF53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
        <p:nvSpPr>
          <p:cNvPr id="2" name="Title 1">
            <a:extLst>
              <a:ext uri="{FF2B5EF4-FFF2-40B4-BE49-F238E27FC236}">
                <a16:creationId xmlns:a16="http://schemas.microsoft.com/office/drawing/2014/main" id="{C5AEF70A-870A-8143-EAE7-0D880ABC3FA4}"/>
              </a:ext>
            </a:extLst>
          </p:cNvPr>
          <p:cNvSpPr>
            <a:spLocks noGrp="1"/>
          </p:cNvSpPr>
          <p:nvPr>
            <p:ph type="title"/>
          </p:nvPr>
        </p:nvSpPr>
        <p:spPr>
          <a:xfrm>
            <a:off x="841249" y="1739264"/>
            <a:ext cx="8351520" cy="2743200"/>
          </a:xfrm>
          <a:solidFill>
            <a:srgbClr val="6EFCAA"/>
          </a:solidFill>
          <a:effectLst>
            <a:softEdge rad="190500"/>
          </a:effectLst>
        </p:spPr>
        <p:txBody>
          <a:bodyPr anchor="ctr">
            <a:normAutofit/>
          </a:bodyPr>
          <a:lstStyle>
            <a:lvl1pPr algn="ctr">
              <a:defRPr sz="4000">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F1F1F66D-42CC-2D65-D5EA-7953F259D49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915467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amp;A (No Pictur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D669641B-933E-8AF7-02A5-0B50C3EBF53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
        <p:nvSpPr>
          <p:cNvPr id="2" name="Title 1">
            <a:extLst>
              <a:ext uri="{FF2B5EF4-FFF2-40B4-BE49-F238E27FC236}">
                <a16:creationId xmlns:a16="http://schemas.microsoft.com/office/drawing/2014/main" id="{C5AEF70A-870A-8143-EAE7-0D880ABC3FA4}"/>
              </a:ext>
            </a:extLst>
          </p:cNvPr>
          <p:cNvSpPr>
            <a:spLocks noGrp="1"/>
          </p:cNvSpPr>
          <p:nvPr>
            <p:ph type="title"/>
          </p:nvPr>
        </p:nvSpPr>
        <p:spPr>
          <a:xfrm>
            <a:off x="853441" y="1737360"/>
            <a:ext cx="8351520" cy="2743200"/>
          </a:xfrm>
          <a:solidFill>
            <a:srgbClr val="042789"/>
          </a:solidFill>
          <a:effectLst>
            <a:softEdge rad="190500"/>
          </a:effectLst>
        </p:spPr>
        <p:txBody>
          <a:bodyPr anchor="ctr">
            <a:normAutofit/>
          </a:bodyPr>
          <a:lstStyle>
            <a:lvl1pPr algn="ctr">
              <a:defRPr sz="4000">
                <a:solidFill>
                  <a:schemeClr val="bg1"/>
                </a:solidFill>
              </a:defRPr>
            </a:lvl1pPr>
          </a:lstStyle>
          <a:p>
            <a:endParaRPr lang="en-US" dirty="0"/>
          </a:p>
        </p:txBody>
      </p:sp>
      <p:sp>
        <p:nvSpPr>
          <p:cNvPr id="5" name="Slide Number Placeholder 7">
            <a:extLst>
              <a:ext uri="{FF2B5EF4-FFF2-40B4-BE49-F238E27FC236}">
                <a16:creationId xmlns:a16="http://schemas.microsoft.com/office/drawing/2014/main" id="{F1F1F66D-42CC-2D65-D5EA-7953F259D49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9470357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ogo (closing slide)">
    <p:spTree>
      <p:nvGrpSpPr>
        <p:cNvPr id="1" name=""/>
        <p:cNvGrpSpPr/>
        <p:nvPr/>
      </p:nvGrpSpPr>
      <p:grpSpPr>
        <a:xfrm>
          <a:off x="0" y="0"/>
          <a:ext cx="0" cy="0"/>
          <a:chOff x="0" y="0"/>
          <a:chExt cx="0" cy="0"/>
        </a:xfrm>
      </p:grpSpPr>
      <p:pic>
        <p:nvPicPr>
          <p:cNvPr id="8" name="Picture 7" descr="WPS Health Solutions logo">
            <a:extLst>
              <a:ext uri="{FF2B5EF4-FFF2-40B4-BE49-F238E27FC236}">
                <a16:creationId xmlns:a16="http://schemas.microsoft.com/office/drawing/2014/main" id="{4BAE8795-1038-5FC3-798A-B4465E507FAD}"/>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97424" y="483282"/>
            <a:ext cx="7197152" cy="2794275"/>
          </a:xfrm>
          <a:prstGeom prst="rect">
            <a:avLst/>
          </a:prstGeom>
        </p:spPr>
      </p:pic>
      <p:sp>
        <p:nvSpPr>
          <p:cNvPr id="9" name="Title 8">
            <a:extLst>
              <a:ext uri="{FF2B5EF4-FFF2-40B4-BE49-F238E27FC236}">
                <a16:creationId xmlns:a16="http://schemas.microsoft.com/office/drawing/2014/main" id="{6110E1FD-2641-6136-0E67-3D3974531D63}"/>
              </a:ext>
            </a:extLst>
          </p:cNvPr>
          <p:cNvSpPr>
            <a:spLocks noGrp="1"/>
          </p:cNvSpPr>
          <p:nvPr>
            <p:ph type="title"/>
          </p:nvPr>
        </p:nvSpPr>
        <p:spPr>
          <a:xfrm>
            <a:off x="1066799" y="3656768"/>
            <a:ext cx="10515600" cy="1325563"/>
          </a:xfrm>
          <a:solidFill>
            <a:srgbClr val="6EFCAA"/>
          </a:solidFill>
          <a:effectLst>
            <a:softEdge rad="190500"/>
          </a:effectLst>
        </p:spPr>
        <p:txBody>
          <a:bodyPr/>
          <a:lstStyle>
            <a:lvl1pPr algn="ctr">
              <a:defRPr/>
            </a:lvl1pPr>
          </a:lstStyle>
          <a:p>
            <a:r>
              <a:rPr lang="en-US" dirty="0"/>
              <a:t>Click to edit Master title style</a:t>
            </a:r>
          </a:p>
        </p:txBody>
      </p:sp>
      <p:pic>
        <p:nvPicPr>
          <p:cNvPr id="2" name="Picture 1" descr="Logo, company name&#10;&#10;Description automatically generated">
            <a:extLst>
              <a:ext uri="{FF2B5EF4-FFF2-40B4-BE49-F238E27FC236}">
                <a16:creationId xmlns:a16="http://schemas.microsoft.com/office/drawing/2014/main" id="{8CA969FC-D2AC-BF7C-E19A-96E944297C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6890" y="5279085"/>
            <a:ext cx="2808514" cy="1227298"/>
          </a:xfrm>
          <a:prstGeom prst="rect">
            <a:avLst/>
          </a:prstGeom>
        </p:spPr>
      </p:pic>
      <p:sp>
        <p:nvSpPr>
          <p:cNvPr id="4" name="Slide Number Placeholder 7">
            <a:extLst>
              <a:ext uri="{FF2B5EF4-FFF2-40B4-BE49-F238E27FC236}">
                <a16:creationId xmlns:a16="http://schemas.microsoft.com/office/drawing/2014/main" id="{07CF9B69-9DC0-2713-0770-2436A9F29A76}"/>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42617042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slide for picture w/ hidden titl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110E1FD-2641-6136-0E67-3D3974531D63}"/>
              </a:ext>
            </a:extLst>
          </p:cNvPr>
          <p:cNvSpPr>
            <a:spLocks noGrp="1"/>
          </p:cNvSpPr>
          <p:nvPr>
            <p:ph type="title"/>
          </p:nvPr>
        </p:nvSpPr>
        <p:spPr>
          <a:xfrm>
            <a:off x="838200" y="-1642579"/>
            <a:ext cx="10515600" cy="1325563"/>
          </a:xfrm>
        </p:spPr>
        <p:txBody>
          <a:bodyPr/>
          <a:lstStyle/>
          <a:p>
            <a:r>
              <a:rPr lang="en-US" dirty="0"/>
              <a:t>Click to edit Master title style</a:t>
            </a:r>
          </a:p>
        </p:txBody>
      </p:sp>
      <p:sp>
        <p:nvSpPr>
          <p:cNvPr id="3" name="Slide Number Placeholder 7">
            <a:extLst>
              <a:ext uri="{FF2B5EF4-FFF2-40B4-BE49-F238E27FC236}">
                <a16:creationId xmlns:a16="http://schemas.microsoft.com/office/drawing/2014/main" id="{433497E0-02BB-5230-BD8C-5CB834D23EAD}"/>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99203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4" name="Slide Number Placeholder 7">
            <a:extLst>
              <a:ext uri="{FF2B5EF4-FFF2-40B4-BE49-F238E27FC236}">
                <a16:creationId xmlns:a16="http://schemas.microsoft.com/office/drawing/2014/main" id="{ABAF3DEF-86AA-7AE5-67C3-5B2A510CBBA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5" name="Text Placeholder 4">
            <a:extLst>
              <a:ext uri="{FF2B5EF4-FFF2-40B4-BE49-F238E27FC236}">
                <a16:creationId xmlns:a16="http://schemas.microsoft.com/office/drawing/2014/main" id="{1940870E-43A2-1E33-6CBB-53AEE9DD7B7A}"/>
              </a:ext>
            </a:extLst>
          </p:cNvPr>
          <p:cNvSpPr>
            <a:spLocks noGrp="1"/>
          </p:cNvSpPr>
          <p:nvPr>
            <p:ph type="body" sz="quarter" idx="10"/>
          </p:nvPr>
        </p:nvSpPr>
        <p:spPr>
          <a:xfrm>
            <a:off x="1619636" y="6308725"/>
            <a:ext cx="9353164" cy="549275"/>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3343471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CPT,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466626"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6" name="Picture Placeholder 5">
            <a:extLst>
              <a:ext uri="{FF2B5EF4-FFF2-40B4-BE49-F238E27FC236}">
                <a16:creationId xmlns:a16="http://schemas.microsoft.com/office/drawing/2014/main" id="{7F5DBB29-FB65-CA0B-1662-E4444889E6D6}"/>
              </a:ext>
            </a:extLst>
          </p:cNvPr>
          <p:cNvSpPr>
            <a:spLocks noGrp="1"/>
          </p:cNvSpPr>
          <p:nvPr>
            <p:ph type="pic" sz="quarter" idx="10"/>
          </p:nvPr>
        </p:nvSpPr>
        <p:spPr>
          <a:xfrm>
            <a:off x="7243052" y="1804989"/>
            <a:ext cx="4061774" cy="4462128"/>
          </a:xfrm>
        </p:spPr>
        <p:txBody>
          <a:bodyPr/>
          <a:lstStyle>
            <a:lvl1pPr marL="0" indent="0">
              <a:buNone/>
              <a:defRPr/>
            </a:lvl1pPr>
          </a:lstStyle>
          <a:p>
            <a:endParaRPr lang="en-US" dirty="0"/>
          </a:p>
        </p:txBody>
      </p:sp>
      <p:sp>
        <p:nvSpPr>
          <p:cNvPr id="9" name="Slide Number Placeholder 7">
            <a:extLst>
              <a:ext uri="{FF2B5EF4-FFF2-40B4-BE49-F238E27FC236}">
                <a16:creationId xmlns:a16="http://schemas.microsoft.com/office/drawing/2014/main" id="{45766758-E681-171E-3AB1-2F42BB6886F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784014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w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11" name="Picture 10" descr="A logo of a company&#10;&#10;Description automatically generated">
            <a:extLst>
              <a:ext uri="{FF2B5EF4-FFF2-40B4-BE49-F238E27FC236}">
                <a16:creationId xmlns:a16="http://schemas.microsoft.com/office/drawing/2014/main" id="{E4085F19-C16F-6CB5-030C-9A0C02E2F0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3518BFD3-8101-8233-B473-029D966A87E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764969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amp;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pic>
        <p:nvPicPr>
          <p:cNvPr id="10" name="Picture 9">
            <a:extLst>
              <a:ext uri="{FF2B5EF4-FFF2-40B4-BE49-F238E27FC236}">
                <a16:creationId xmlns:a16="http://schemas.microsoft.com/office/drawing/2014/main" id="{4E81897A-28BF-6C95-5CE8-BD5EFD87A79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7" name="Text Placeholder 4">
            <a:extLst>
              <a:ext uri="{FF2B5EF4-FFF2-40B4-BE49-F238E27FC236}">
                <a16:creationId xmlns:a16="http://schemas.microsoft.com/office/drawing/2014/main" id="{EA453A68-9464-4C70-FAD0-6C4D81120A30}"/>
              </a:ext>
            </a:extLst>
          </p:cNvPr>
          <p:cNvSpPr>
            <a:spLocks noGrp="1"/>
          </p:cNvSpPr>
          <p:nvPr>
            <p:ph type="body" sz="quarter" idx="11"/>
          </p:nvPr>
        </p:nvSpPr>
        <p:spPr>
          <a:xfrm>
            <a:off x="1492442" y="6274054"/>
            <a:ext cx="9353164"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9" name="Slide Number Placeholder 7">
            <a:extLst>
              <a:ext uri="{FF2B5EF4-FFF2-40B4-BE49-F238E27FC236}">
                <a16:creationId xmlns:a16="http://schemas.microsoft.com/office/drawing/2014/main" id="{1DCF9BBA-1263-5D2A-662F-AF6EE1262B5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8617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Half Picture,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096000" y="365760"/>
            <a:ext cx="5638800" cy="5756282"/>
          </a:xfrm>
        </p:spPr>
        <p:txBody>
          <a:bodyPr/>
          <a:lstStyle>
            <a:lvl1pPr marL="0" indent="0">
              <a:buNone/>
              <a:defRPr/>
            </a:lvl1pPr>
          </a:lstStyle>
          <a:p>
            <a:endParaRPr lang="en-US" dirty="0"/>
          </a:p>
        </p:txBody>
      </p:sp>
      <p:pic>
        <p:nvPicPr>
          <p:cNvPr id="14" name="Picture 13">
            <a:extLst>
              <a:ext uri="{FF2B5EF4-FFF2-40B4-BE49-F238E27FC236}">
                <a16:creationId xmlns:a16="http://schemas.microsoft.com/office/drawing/2014/main" id="{9ABBC2FC-5287-CE65-B6D7-C8CDF6A69D8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3" name="Text Placeholder 4">
            <a:extLst>
              <a:ext uri="{FF2B5EF4-FFF2-40B4-BE49-F238E27FC236}">
                <a16:creationId xmlns:a16="http://schemas.microsoft.com/office/drawing/2014/main" id="{84D89A85-3500-6C38-E5C7-EE8D9371BCAB}"/>
              </a:ext>
            </a:extLst>
          </p:cNvPr>
          <p:cNvSpPr>
            <a:spLocks noGrp="1"/>
          </p:cNvSpPr>
          <p:nvPr>
            <p:ph type="body" sz="quarter" idx="11"/>
          </p:nvPr>
        </p:nvSpPr>
        <p:spPr>
          <a:xfrm>
            <a:off x="1492442" y="6274054"/>
            <a:ext cx="9353164"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5" name="Slide Number Placeholder 7">
            <a:extLst>
              <a:ext uri="{FF2B5EF4-FFF2-40B4-BE49-F238E27FC236}">
                <a16:creationId xmlns:a16="http://schemas.microsoft.com/office/drawing/2014/main" id="{E27B1FA7-C552-D41F-ADAF-E39B320DD8D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576240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Content, CPT with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200" y="1828800"/>
            <a:ext cx="8159750"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86C4EC8D-3075-8F6F-A91D-F6CEA2DECAB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010148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CPT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lgn="l">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6A3AAD54-5DB9-7382-73A9-E4458DBB1AA1}"/>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01765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33FCE2-97E4-699E-8DE7-89E45E2447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8549A6-B75F-2C87-6C33-57D008FA1B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a:extLst>
              <a:ext uri="{FF2B5EF4-FFF2-40B4-BE49-F238E27FC236}">
                <a16:creationId xmlns:a16="http://schemas.microsoft.com/office/drawing/2014/main" id="{1BF39F09-1CAC-5CA3-B933-D52D0E239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09ECDA-42A4-4385-B7B3-CD506A0CC080}" type="datetimeFigureOut">
              <a:rPr lang="en-US" smtClean="0"/>
              <a:t>12/1/2025</a:t>
            </a:fld>
            <a:endParaRPr lang="en-US" dirty="0"/>
          </a:p>
        </p:txBody>
      </p:sp>
      <p:sp>
        <p:nvSpPr>
          <p:cNvPr id="5" name="Footer Placeholder 4">
            <a:extLst>
              <a:ext uri="{FF2B5EF4-FFF2-40B4-BE49-F238E27FC236}">
                <a16:creationId xmlns:a16="http://schemas.microsoft.com/office/drawing/2014/main" id="{FE1576B8-72E7-FE30-662B-2ABC91F2F6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DB5311D-2160-99ED-A8E4-365D3495E0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A79023-C6C8-4710-B25F-EFC12BBCC5F8}" type="slidenum">
              <a:rPr lang="en-US" smtClean="0"/>
              <a:t>‹#›</a:t>
            </a:fld>
            <a:endParaRPr lang="en-US" dirty="0"/>
          </a:p>
        </p:txBody>
      </p:sp>
    </p:spTree>
    <p:extLst>
      <p:ext uri="{BB962C8B-B14F-4D97-AF65-F5344CB8AC3E}">
        <p14:creationId xmlns:p14="http://schemas.microsoft.com/office/powerpoint/2010/main" val="2087818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70" r:id="rId4"/>
    <p:sldLayoutId id="2147483652" r:id="rId5"/>
    <p:sldLayoutId id="2147483653" r:id="rId6"/>
    <p:sldLayoutId id="2147483654" r:id="rId7"/>
    <p:sldLayoutId id="2147483658" r:id="rId8"/>
    <p:sldLayoutId id="2147483668" r:id="rId9"/>
    <p:sldLayoutId id="2147483678" r:id="rId10"/>
    <p:sldLayoutId id="2147483683" r:id="rId11"/>
    <p:sldLayoutId id="2147483685" r:id="rId12"/>
    <p:sldLayoutId id="2147483684" r:id="rId13"/>
    <p:sldLayoutId id="2147483686" r:id="rId14"/>
    <p:sldLayoutId id="2147483687" r:id="rId15"/>
    <p:sldLayoutId id="2147483672" r:id="rId16"/>
    <p:sldLayoutId id="2147483674" r:id="rId17"/>
    <p:sldLayoutId id="2147483688" r:id="rId18"/>
    <p:sldLayoutId id="2147483689" r:id="rId19"/>
    <p:sldLayoutId id="2147483666" r:id="rId20"/>
    <p:sldLayoutId id="2147483651" r:id="rId21"/>
    <p:sldLayoutId id="2147483681" r:id="rId22"/>
    <p:sldLayoutId id="2147483682" r:id="rId23"/>
    <p:sldLayoutId id="2147483655" r:id="rId24"/>
    <p:sldLayoutId id="2147483676" r:id="rId25"/>
  </p:sldLayoutIdLst>
  <p:txStyles>
    <p:titleStyle>
      <a:lvl1pPr algn="l" defTabSz="914400" rtl="0" eaLnBrk="1" latinLnBrk="0" hangingPunct="1">
        <a:lnSpc>
          <a:spcPct val="90000"/>
        </a:lnSpc>
        <a:spcBef>
          <a:spcPct val="0"/>
        </a:spcBef>
        <a:buNone/>
        <a:defRPr sz="44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42789"/>
        </a:buClr>
        <a:buFont typeface="Arial" panose="020B0604020202020204" pitchFamily="34" charset="0"/>
        <a:buChar char="•"/>
        <a:defRPr sz="32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42789"/>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42789"/>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42789"/>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42789"/>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21.xml"/><Relationship Id="rId5" Type="http://schemas.openxmlformats.org/officeDocument/2006/relationships/image" Target="../media/image3.png"/><Relationship Id="rId4" Type="http://schemas.openxmlformats.org/officeDocument/2006/relationships/hyperlink" Target="https://blogs.imperial.ac.uk/imperial-medicine/2019/04/05/the-economics-of-universal-health-coverag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cms.gov/regulations-and-guidance/guidance/manuals/downloads/bp102c15.pdf"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21.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hyperlink" Target="https://www.cms.gov/regulations-and-guidance/guidance/manuals/downloads/bp102c15.pdf" TargetMode="External"/><Relationship Id="rId7" Type="http://schemas.openxmlformats.org/officeDocument/2006/relationships/hyperlink" Target="https://www.wpsgha.com/guides-resources/view/543" TargetMode="External"/><Relationship Id="rId2" Type="http://schemas.openxmlformats.org/officeDocument/2006/relationships/notesSlide" Target="../notesSlides/notesSlide31.xml"/><Relationship Id="rId1" Type="http://schemas.openxmlformats.org/officeDocument/2006/relationships/slideLayout" Target="../slideLayouts/slideLayout10.xml"/><Relationship Id="rId6" Type="http://schemas.openxmlformats.org/officeDocument/2006/relationships/hyperlink" Target="https://www.wpsgha.com/guides-resources/view/544" TargetMode="External"/><Relationship Id="rId5" Type="http://schemas.openxmlformats.org/officeDocument/2006/relationships/hyperlink" Target="https://www.wpsgha.com/guides-resources/view/779" TargetMode="External"/><Relationship Id="rId4" Type="http://schemas.openxmlformats.org/officeDocument/2006/relationships/hyperlink" Target="https://www.wpsgha.com/guides-resources/view/867"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3" Type="http://schemas.openxmlformats.org/officeDocument/2006/relationships/hyperlink" Target="https://www.cms.gov/medicare-participation" TargetMode="External"/><Relationship Id="rId2" Type="http://schemas.openxmlformats.org/officeDocument/2006/relationships/notesSlide" Target="../notesSlides/notesSlide34.xml"/><Relationship Id="rId1" Type="http://schemas.openxmlformats.org/officeDocument/2006/relationships/slideLayout" Target="../slideLayouts/slideLayout10.xml"/><Relationship Id="rId4" Type="http://schemas.openxmlformats.org/officeDocument/2006/relationships/image" Target="../media/image41.jpeg"/></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5.xml"/><Relationship Id="rId1" Type="http://schemas.openxmlformats.org/officeDocument/2006/relationships/slideLayout" Target="../slideLayouts/slideLayout20.xml"/><Relationship Id="rId4" Type="http://schemas.openxmlformats.org/officeDocument/2006/relationships/image" Target="../media/image43.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3" Type="http://schemas.openxmlformats.org/officeDocument/2006/relationships/hyperlink" Target="https://www.cms.gov/"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73E75-379E-CBE0-4B0A-87A4757C072D}"/>
              </a:ext>
            </a:extLst>
          </p:cNvPr>
          <p:cNvSpPr>
            <a:spLocks noGrp="1"/>
          </p:cNvSpPr>
          <p:nvPr>
            <p:ph type="ctrTitle"/>
          </p:nvPr>
        </p:nvSpPr>
        <p:spPr/>
        <p:txBody>
          <a:bodyPr>
            <a:normAutofit fontScale="90000"/>
          </a:bodyPr>
          <a:lstStyle/>
          <a:p>
            <a:r>
              <a:rPr lang="en-US" dirty="0"/>
              <a:t>Medical Review Findings in Outpatient Rehabilitative Therapy Services</a:t>
            </a:r>
          </a:p>
        </p:txBody>
      </p:sp>
      <p:sp>
        <p:nvSpPr>
          <p:cNvPr id="4" name="Subtitle 3">
            <a:extLst>
              <a:ext uri="{FF2B5EF4-FFF2-40B4-BE49-F238E27FC236}">
                <a16:creationId xmlns:a16="http://schemas.microsoft.com/office/drawing/2014/main" id="{8377F6BB-36C4-0FE4-65AF-F96A2569B647}"/>
              </a:ext>
            </a:extLst>
          </p:cNvPr>
          <p:cNvSpPr>
            <a:spLocks noGrp="1"/>
          </p:cNvSpPr>
          <p:nvPr>
            <p:ph type="subTitle" idx="1"/>
          </p:nvPr>
        </p:nvSpPr>
        <p:spPr/>
        <p:txBody>
          <a:bodyPr/>
          <a:lstStyle/>
          <a:p>
            <a:r>
              <a:rPr lang="en-US" dirty="0"/>
              <a:t>December 2025</a:t>
            </a:r>
          </a:p>
        </p:txBody>
      </p:sp>
    </p:spTree>
    <p:extLst>
      <p:ext uri="{BB962C8B-B14F-4D97-AF65-F5344CB8AC3E}">
        <p14:creationId xmlns:p14="http://schemas.microsoft.com/office/powerpoint/2010/main" val="3562223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F12F4-D3C3-947F-3F2A-4BE1BFDCE758}"/>
              </a:ext>
            </a:extLst>
          </p:cNvPr>
          <p:cNvSpPr>
            <a:spLocks noGrp="1"/>
          </p:cNvSpPr>
          <p:nvPr>
            <p:ph type="title"/>
          </p:nvPr>
        </p:nvSpPr>
        <p:spPr/>
        <p:txBody>
          <a:bodyPr/>
          <a:lstStyle/>
          <a:p>
            <a:r>
              <a:rPr lang="en-US" dirty="0"/>
              <a:t>Why 97112?</a:t>
            </a:r>
          </a:p>
        </p:txBody>
      </p:sp>
      <p:sp>
        <p:nvSpPr>
          <p:cNvPr id="3" name="Content Placeholder 2">
            <a:extLst>
              <a:ext uri="{FF2B5EF4-FFF2-40B4-BE49-F238E27FC236}">
                <a16:creationId xmlns:a16="http://schemas.microsoft.com/office/drawing/2014/main" id="{48A7A3C2-7125-CCBE-9129-92C2075604A0}"/>
              </a:ext>
            </a:extLst>
          </p:cNvPr>
          <p:cNvSpPr>
            <a:spLocks noGrp="1"/>
          </p:cNvSpPr>
          <p:nvPr>
            <p:ph idx="1"/>
          </p:nvPr>
        </p:nvSpPr>
        <p:spPr>
          <a:xfrm>
            <a:off x="838200" y="1804988"/>
            <a:ext cx="9602585" cy="4583047"/>
          </a:xfrm>
        </p:spPr>
        <p:txBody>
          <a:bodyPr/>
          <a:lstStyle/>
          <a:p>
            <a:pPr marL="0" indent="0">
              <a:buNone/>
            </a:pPr>
            <a:r>
              <a:rPr lang="en-US" dirty="0"/>
              <a:t>J8B</a:t>
            </a:r>
          </a:p>
          <a:p>
            <a:r>
              <a:rPr lang="en-US" dirty="0"/>
              <a:t>Originated from projected CERT error rate of 13.2%</a:t>
            </a:r>
          </a:p>
          <a:p>
            <a:r>
              <a:rPr lang="en-US" dirty="0"/>
              <a:t>Data analysis identified 553 providers above targeted threshold of 336.25 units per provider</a:t>
            </a:r>
          </a:p>
          <a:p>
            <a:r>
              <a:rPr lang="en-US" dirty="0"/>
              <a:t>Identified issues include: </a:t>
            </a:r>
          </a:p>
          <a:p>
            <a:pPr lvl="1"/>
            <a:r>
              <a:rPr lang="en-US" dirty="0"/>
              <a:t>Missing certification/recertifications </a:t>
            </a:r>
          </a:p>
        </p:txBody>
      </p:sp>
      <p:sp>
        <p:nvSpPr>
          <p:cNvPr id="4" name="Text Placeholder 3">
            <a:extLst>
              <a:ext uri="{FF2B5EF4-FFF2-40B4-BE49-F238E27FC236}">
                <a16:creationId xmlns:a16="http://schemas.microsoft.com/office/drawing/2014/main" id="{5E2DAA86-CFA2-DCA2-9563-DF17F4302001}"/>
              </a:ext>
            </a:extLst>
          </p:cNvPr>
          <p:cNvSpPr>
            <a:spLocks noGrp="1"/>
          </p:cNvSpPr>
          <p:nvPr>
            <p:ph type="body" sz="quarter" idx="11"/>
          </p:nvPr>
        </p:nvSpPr>
        <p:spPr/>
        <p:txBody>
          <a:bodyPr/>
          <a:lstStyle/>
          <a:p>
            <a:r>
              <a:rPr lang="en-US" dirty="0"/>
              <a:t>CPT only copyright 2024 American Medical Association. All rights reserved</a:t>
            </a:r>
          </a:p>
        </p:txBody>
      </p:sp>
    </p:spTree>
    <p:extLst>
      <p:ext uri="{BB962C8B-B14F-4D97-AF65-F5344CB8AC3E}">
        <p14:creationId xmlns:p14="http://schemas.microsoft.com/office/powerpoint/2010/main" val="947859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1BCA0-F10A-C8CC-5AAF-9288F88EC63C}"/>
              </a:ext>
            </a:extLst>
          </p:cNvPr>
          <p:cNvSpPr>
            <a:spLocks noGrp="1"/>
          </p:cNvSpPr>
          <p:nvPr>
            <p:ph type="title"/>
          </p:nvPr>
        </p:nvSpPr>
        <p:spPr/>
        <p:txBody>
          <a:bodyPr/>
          <a:lstStyle/>
          <a:p>
            <a:r>
              <a:rPr lang="en-US" dirty="0"/>
              <a:t>Why 97150?</a:t>
            </a:r>
          </a:p>
        </p:txBody>
      </p:sp>
      <p:sp>
        <p:nvSpPr>
          <p:cNvPr id="3" name="Content Placeholder 2">
            <a:extLst>
              <a:ext uri="{FF2B5EF4-FFF2-40B4-BE49-F238E27FC236}">
                <a16:creationId xmlns:a16="http://schemas.microsoft.com/office/drawing/2014/main" id="{AE63B52A-111C-8869-3620-F8ECC85437AD}"/>
              </a:ext>
            </a:extLst>
          </p:cNvPr>
          <p:cNvSpPr>
            <a:spLocks noGrp="1"/>
          </p:cNvSpPr>
          <p:nvPr>
            <p:ph idx="1"/>
          </p:nvPr>
        </p:nvSpPr>
        <p:spPr/>
        <p:txBody>
          <a:bodyPr>
            <a:normAutofit fontScale="92500" lnSpcReduction="10000"/>
          </a:bodyPr>
          <a:lstStyle/>
          <a:p>
            <a:pPr marL="0" indent="0">
              <a:buNone/>
            </a:pPr>
            <a:r>
              <a:rPr lang="en-US" sz="3500" dirty="0"/>
              <a:t>J5A</a:t>
            </a:r>
          </a:p>
          <a:p>
            <a:r>
              <a:rPr lang="en-US" sz="3500" dirty="0"/>
              <a:t>Data analysis shows high utilization with a low dollar per claim rate</a:t>
            </a:r>
          </a:p>
          <a:p>
            <a:r>
              <a:rPr lang="en-US" sz="3500" dirty="0"/>
              <a:t>Units per beneficiary in J5 exceeded national average </a:t>
            </a:r>
          </a:p>
          <a:p>
            <a:r>
              <a:rPr lang="en-US" sz="3500" dirty="0"/>
              <a:t>No CERT error rate for this problem</a:t>
            </a:r>
          </a:p>
          <a:p>
            <a:r>
              <a:rPr lang="en-US" sz="3500" dirty="0"/>
              <a:t>Identified causes of this problem include:</a:t>
            </a:r>
          </a:p>
          <a:p>
            <a:pPr lvl="1"/>
            <a:r>
              <a:rPr lang="en-US" sz="3000" dirty="0">
                <a:solidFill>
                  <a:schemeClr val="tx1"/>
                </a:solidFill>
              </a:rPr>
              <a:t>Documentation does not support the need for the ongoing skills of a qualified therapist</a:t>
            </a:r>
          </a:p>
          <a:p>
            <a:pPr lvl="1"/>
            <a:r>
              <a:rPr lang="en-US" sz="3000" dirty="0">
                <a:solidFill>
                  <a:schemeClr val="tx1"/>
                </a:solidFill>
              </a:rPr>
              <a:t>Documentation was missing the number of individuals/participants present in group therapy sessions</a:t>
            </a:r>
            <a:endParaRPr lang="en-US" sz="3000" dirty="0"/>
          </a:p>
        </p:txBody>
      </p:sp>
      <p:sp>
        <p:nvSpPr>
          <p:cNvPr id="4" name="Text Placeholder 3">
            <a:extLst>
              <a:ext uri="{FF2B5EF4-FFF2-40B4-BE49-F238E27FC236}">
                <a16:creationId xmlns:a16="http://schemas.microsoft.com/office/drawing/2014/main" id="{D2DB2639-47CA-4ADE-2813-C30707948717}"/>
              </a:ext>
            </a:extLst>
          </p:cNvPr>
          <p:cNvSpPr>
            <a:spLocks noGrp="1"/>
          </p:cNvSpPr>
          <p:nvPr>
            <p:ph type="body" sz="quarter" idx="11"/>
          </p:nvPr>
        </p:nvSpPr>
        <p:spPr/>
        <p:txBody>
          <a:bodyPr/>
          <a:lstStyle/>
          <a:p>
            <a:r>
              <a:rPr lang="en-US" dirty="0"/>
              <a:t>CPT only copyright 2024 American Medical Association. All rights reserved</a:t>
            </a:r>
          </a:p>
        </p:txBody>
      </p:sp>
    </p:spTree>
    <p:extLst>
      <p:ext uri="{BB962C8B-B14F-4D97-AF65-F5344CB8AC3E}">
        <p14:creationId xmlns:p14="http://schemas.microsoft.com/office/powerpoint/2010/main" val="2330388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092FB-BF9C-723F-EFB3-7BB7F588B6DC}"/>
              </a:ext>
            </a:extLst>
          </p:cNvPr>
          <p:cNvSpPr>
            <a:spLocks noGrp="1"/>
          </p:cNvSpPr>
          <p:nvPr>
            <p:ph type="title"/>
          </p:nvPr>
        </p:nvSpPr>
        <p:spPr/>
        <p:txBody>
          <a:bodyPr/>
          <a:lstStyle/>
          <a:p>
            <a:r>
              <a:rPr lang="en-US" dirty="0"/>
              <a:t>Why 97530? </a:t>
            </a:r>
          </a:p>
        </p:txBody>
      </p:sp>
      <p:sp>
        <p:nvSpPr>
          <p:cNvPr id="3" name="Content Placeholder 2">
            <a:extLst>
              <a:ext uri="{FF2B5EF4-FFF2-40B4-BE49-F238E27FC236}">
                <a16:creationId xmlns:a16="http://schemas.microsoft.com/office/drawing/2014/main" id="{89E65CCB-3235-A748-9BEC-BACDFB98BEDC}"/>
              </a:ext>
            </a:extLst>
          </p:cNvPr>
          <p:cNvSpPr>
            <a:spLocks noGrp="1"/>
          </p:cNvSpPr>
          <p:nvPr>
            <p:ph idx="1"/>
          </p:nvPr>
        </p:nvSpPr>
        <p:spPr>
          <a:xfrm>
            <a:off x="838200" y="1531089"/>
            <a:ext cx="10804451" cy="5082362"/>
          </a:xfrm>
        </p:spPr>
        <p:txBody>
          <a:bodyPr>
            <a:normAutofit fontScale="92500" lnSpcReduction="10000"/>
          </a:bodyPr>
          <a:lstStyle/>
          <a:p>
            <a:pPr marL="0" indent="0">
              <a:buNone/>
            </a:pPr>
            <a:r>
              <a:rPr lang="en-US" dirty="0"/>
              <a:t>J8A</a:t>
            </a:r>
          </a:p>
          <a:p>
            <a:r>
              <a:rPr lang="en-US" sz="3500" dirty="0"/>
              <a:t>Data analysis of 97530 identified a significant potential risk to the Medicare Trust Fund with total dollars at risk above the 99</a:t>
            </a:r>
            <a:r>
              <a:rPr lang="en-US" sz="3500" baseline="30000" dirty="0"/>
              <a:t>th</a:t>
            </a:r>
            <a:r>
              <a:rPr lang="en-US" sz="3500" dirty="0"/>
              <a:t> percentile and average dollars per claim above the 50</a:t>
            </a:r>
            <a:r>
              <a:rPr lang="en-US" sz="3500" baseline="30000" dirty="0"/>
              <a:t>th</a:t>
            </a:r>
            <a:r>
              <a:rPr lang="en-US" sz="3500" dirty="0"/>
              <a:t> percentile</a:t>
            </a:r>
          </a:p>
          <a:p>
            <a:r>
              <a:rPr lang="en-US" sz="3500" dirty="0"/>
              <a:t>CERT forecast report has an error rate of 12.8%</a:t>
            </a:r>
          </a:p>
          <a:p>
            <a:r>
              <a:rPr lang="en-US" sz="3500" dirty="0"/>
              <a:t>Identified issues of this problem include:</a:t>
            </a:r>
          </a:p>
          <a:p>
            <a:pPr lvl="1"/>
            <a:r>
              <a:rPr lang="en-US" sz="3000" dirty="0">
                <a:solidFill>
                  <a:schemeClr val="tx1"/>
                </a:solidFill>
              </a:rPr>
              <a:t>No documentation submitted in response to the ADR</a:t>
            </a:r>
          </a:p>
          <a:p>
            <a:pPr lvl="1"/>
            <a:r>
              <a:rPr lang="en-US" sz="3000" dirty="0">
                <a:solidFill>
                  <a:schemeClr val="tx1"/>
                </a:solidFill>
              </a:rPr>
              <a:t>Documentation does not support the continued need for skilled therapy</a:t>
            </a:r>
          </a:p>
          <a:p>
            <a:pPr lvl="1"/>
            <a:r>
              <a:rPr lang="en-US" sz="3000" dirty="0">
                <a:solidFill>
                  <a:schemeClr val="tx1"/>
                </a:solidFill>
              </a:rPr>
              <a:t>Progress reports were completed by a PTA</a:t>
            </a:r>
          </a:p>
        </p:txBody>
      </p:sp>
      <p:sp>
        <p:nvSpPr>
          <p:cNvPr id="4" name="Text Placeholder 3">
            <a:extLst>
              <a:ext uri="{FF2B5EF4-FFF2-40B4-BE49-F238E27FC236}">
                <a16:creationId xmlns:a16="http://schemas.microsoft.com/office/drawing/2014/main" id="{7D590AA1-7B9F-8D42-B6BD-0D8FE0779486}"/>
              </a:ext>
            </a:extLst>
          </p:cNvPr>
          <p:cNvSpPr>
            <a:spLocks noGrp="1"/>
          </p:cNvSpPr>
          <p:nvPr>
            <p:ph type="body" sz="quarter" idx="11"/>
          </p:nvPr>
        </p:nvSpPr>
        <p:spPr>
          <a:xfrm>
            <a:off x="4011963" y="6492875"/>
            <a:ext cx="7744103" cy="369332"/>
          </a:xfrm>
        </p:spPr>
        <p:txBody>
          <a:bodyPr/>
          <a:lstStyle/>
          <a:p>
            <a:r>
              <a:rPr lang="en-US" dirty="0"/>
              <a:t>CPT only copyright 2024 American Medical Association. All rights reserved</a:t>
            </a:r>
          </a:p>
        </p:txBody>
      </p:sp>
    </p:spTree>
    <p:extLst>
      <p:ext uri="{BB962C8B-B14F-4D97-AF65-F5344CB8AC3E}">
        <p14:creationId xmlns:p14="http://schemas.microsoft.com/office/powerpoint/2010/main" val="3049382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86C0E-F4CF-5529-5948-A97EF65186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B800DE-891D-14A6-991F-39F2D0E67FF9}"/>
              </a:ext>
            </a:extLst>
          </p:cNvPr>
          <p:cNvSpPr>
            <a:spLocks noGrp="1"/>
          </p:cNvSpPr>
          <p:nvPr>
            <p:ph type="title"/>
          </p:nvPr>
        </p:nvSpPr>
        <p:spPr/>
        <p:txBody>
          <a:bodyPr/>
          <a:lstStyle/>
          <a:p>
            <a:r>
              <a:rPr lang="en-US" dirty="0"/>
              <a:t>Understanding Outpatient Therapy Coverage </a:t>
            </a:r>
          </a:p>
        </p:txBody>
      </p:sp>
      <p:pic>
        <p:nvPicPr>
          <p:cNvPr id="4" name="Picture Placeholder 4">
            <a:extLst>
              <a:ext uri="{FF2B5EF4-FFF2-40B4-BE49-F238E27FC236}">
                <a16:creationId xmlns:a16="http://schemas.microsoft.com/office/drawing/2014/main" id="{8C0B7954-3372-2F4A-0F3E-D38FFD94D73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0" y="-55480"/>
            <a:ext cx="12192000" cy="4161631"/>
          </a:xfrm>
          <a:prstGeom prst="rect">
            <a:avLst/>
          </a:prstGeom>
        </p:spPr>
      </p:pic>
      <p:pic>
        <p:nvPicPr>
          <p:cNvPr id="3" name="Picture 2">
            <a:extLst>
              <a:ext uri="{FF2B5EF4-FFF2-40B4-BE49-F238E27FC236}">
                <a16:creationId xmlns:a16="http://schemas.microsoft.com/office/drawing/2014/main" id="{DBA36AC3-F649-C049-F6DA-C9015FEF013B}"/>
              </a:ext>
              <a:ext uri="{C183D7F6-B498-43B3-948B-1728B52AA6E4}">
                <adec:decorative xmlns:adec="http://schemas.microsoft.com/office/drawing/2017/decorative" val="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251197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78D61-F03E-941A-1BD5-29471DF54ED4}"/>
              </a:ext>
            </a:extLst>
          </p:cNvPr>
          <p:cNvSpPr>
            <a:spLocks noGrp="1"/>
          </p:cNvSpPr>
          <p:nvPr>
            <p:ph type="title"/>
          </p:nvPr>
        </p:nvSpPr>
        <p:spPr/>
        <p:txBody>
          <a:bodyPr/>
          <a:lstStyle/>
          <a:p>
            <a:r>
              <a:rPr lang="en-US" dirty="0"/>
              <a:t>Coverage Criteria</a:t>
            </a:r>
          </a:p>
        </p:txBody>
      </p:sp>
      <p:sp>
        <p:nvSpPr>
          <p:cNvPr id="3" name="Content Placeholder 2">
            <a:extLst>
              <a:ext uri="{FF2B5EF4-FFF2-40B4-BE49-F238E27FC236}">
                <a16:creationId xmlns:a16="http://schemas.microsoft.com/office/drawing/2014/main" id="{0AFB9C69-B20E-2C23-AC4F-CE14FF862A0C}"/>
              </a:ext>
            </a:extLst>
          </p:cNvPr>
          <p:cNvSpPr>
            <a:spLocks noGrp="1"/>
          </p:cNvSpPr>
          <p:nvPr>
            <p:ph idx="1"/>
          </p:nvPr>
        </p:nvSpPr>
        <p:spPr/>
        <p:txBody>
          <a:bodyPr/>
          <a:lstStyle/>
          <a:p>
            <a:pPr marL="0" indent="0">
              <a:buNone/>
            </a:pPr>
            <a:r>
              <a:rPr lang="en-US" i="1" dirty="0">
                <a:hlinkClick r:id="rId3"/>
              </a:rPr>
              <a:t>Medicare Benefit Policy Manual, 100-02, Chapter 15</a:t>
            </a:r>
            <a:r>
              <a:rPr lang="en-US" i="1" dirty="0"/>
              <a:t>, Sections 220-230</a:t>
            </a:r>
          </a:p>
          <a:p>
            <a:pPr marL="514350" indent="-514350">
              <a:buFont typeface="+mj-lt"/>
              <a:buAutoNum type="arabicPeriod"/>
            </a:pPr>
            <a:r>
              <a:rPr lang="en-US" dirty="0"/>
              <a:t>Need-based services</a:t>
            </a:r>
          </a:p>
          <a:p>
            <a:pPr marL="514350" indent="-514350">
              <a:buFont typeface="+mj-lt"/>
              <a:buAutoNum type="arabicPeriod"/>
            </a:pPr>
            <a:r>
              <a:rPr lang="en-US" dirty="0"/>
              <a:t>Established POC</a:t>
            </a:r>
          </a:p>
          <a:p>
            <a:pPr marL="514350" indent="-514350">
              <a:buFont typeface="+mj-lt"/>
              <a:buAutoNum type="arabicPeriod"/>
            </a:pPr>
            <a:r>
              <a:rPr lang="en-US" dirty="0"/>
              <a:t>Under care of a physician</a:t>
            </a:r>
          </a:p>
          <a:p>
            <a:pPr marL="514350" indent="-514350">
              <a:buFont typeface="+mj-lt"/>
              <a:buAutoNum type="arabicPeriod"/>
            </a:pPr>
            <a:r>
              <a:rPr lang="en-US" dirty="0"/>
              <a:t>Physician certification </a:t>
            </a:r>
          </a:p>
        </p:txBody>
      </p:sp>
      <p:pic>
        <p:nvPicPr>
          <p:cNvPr id="7" name="Picture 6">
            <a:extLst>
              <a:ext uri="{FF2B5EF4-FFF2-40B4-BE49-F238E27FC236}">
                <a16:creationId xmlns:a16="http://schemas.microsoft.com/office/drawing/2014/main" id="{13F089A2-7E15-B2B7-3BF3-A0B7AF48A175}"/>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01424" y="2480804"/>
            <a:ext cx="1790395" cy="4012071"/>
          </a:xfrm>
          <a:prstGeom prst="rect">
            <a:avLst/>
          </a:prstGeom>
        </p:spPr>
      </p:pic>
    </p:spTree>
    <p:extLst>
      <p:ext uri="{BB962C8B-B14F-4D97-AF65-F5344CB8AC3E}">
        <p14:creationId xmlns:p14="http://schemas.microsoft.com/office/powerpoint/2010/main" val="3547502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707F9-B3F2-F869-C79D-7B90CB31D4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274963-6352-EA35-9585-1DF8431C168D}"/>
              </a:ext>
            </a:extLst>
          </p:cNvPr>
          <p:cNvSpPr>
            <a:spLocks noGrp="1"/>
          </p:cNvSpPr>
          <p:nvPr>
            <p:ph type="title"/>
          </p:nvPr>
        </p:nvSpPr>
        <p:spPr/>
        <p:txBody>
          <a:bodyPr/>
          <a:lstStyle/>
          <a:p>
            <a:r>
              <a:rPr lang="en-US" dirty="0"/>
              <a:t>Documentation Expectations </a:t>
            </a:r>
          </a:p>
        </p:txBody>
      </p:sp>
      <p:pic>
        <p:nvPicPr>
          <p:cNvPr id="4" name="Picture Placeholder 4">
            <a:extLst>
              <a:ext uri="{FF2B5EF4-FFF2-40B4-BE49-F238E27FC236}">
                <a16:creationId xmlns:a16="http://schemas.microsoft.com/office/drawing/2014/main" id="{BD64F600-F39F-6ECB-D27B-F983A97F8032}"/>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0"/>
            <a:ext cx="12191999" cy="4161631"/>
          </a:xfrm>
          <a:prstGeom prst="rect">
            <a:avLst/>
          </a:prstGeom>
        </p:spPr>
      </p:pic>
      <p:pic>
        <p:nvPicPr>
          <p:cNvPr id="3" name="Picture 2">
            <a:extLst>
              <a:ext uri="{FF2B5EF4-FFF2-40B4-BE49-F238E27FC236}">
                <a16:creationId xmlns:a16="http://schemas.microsoft.com/office/drawing/2014/main" id="{E1DD0516-47AF-48B4-07ED-FA030BBBA5BA}"/>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2928882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D9A32-7A5E-2392-33E3-C0BCF2ADC029}"/>
              </a:ext>
            </a:extLst>
          </p:cNvPr>
          <p:cNvSpPr>
            <a:spLocks noGrp="1"/>
          </p:cNvSpPr>
          <p:nvPr>
            <p:ph type="title"/>
          </p:nvPr>
        </p:nvSpPr>
        <p:spPr/>
        <p:txBody>
          <a:bodyPr/>
          <a:lstStyle/>
          <a:p>
            <a:r>
              <a:rPr lang="en-US" dirty="0"/>
              <a:t>Principles of Documentation </a:t>
            </a:r>
          </a:p>
        </p:txBody>
      </p:sp>
      <p:pic>
        <p:nvPicPr>
          <p:cNvPr id="5" name="Content Placeholder 2" descr="Picture with the word Documentation in the middle and all the components of documentation surrounding it in small circles. The components read from top and clockwise around the circle include: Clear, Concise, Complete, Contemporary, Consecutive, Correct, Comprehensive, Collaborative, Client Centered, and Confidential. ">
            <a:extLst>
              <a:ext uri="{FF2B5EF4-FFF2-40B4-BE49-F238E27FC236}">
                <a16:creationId xmlns:a16="http://schemas.microsoft.com/office/drawing/2014/main" id="{3979586B-A169-ED33-F4E4-D16642685B9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26833" y="1602586"/>
            <a:ext cx="7060047" cy="5128628"/>
          </a:xfrm>
          <a:prstGeom prst="ellipse">
            <a:avLst/>
          </a:prstGeom>
        </p:spPr>
      </p:pic>
    </p:spTree>
    <p:extLst>
      <p:ext uri="{BB962C8B-B14F-4D97-AF65-F5344CB8AC3E}">
        <p14:creationId xmlns:p14="http://schemas.microsoft.com/office/powerpoint/2010/main" val="2277562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6D869-5351-F181-1FF8-B5F82743587C}"/>
              </a:ext>
            </a:extLst>
          </p:cNvPr>
          <p:cNvSpPr>
            <a:spLocks noGrp="1"/>
          </p:cNvSpPr>
          <p:nvPr>
            <p:ph type="title"/>
          </p:nvPr>
        </p:nvSpPr>
        <p:spPr>
          <a:xfrm>
            <a:off x="838200" y="272137"/>
            <a:ext cx="10466626" cy="1325563"/>
          </a:xfrm>
        </p:spPr>
        <p:txBody>
          <a:bodyPr/>
          <a:lstStyle/>
          <a:p>
            <a:r>
              <a:rPr lang="en-US" dirty="0"/>
              <a:t>Required Components of Documentation</a:t>
            </a:r>
          </a:p>
        </p:txBody>
      </p:sp>
      <p:sp>
        <p:nvSpPr>
          <p:cNvPr id="3" name="Content Placeholder 2">
            <a:extLst>
              <a:ext uri="{FF2B5EF4-FFF2-40B4-BE49-F238E27FC236}">
                <a16:creationId xmlns:a16="http://schemas.microsoft.com/office/drawing/2014/main" id="{BC2D6048-62A2-DC13-E711-2711357356B7}"/>
              </a:ext>
            </a:extLst>
          </p:cNvPr>
          <p:cNvSpPr>
            <a:spLocks noGrp="1"/>
          </p:cNvSpPr>
          <p:nvPr>
            <p:ph idx="1"/>
          </p:nvPr>
        </p:nvSpPr>
        <p:spPr>
          <a:xfrm>
            <a:off x="838199" y="1634510"/>
            <a:ext cx="7530885" cy="5053012"/>
          </a:xfrm>
        </p:spPr>
        <p:txBody>
          <a:bodyPr>
            <a:normAutofit lnSpcReduction="10000"/>
          </a:bodyPr>
          <a:lstStyle/>
          <a:p>
            <a:r>
              <a:rPr lang="en-US" dirty="0"/>
              <a:t>Evaluation and Reevaluations</a:t>
            </a:r>
          </a:p>
          <a:p>
            <a:r>
              <a:rPr lang="en-US" dirty="0"/>
              <a:t>POC</a:t>
            </a:r>
          </a:p>
          <a:p>
            <a:r>
              <a:rPr lang="en-US" dirty="0"/>
              <a:t>Goals</a:t>
            </a:r>
          </a:p>
          <a:p>
            <a:r>
              <a:rPr lang="en-US" dirty="0"/>
              <a:t>Certification/Recertification</a:t>
            </a:r>
          </a:p>
          <a:p>
            <a:r>
              <a:rPr lang="en-US" dirty="0"/>
              <a:t>Progress notes/reports</a:t>
            </a:r>
          </a:p>
          <a:p>
            <a:r>
              <a:rPr lang="en-US" dirty="0"/>
              <a:t>Discharge summary</a:t>
            </a:r>
          </a:p>
          <a:p>
            <a:r>
              <a:rPr lang="en-US" dirty="0"/>
              <a:t>Treatment notes for each day of treatment</a:t>
            </a:r>
          </a:p>
          <a:p>
            <a:r>
              <a:rPr lang="en-US" dirty="0"/>
              <a:t>Treatment minutes</a:t>
            </a:r>
          </a:p>
          <a:p>
            <a:r>
              <a:rPr lang="en-US" dirty="0"/>
              <a:t>Signatures with credentials </a:t>
            </a:r>
          </a:p>
        </p:txBody>
      </p:sp>
      <p:pic>
        <p:nvPicPr>
          <p:cNvPr id="6" name="Picture Placeholder 5">
            <a:extLst>
              <a:ext uri="{FF2B5EF4-FFF2-40B4-BE49-F238E27FC236}">
                <a16:creationId xmlns:a16="http://schemas.microsoft.com/office/drawing/2014/main" id="{6F4AB9CA-3FFC-4AE6-1461-7864D8C80BEF}"/>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8481459" y="2006466"/>
            <a:ext cx="3350072" cy="3681412"/>
          </a:xfrm>
        </p:spPr>
      </p:pic>
    </p:spTree>
    <p:extLst>
      <p:ext uri="{BB962C8B-B14F-4D97-AF65-F5344CB8AC3E}">
        <p14:creationId xmlns:p14="http://schemas.microsoft.com/office/powerpoint/2010/main" val="2436548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0563E-15C5-6DD9-7910-418D681CBF9A}"/>
              </a:ext>
            </a:extLst>
          </p:cNvPr>
          <p:cNvSpPr>
            <a:spLocks noGrp="1"/>
          </p:cNvSpPr>
          <p:nvPr>
            <p:ph type="title"/>
          </p:nvPr>
        </p:nvSpPr>
        <p:spPr/>
        <p:txBody>
          <a:bodyPr/>
          <a:lstStyle/>
          <a:p>
            <a:r>
              <a:rPr lang="en-US" dirty="0"/>
              <a:t>Supporting Intensity, Complexity and Skilled Nature of Treatment</a:t>
            </a:r>
          </a:p>
        </p:txBody>
      </p:sp>
      <p:sp>
        <p:nvSpPr>
          <p:cNvPr id="3" name="Content Placeholder 2">
            <a:extLst>
              <a:ext uri="{FF2B5EF4-FFF2-40B4-BE49-F238E27FC236}">
                <a16:creationId xmlns:a16="http://schemas.microsoft.com/office/drawing/2014/main" id="{F6AA77AD-9EBE-2BC8-3938-92063C2BA964}"/>
              </a:ext>
            </a:extLst>
          </p:cNvPr>
          <p:cNvSpPr>
            <a:spLocks noGrp="1"/>
          </p:cNvSpPr>
          <p:nvPr>
            <p:ph idx="1"/>
          </p:nvPr>
        </p:nvSpPr>
        <p:spPr/>
        <p:txBody>
          <a:bodyPr/>
          <a:lstStyle/>
          <a:p>
            <a:r>
              <a:rPr lang="en-US" dirty="0"/>
              <a:t>Requires skills of a therapist</a:t>
            </a:r>
          </a:p>
          <a:p>
            <a:r>
              <a:rPr lang="en-US" dirty="0"/>
              <a:t>Objective and measurable </a:t>
            </a:r>
          </a:p>
          <a:p>
            <a:r>
              <a:rPr lang="en-US" dirty="0"/>
              <a:t>Observations and assessments</a:t>
            </a:r>
          </a:p>
          <a:p>
            <a:r>
              <a:rPr lang="en-US" dirty="0"/>
              <a:t>Follows POC</a:t>
            </a:r>
          </a:p>
          <a:p>
            <a:r>
              <a:rPr lang="en-US" dirty="0"/>
              <a:t>Progress toward goals, hinderances and working through plateaus</a:t>
            </a:r>
          </a:p>
          <a:p>
            <a:r>
              <a:rPr lang="en-US" dirty="0"/>
              <a:t>Minutes of treatment</a:t>
            </a:r>
          </a:p>
        </p:txBody>
      </p:sp>
      <p:pic>
        <p:nvPicPr>
          <p:cNvPr id="7" name="Picture Placeholder 6">
            <a:extLst>
              <a:ext uri="{FF2B5EF4-FFF2-40B4-BE49-F238E27FC236}">
                <a16:creationId xmlns:a16="http://schemas.microsoft.com/office/drawing/2014/main" id="{ADD6B0DC-1735-B2CA-BEE5-4E46A8356983}"/>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735962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E6185-DABB-72AE-81EC-EDC6A633667D}"/>
              </a:ext>
            </a:extLst>
          </p:cNvPr>
          <p:cNvSpPr>
            <a:spLocks noGrp="1"/>
          </p:cNvSpPr>
          <p:nvPr>
            <p:ph type="title"/>
          </p:nvPr>
        </p:nvSpPr>
        <p:spPr/>
        <p:txBody>
          <a:bodyPr/>
          <a:lstStyle/>
          <a:p>
            <a:r>
              <a:rPr lang="en-US" dirty="0"/>
              <a:t>Linking Goals, Interventions and Outcomes</a:t>
            </a:r>
          </a:p>
        </p:txBody>
      </p:sp>
      <p:sp>
        <p:nvSpPr>
          <p:cNvPr id="3" name="Content Placeholder 2">
            <a:extLst>
              <a:ext uri="{FF2B5EF4-FFF2-40B4-BE49-F238E27FC236}">
                <a16:creationId xmlns:a16="http://schemas.microsoft.com/office/drawing/2014/main" id="{2E6A31C7-FA39-AC74-62E2-1730E6C74AE4}"/>
              </a:ext>
            </a:extLst>
          </p:cNvPr>
          <p:cNvSpPr>
            <a:spLocks noGrp="1"/>
          </p:cNvSpPr>
          <p:nvPr>
            <p:ph sz="half" idx="1"/>
          </p:nvPr>
        </p:nvSpPr>
        <p:spPr/>
        <p:txBody>
          <a:bodyPr/>
          <a:lstStyle/>
          <a:p>
            <a:r>
              <a:rPr lang="en-US" dirty="0"/>
              <a:t>Patient-centered and functional</a:t>
            </a:r>
          </a:p>
          <a:p>
            <a:r>
              <a:rPr lang="en-US" dirty="0"/>
              <a:t>SMART framework</a:t>
            </a:r>
          </a:p>
          <a:p>
            <a:r>
              <a:rPr lang="en-US" dirty="0"/>
              <a:t>Medical necessity</a:t>
            </a:r>
          </a:p>
          <a:p>
            <a:r>
              <a:rPr lang="en-US" dirty="0"/>
              <a:t>Regular review</a:t>
            </a:r>
          </a:p>
        </p:txBody>
      </p:sp>
      <p:pic>
        <p:nvPicPr>
          <p:cNvPr id="7" name="Content Placeholder 6">
            <a:extLst>
              <a:ext uri="{FF2B5EF4-FFF2-40B4-BE49-F238E27FC236}">
                <a16:creationId xmlns:a16="http://schemas.microsoft.com/office/drawing/2014/main" id="{02543EA6-23A0-28E6-1816-2CFC8CBFF5BE}"/>
              </a:ext>
              <a:ext uri="{C183D7F6-B498-43B3-948B-1728B52AA6E4}">
                <adec:decorative xmlns:adec="http://schemas.microsoft.com/office/drawing/2017/decorative" val="1"/>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6172200" y="2274516"/>
            <a:ext cx="5181600" cy="3453556"/>
          </a:xfrm>
        </p:spPr>
      </p:pic>
    </p:spTree>
    <p:extLst>
      <p:ext uri="{BB962C8B-B14F-4D97-AF65-F5344CB8AC3E}">
        <p14:creationId xmlns:p14="http://schemas.microsoft.com/office/powerpoint/2010/main" val="3873205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1CEEA-D85A-7B36-F392-C5BC17ACA12E}"/>
              </a:ext>
            </a:extLst>
          </p:cNvPr>
          <p:cNvSpPr>
            <a:spLocks noGrp="1"/>
          </p:cNvSpPr>
          <p:nvPr>
            <p:ph type="title"/>
          </p:nvPr>
        </p:nvSpPr>
        <p:spPr/>
        <p:txBody>
          <a:bodyPr/>
          <a:lstStyle/>
          <a:p>
            <a:r>
              <a:rPr lang="en-US" dirty="0"/>
              <a:t>Objective &amp; Agenda</a:t>
            </a:r>
          </a:p>
        </p:txBody>
      </p:sp>
      <p:sp>
        <p:nvSpPr>
          <p:cNvPr id="4" name="Content Placeholder 3">
            <a:extLst>
              <a:ext uri="{FF2B5EF4-FFF2-40B4-BE49-F238E27FC236}">
                <a16:creationId xmlns:a16="http://schemas.microsoft.com/office/drawing/2014/main" id="{16E9DCF0-576E-9E06-98A7-258122046810}"/>
              </a:ext>
            </a:extLst>
          </p:cNvPr>
          <p:cNvSpPr>
            <a:spLocks noGrp="1"/>
          </p:cNvSpPr>
          <p:nvPr>
            <p:ph idx="1"/>
          </p:nvPr>
        </p:nvSpPr>
        <p:spPr/>
        <p:txBody>
          <a:bodyPr/>
          <a:lstStyle/>
          <a:p>
            <a:pPr marL="0" indent="0">
              <a:buNone/>
            </a:pPr>
            <a:r>
              <a:rPr lang="en-US" dirty="0"/>
              <a:t>Objective: Identify key Medicare coverage and documentation requirements for outpatient rehabilitative therapy services. </a:t>
            </a:r>
          </a:p>
          <a:p>
            <a:pPr marL="0" indent="0">
              <a:spcBef>
                <a:spcPts val="3600"/>
              </a:spcBef>
              <a:buNone/>
            </a:pPr>
            <a:r>
              <a:rPr lang="en-US" dirty="0"/>
              <a:t>Agenda</a:t>
            </a:r>
          </a:p>
          <a:p>
            <a:r>
              <a:rPr lang="en-US" dirty="0"/>
              <a:t>Outpatient therapy coverage criteria</a:t>
            </a:r>
          </a:p>
          <a:p>
            <a:r>
              <a:rPr lang="en-US" dirty="0"/>
              <a:t>Documentation for outpatient therapy</a:t>
            </a:r>
          </a:p>
          <a:p>
            <a:r>
              <a:rPr lang="en-US" dirty="0"/>
              <a:t>Common medical review findings</a:t>
            </a:r>
          </a:p>
        </p:txBody>
      </p:sp>
      <p:sp>
        <p:nvSpPr>
          <p:cNvPr id="6" name="Text Placeholder 5">
            <a:extLst>
              <a:ext uri="{FF2B5EF4-FFF2-40B4-BE49-F238E27FC236}">
                <a16:creationId xmlns:a16="http://schemas.microsoft.com/office/drawing/2014/main" id="{02D0E5C4-1F54-74A1-BFD6-307270A9E65E}"/>
              </a:ext>
            </a:extLst>
          </p:cNvPr>
          <p:cNvSpPr>
            <a:spLocks noGrp="1"/>
          </p:cNvSpPr>
          <p:nvPr>
            <p:ph type="body" sz="quarter" idx="11"/>
          </p:nvPr>
        </p:nvSpPr>
        <p:spPr/>
        <p:txBody>
          <a:bodyPr/>
          <a:lstStyle/>
          <a:p>
            <a:r>
              <a:rPr lang="en-US" dirty="0"/>
              <a:t>Review the legal disclaimers at the end of the presentation.</a:t>
            </a:r>
          </a:p>
        </p:txBody>
      </p:sp>
    </p:spTree>
    <p:extLst>
      <p:ext uri="{BB962C8B-B14F-4D97-AF65-F5344CB8AC3E}">
        <p14:creationId xmlns:p14="http://schemas.microsoft.com/office/powerpoint/2010/main" val="3612414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F9925-B1D5-FA6E-787C-0977717F10AE}"/>
              </a:ext>
            </a:extLst>
          </p:cNvPr>
          <p:cNvSpPr>
            <a:spLocks noGrp="1"/>
          </p:cNvSpPr>
          <p:nvPr>
            <p:ph type="title"/>
          </p:nvPr>
        </p:nvSpPr>
        <p:spPr/>
        <p:txBody>
          <a:bodyPr/>
          <a:lstStyle/>
          <a:p>
            <a:r>
              <a:rPr lang="en-US" dirty="0"/>
              <a:t>Documentation of Therapeutic Procedure</a:t>
            </a:r>
          </a:p>
        </p:txBody>
      </p:sp>
      <p:sp>
        <p:nvSpPr>
          <p:cNvPr id="3" name="Content Placeholder 2">
            <a:extLst>
              <a:ext uri="{FF2B5EF4-FFF2-40B4-BE49-F238E27FC236}">
                <a16:creationId xmlns:a16="http://schemas.microsoft.com/office/drawing/2014/main" id="{2C65E4B9-3A4C-BB3F-1CDA-3A09629A2741}"/>
              </a:ext>
            </a:extLst>
          </p:cNvPr>
          <p:cNvSpPr>
            <a:spLocks noGrp="1"/>
          </p:cNvSpPr>
          <p:nvPr>
            <p:ph idx="1"/>
          </p:nvPr>
        </p:nvSpPr>
        <p:spPr>
          <a:xfrm>
            <a:off x="838199" y="1592494"/>
            <a:ext cx="10997629" cy="5265506"/>
          </a:xfrm>
        </p:spPr>
        <p:txBody>
          <a:bodyPr>
            <a:normAutofit fontScale="92500" lnSpcReduction="10000"/>
          </a:bodyPr>
          <a:lstStyle/>
          <a:p>
            <a:r>
              <a:rPr lang="en-US" dirty="0"/>
              <a:t>Functional limitations or impairments that necessitate the therapy</a:t>
            </a:r>
          </a:p>
          <a:p>
            <a:r>
              <a:rPr lang="en-US" dirty="0"/>
              <a:t>Relevant medical history, diagnostic findings, and clinical assessments</a:t>
            </a:r>
          </a:p>
          <a:p>
            <a:r>
              <a:rPr lang="en-US" dirty="0"/>
              <a:t>Demonstration of why direct supervision is required</a:t>
            </a:r>
          </a:p>
          <a:p>
            <a:r>
              <a:rPr lang="en-US" dirty="0"/>
              <a:t>A description of the procedure, including specific techniques and equipment</a:t>
            </a:r>
          </a:p>
          <a:p>
            <a:r>
              <a:rPr lang="en-US" dirty="0"/>
              <a:t>List or describe the specific exercises, tasks, or activities performed</a:t>
            </a:r>
          </a:p>
          <a:p>
            <a:r>
              <a:rPr lang="en-US" dirty="0"/>
              <a:t>The amount of time spent on the therapy</a:t>
            </a:r>
          </a:p>
          <a:p>
            <a:r>
              <a:rPr lang="en-US" dirty="0"/>
              <a:t>The type, amount, duration, and frequency of services</a:t>
            </a:r>
          </a:p>
        </p:txBody>
      </p:sp>
    </p:spTree>
    <p:extLst>
      <p:ext uri="{BB962C8B-B14F-4D97-AF65-F5344CB8AC3E}">
        <p14:creationId xmlns:p14="http://schemas.microsoft.com/office/powerpoint/2010/main" val="12376136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BB259-2C53-679C-5235-8FC5A34457D1}"/>
              </a:ext>
            </a:extLst>
          </p:cNvPr>
          <p:cNvSpPr>
            <a:spLocks noGrp="1"/>
          </p:cNvSpPr>
          <p:nvPr>
            <p:ph type="title"/>
          </p:nvPr>
        </p:nvSpPr>
        <p:spPr/>
        <p:txBody>
          <a:bodyPr/>
          <a:lstStyle/>
          <a:p>
            <a:r>
              <a:rPr lang="en-US" dirty="0"/>
              <a:t>Documentation of Neuromuscular Reeducation</a:t>
            </a:r>
          </a:p>
        </p:txBody>
      </p:sp>
      <p:sp>
        <p:nvSpPr>
          <p:cNvPr id="3" name="Content Placeholder 2">
            <a:extLst>
              <a:ext uri="{FF2B5EF4-FFF2-40B4-BE49-F238E27FC236}">
                <a16:creationId xmlns:a16="http://schemas.microsoft.com/office/drawing/2014/main" id="{28563188-862B-A2B1-1C9E-268456171125}"/>
              </a:ext>
            </a:extLst>
          </p:cNvPr>
          <p:cNvSpPr>
            <a:spLocks noGrp="1"/>
          </p:cNvSpPr>
          <p:nvPr>
            <p:ph sz="half" idx="1"/>
          </p:nvPr>
        </p:nvSpPr>
        <p:spPr>
          <a:xfrm>
            <a:off x="838200" y="1825625"/>
            <a:ext cx="5892800" cy="4795308"/>
          </a:xfrm>
        </p:spPr>
        <p:txBody>
          <a:bodyPr>
            <a:normAutofit lnSpcReduction="10000"/>
          </a:bodyPr>
          <a:lstStyle/>
          <a:p>
            <a:r>
              <a:rPr lang="en-US" dirty="0"/>
              <a:t>Identify the neuromuscular deficits addressed</a:t>
            </a:r>
          </a:p>
          <a:p>
            <a:r>
              <a:rPr lang="en-US" dirty="0"/>
              <a:t>Detail specific exercises or interventions used</a:t>
            </a:r>
          </a:p>
          <a:p>
            <a:r>
              <a:rPr lang="en-US" dirty="0"/>
              <a:t>Demonstrate skilled therapeutic reasoning</a:t>
            </a:r>
          </a:p>
          <a:p>
            <a:r>
              <a:rPr lang="en-US" dirty="0"/>
              <a:t>Describe how intervention improves movement quality, coordination, balance, posture and kinesthetic sense</a:t>
            </a:r>
          </a:p>
        </p:txBody>
      </p:sp>
      <p:pic>
        <p:nvPicPr>
          <p:cNvPr id="7" name="Content Placeholder 6">
            <a:extLst>
              <a:ext uri="{FF2B5EF4-FFF2-40B4-BE49-F238E27FC236}">
                <a16:creationId xmlns:a16="http://schemas.microsoft.com/office/drawing/2014/main" id="{1C975B0F-C87A-8084-60BF-2537F681F6DE}"/>
              </a:ext>
              <a:ext uri="{C183D7F6-B498-43B3-948B-1728B52AA6E4}">
                <adec:decorative xmlns:adec="http://schemas.microsoft.com/office/drawing/2017/decorative" val="1"/>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7182644" y="2454541"/>
            <a:ext cx="4780755" cy="3187170"/>
          </a:xfrm>
        </p:spPr>
      </p:pic>
    </p:spTree>
    <p:extLst>
      <p:ext uri="{BB962C8B-B14F-4D97-AF65-F5344CB8AC3E}">
        <p14:creationId xmlns:p14="http://schemas.microsoft.com/office/powerpoint/2010/main" val="1228672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DDA84-EA30-1FEC-BF6A-1EE1C864054C}"/>
              </a:ext>
            </a:extLst>
          </p:cNvPr>
          <p:cNvSpPr>
            <a:spLocks noGrp="1"/>
          </p:cNvSpPr>
          <p:nvPr>
            <p:ph type="title"/>
          </p:nvPr>
        </p:nvSpPr>
        <p:spPr/>
        <p:txBody>
          <a:bodyPr/>
          <a:lstStyle/>
          <a:p>
            <a:r>
              <a:rPr lang="en-US" dirty="0"/>
              <a:t>Documentation of Therapeutic Activities</a:t>
            </a:r>
          </a:p>
        </p:txBody>
      </p:sp>
      <p:sp>
        <p:nvSpPr>
          <p:cNvPr id="3" name="Content Placeholder 2">
            <a:extLst>
              <a:ext uri="{FF2B5EF4-FFF2-40B4-BE49-F238E27FC236}">
                <a16:creationId xmlns:a16="http://schemas.microsoft.com/office/drawing/2014/main" id="{984319F0-751A-2C4F-36A7-DF30AF711B3A}"/>
              </a:ext>
            </a:extLst>
          </p:cNvPr>
          <p:cNvSpPr>
            <a:spLocks noGrp="1"/>
          </p:cNvSpPr>
          <p:nvPr>
            <p:ph idx="1"/>
          </p:nvPr>
        </p:nvSpPr>
        <p:spPr/>
        <p:txBody>
          <a:bodyPr/>
          <a:lstStyle/>
          <a:p>
            <a:r>
              <a:rPr lang="en-US" dirty="0"/>
              <a:t>Describe dynamic activities to improve functional performance</a:t>
            </a:r>
          </a:p>
          <a:p>
            <a:pPr lvl="1"/>
            <a:r>
              <a:rPr lang="en-US" dirty="0"/>
              <a:t>Movement patterns used to accomplish tasks</a:t>
            </a:r>
          </a:p>
          <a:p>
            <a:r>
              <a:rPr lang="en-US" dirty="0"/>
              <a:t>Functional activities</a:t>
            </a:r>
          </a:p>
          <a:p>
            <a:pPr lvl="1"/>
            <a:r>
              <a:rPr lang="en-US" dirty="0"/>
              <a:t>Bending, lifting, carrying, reaching, catching  and overhead activities</a:t>
            </a:r>
          </a:p>
        </p:txBody>
      </p:sp>
      <p:pic>
        <p:nvPicPr>
          <p:cNvPr id="7" name="Picture Placeholder 6">
            <a:extLst>
              <a:ext uri="{FF2B5EF4-FFF2-40B4-BE49-F238E27FC236}">
                <a16:creationId xmlns:a16="http://schemas.microsoft.com/office/drawing/2014/main" id="{ED90939E-B7CF-D487-C49A-01475534B89A}"/>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314892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19B6C-871A-3FEE-60C8-F39EEC43333E}"/>
              </a:ext>
            </a:extLst>
          </p:cNvPr>
          <p:cNvSpPr>
            <a:spLocks noGrp="1"/>
          </p:cNvSpPr>
          <p:nvPr>
            <p:ph type="title"/>
          </p:nvPr>
        </p:nvSpPr>
        <p:spPr/>
        <p:txBody>
          <a:bodyPr/>
          <a:lstStyle/>
          <a:p>
            <a:r>
              <a:rPr lang="en-US" dirty="0"/>
              <a:t>Documentation of Group</a:t>
            </a:r>
          </a:p>
        </p:txBody>
      </p:sp>
      <p:sp>
        <p:nvSpPr>
          <p:cNvPr id="3" name="Content Placeholder 2">
            <a:extLst>
              <a:ext uri="{FF2B5EF4-FFF2-40B4-BE49-F238E27FC236}">
                <a16:creationId xmlns:a16="http://schemas.microsoft.com/office/drawing/2014/main" id="{05DE241E-F344-AB2A-B6CF-83BE53806C34}"/>
              </a:ext>
            </a:extLst>
          </p:cNvPr>
          <p:cNvSpPr>
            <a:spLocks noGrp="1"/>
          </p:cNvSpPr>
          <p:nvPr>
            <p:ph idx="1"/>
          </p:nvPr>
        </p:nvSpPr>
        <p:spPr/>
        <p:txBody>
          <a:bodyPr/>
          <a:lstStyle/>
          <a:p>
            <a:r>
              <a:rPr lang="en-US" dirty="0"/>
              <a:t>Detail the number of people in the group</a:t>
            </a:r>
          </a:p>
          <a:p>
            <a:r>
              <a:rPr lang="en-US" dirty="0"/>
              <a:t>Detail the therapeutic procedure(s) being performed</a:t>
            </a:r>
          </a:p>
          <a:p>
            <a:r>
              <a:rPr lang="en-US" dirty="0"/>
              <a:t>Therapy goal of group session</a:t>
            </a:r>
          </a:p>
          <a:p>
            <a:r>
              <a:rPr lang="en-US" dirty="0"/>
              <a:t>Proof of supervising healthcare provider</a:t>
            </a:r>
          </a:p>
          <a:p>
            <a:r>
              <a:rPr lang="en-US" dirty="0"/>
              <a:t>It is not necessary that all patients perform the same activity simultaneously</a:t>
            </a:r>
          </a:p>
          <a:p>
            <a:r>
              <a:rPr lang="en-US" dirty="0"/>
              <a:t>Bill only once per session regardless of time</a:t>
            </a:r>
          </a:p>
        </p:txBody>
      </p:sp>
    </p:spTree>
    <p:extLst>
      <p:ext uri="{BB962C8B-B14F-4D97-AF65-F5344CB8AC3E}">
        <p14:creationId xmlns:p14="http://schemas.microsoft.com/office/powerpoint/2010/main" val="119143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B2F63-0202-CACB-734E-C288619E4A0E}"/>
              </a:ext>
            </a:extLst>
          </p:cNvPr>
          <p:cNvSpPr>
            <a:spLocks noGrp="1"/>
          </p:cNvSpPr>
          <p:nvPr>
            <p:ph type="title"/>
          </p:nvPr>
        </p:nvSpPr>
        <p:spPr/>
        <p:txBody>
          <a:bodyPr>
            <a:normAutofit/>
          </a:bodyPr>
          <a:lstStyle/>
          <a:p>
            <a:r>
              <a:rPr lang="en-US" dirty="0"/>
              <a:t>Documentation That Must Be Performed by Therapist</a:t>
            </a:r>
          </a:p>
        </p:txBody>
      </p:sp>
      <p:sp>
        <p:nvSpPr>
          <p:cNvPr id="3" name="Content Placeholder 2">
            <a:extLst>
              <a:ext uri="{FF2B5EF4-FFF2-40B4-BE49-F238E27FC236}">
                <a16:creationId xmlns:a16="http://schemas.microsoft.com/office/drawing/2014/main" id="{CBAF2F0C-6B4C-EB71-7680-BD23775D33A7}"/>
              </a:ext>
            </a:extLst>
          </p:cNvPr>
          <p:cNvSpPr>
            <a:spLocks noGrp="1"/>
          </p:cNvSpPr>
          <p:nvPr>
            <p:ph idx="1"/>
          </p:nvPr>
        </p:nvSpPr>
        <p:spPr/>
        <p:txBody>
          <a:bodyPr/>
          <a:lstStyle/>
          <a:p>
            <a:r>
              <a:rPr lang="en-US" dirty="0"/>
              <a:t>Evaluation and Reevaluations</a:t>
            </a:r>
          </a:p>
          <a:p>
            <a:r>
              <a:rPr lang="en-US" dirty="0"/>
              <a:t>POC with goals</a:t>
            </a:r>
          </a:p>
          <a:p>
            <a:pPr lvl="1"/>
            <a:r>
              <a:rPr lang="en-US" dirty="0"/>
              <a:t>Changes to POC</a:t>
            </a:r>
          </a:p>
          <a:p>
            <a:r>
              <a:rPr lang="en-US" dirty="0"/>
              <a:t>Progress notes/reports</a:t>
            </a:r>
          </a:p>
          <a:p>
            <a:pPr lvl="1"/>
            <a:r>
              <a:rPr lang="en-US" dirty="0"/>
              <a:t>Discharge summary</a:t>
            </a:r>
          </a:p>
          <a:p>
            <a:pPr lvl="1"/>
            <a:r>
              <a:rPr lang="en-US" dirty="0"/>
              <a:t>Completed every 10 treatment days</a:t>
            </a:r>
          </a:p>
        </p:txBody>
      </p:sp>
      <p:pic>
        <p:nvPicPr>
          <p:cNvPr id="7" name="Picture 6">
            <a:extLst>
              <a:ext uri="{FF2B5EF4-FFF2-40B4-BE49-F238E27FC236}">
                <a16:creationId xmlns:a16="http://schemas.microsoft.com/office/drawing/2014/main" id="{BA662713-BF9B-A2EF-14B2-D5BCBEAB2F91}"/>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398934" y="3429000"/>
            <a:ext cx="3321608" cy="2704208"/>
          </a:xfrm>
          <a:prstGeom prst="rect">
            <a:avLst/>
          </a:prstGeom>
        </p:spPr>
      </p:pic>
    </p:spTree>
    <p:extLst>
      <p:ext uri="{BB962C8B-B14F-4D97-AF65-F5344CB8AC3E}">
        <p14:creationId xmlns:p14="http://schemas.microsoft.com/office/powerpoint/2010/main" val="1752068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A2DFD-3291-1320-C076-0C9B9EEEFE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C67CDF-8674-B1A1-4BCB-CD32B4B77DA2}"/>
              </a:ext>
            </a:extLst>
          </p:cNvPr>
          <p:cNvSpPr>
            <a:spLocks noGrp="1"/>
          </p:cNvSpPr>
          <p:nvPr>
            <p:ph type="title"/>
          </p:nvPr>
        </p:nvSpPr>
        <p:spPr/>
        <p:txBody>
          <a:bodyPr/>
          <a:lstStyle/>
          <a:p>
            <a:r>
              <a:rPr lang="en-US" dirty="0"/>
              <a:t>Review Findings </a:t>
            </a:r>
          </a:p>
        </p:txBody>
      </p:sp>
      <p:pic>
        <p:nvPicPr>
          <p:cNvPr id="4" name="Picture Placeholder 4">
            <a:extLst>
              <a:ext uri="{FF2B5EF4-FFF2-40B4-BE49-F238E27FC236}">
                <a16:creationId xmlns:a16="http://schemas.microsoft.com/office/drawing/2014/main" id="{FB182CD9-841E-08EB-9D7A-D699C2609352}"/>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0"/>
            <a:ext cx="12192000" cy="4555375"/>
          </a:xfrm>
          <a:prstGeom prst="rect">
            <a:avLst/>
          </a:prstGeom>
        </p:spPr>
      </p:pic>
      <p:pic>
        <p:nvPicPr>
          <p:cNvPr id="3" name="Picture 2">
            <a:extLst>
              <a:ext uri="{FF2B5EF4-FFF2-40B4-BE49-F238E27FC236}">
                <a16:creationId xmlns:a16="http://schemas.microsoft.com/office/drawing/2014/main" id="{BD30416D-10F3-C9C4-A548-7B0BF5366B02}"/>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2390118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AB521-BBA7-4BB7-CF0E-91C452F61B69}"/>
              </a:ext>
            </a:extLst>
          </p:cNvPr>
          <p:cNvSpPr>
            <a:spLocks noGrp="1"/>
          </p:cNvSpPr>
          <p:nvPr>
            <p:ph type="title"/>
          </p:nvPr>
        </p:nvSpPr>
        <p:spPr/>
        <p:txBody>
          <a:bodyPr/>
          <a:lstStyle/>
          <a:p>
            <a:r>
              <a:rPr lang="en-US" dirty="0"/>
              <a:t>TP001</a:t>
            </a:r>
          </a:p>
        </p:txBody>
      </p:sp>
      <p:sp>
        <p:nvSpPr>
          <p:cNvPr id="3" name="Content Placeholder 2">
            <a:extLst>
              <a:ext uri="{FF2B5EF4-FFF2-40B4-BE49-F238E27FC236}">
                <a16:creationId xmlns:a16="http://schemas.microsoft.com/office/drawing/2014/main" id="{D2A0F965-46BB-E2A1-9C5E-542CADC815FF}"/>
              </a:ext>
            </a:extLst>
          </p:cNvPr>
          <p:cNvSpPr>
            <a:spLocks noGrp="1"/>
          </p:cNvSpPr>
          <p:nvPr>
            <p:ph idx="1"/>
          </p:nvPr>
        </p:nvSpPr>
        <p:spPr/>
        <p:txBody>
          <a:bodyPr/>
          <a:lstStyle/>
          <a:p>
            <a:r>
              <a:rPr lang="en-US" dirty="0"/>
              <a:t>Documentation does not support the plan of care was established and signed by a qualified clinician/practitioner</a:t>
            </a:r>
          </a:p>
          <a:p>
            <a:pPr lvl="1"/>
            <a:r>
              <a:rPr lang="en-US" dirty="0"/>
              <a:t>POC can only be established or changed by physician or therapist</a:t>
            </a:r>
          </a:p>
        </p:txBody>
      </p:sp>
      <p:pic>
        <p:nvPicPr>
          <p:cNvPr id="18" name="Picture Placeholder 17">
            <a:extLst>
              <a:ext uri="{FF2B5EF4-FFF2-40B4-BE49-F238E27FC236}">
                <a16:creationId xmlns:a16="http://schemas.microsoft.com/office/drawing/2014/main" id="{9FC55D37-30B1-37A3-3161-17087C76F24F}"/>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615307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C666B-F718-CB83-C979-122CBC4B0DC0}"/>
              </a:ext>
            </a:extLst>
          </p:cNvPr>
          <p:cNvSpPr>
            <a:spLocks noGrp="1"/>
          </p:cNvSpPr>
          <p:nvPr>
            <p:ph type="title"/>
          </p:nvPr>
        </p:nvSpPr>
        <p:spPr/>
        <p:txBody>
          <a:bodyPr/>
          <a:lstStyle/>
          <a:p>
            <a:r>
              <a:rPr lang="en-US" dirty="0"/>
              <a:t>TP002</a:t>
            </a:r>
          </a:p>
        </p:txBody>
      </p:sp>
      <p:sp>
        <p:nvSpPr>
          <p:cNvPr id="3" name="Content Placeholder 2">
            <a:extLst>
              <a:ext uri="{FF2B5EF4-FFF2-40B4-BE49-F238E27FC236}">
                <a16:creationId xmlns:a16="http://schemas.microsoft.com/office/drawing/2014/main" id="{034DB0E8-CB53-A5F4-C32F-68212A7AB8A0}"/>
              </a:ext>
            </a:extLst>
          </p:cNvPr>
          <p:cNvSpPr>
            <a:spLocks noGrp="1"/>
          </p:cNvSpPr>
          <p:nvPr>
            <p:ph idx="1"/>
          </p:nvPr>
        </p:nvSpPr>
        <p:spPr/>
        <p:txBody>
          <a:bodyPr/>
          <a:lstStyle/>
          <a:p>
            <a:r>
              <a:rPr lang="en-US" dirty="0"/>
              <a:t>The documentation submitted did not support the approval/certification of the plan of care for the therapy service(s)</a:t>
            </a:r>
          </a:p>
        </p:txBody>
      </p:sp>
      <p:pic>
        <p:nvPicPr>
          <p:cNvPr id="8" name="Picture Placeholder 7">
            <a:extLst>
              <a:ext uri="{FF2B5EF4-FFF2-40B4-BE49-F238E27FC236}">
                <a16:creationId xmlns:a16="http://schemas.microsoft.com/office/drawing/2014/main" id="{A885ECB6-1370-8F66-EEC0-9FEDEFCE2375}"/>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7005173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47406-2638-1195-8B27-251094649DB7}"/>
              </a:ext>
            </a:extLst>
          </p:cNvPr>
          <p:cNvSpPr>
            <a:spLocks noGrp="1"/>
          </p:cNvSpPr>
          <p:nvPr>
            <p:ph type="title"/>
          </p:nvPr>
        </p:nvSpPr>
        <p:spPr/>
        <p:txBody>
          <a:bodyPr/>
          <a:lstStyle/>
          <a:p>
            <a:r>
              <a:rPr lang="en-US" dirty="0"/>
              <a:t>TP004</a:t>
            </a:r>
          </a:p>
        </p:txBody>
      </p:sp>
      <p:sp>
        <p:nvSpPr>
          <p:cNvPr id="3" name="Content Placeholder 2">
            <a:extLst>
              <a:ext uri="{FF2B5EF4-FFF2-40B4-BE49-F238E27FC236}">
                <a16:creationId xmlns:a16="http://schemas.microsoft.com/office/drawing/2014/main" id="{B4482A3A-7500-B0D9-4ABB-82BC7374968F}"/>
              </a:ext>
            </a:extLst>
          </p:cNvPr>
          <p:cNvSpPr>
            <a:spLocks noGrp="1"/>
          </p:cNvSpPr>
          <p:nvPr>
            <p:ph idx="1"/>
          </p:nvPr>
        </p:nvSpPr>
        <p:spPr/>
        <p:txBody>
          <a:bodyPr/>
          <a:lstStyle/>
          <a:p>
            <a:r>
              <a:rPr lang="en-US" dirty="0"/>
              <a:t>The documentation submitted did not support the reason for delayed/lapsed (re)certification</a:t>
            </a:r>
          </a:p>
        </p:txBody>
      </p:sp>
      <p:pic>
        <p:nvPicPr>
          <p:cNvPr id="18" name="Picture Placeholder 17">
            <a:extLst>
              <a:ext uri="{FF2B5EF4-FFF2-40B4-BE49-F238E27FC236}">
                <a16:creationId xmlns:a16="http://schemas.microsoft.com/office/drawing/2014/main" id="{682315B1-BC55-4C90-95A8-4BD63E92D68A}"/>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7243763" y="2857500"/>
            <a:ext cx="4060825" cy="3530600"/>
          </a:xfrm>
          <a:prstGeom prst="rect">
            <a:avLst/>
          </a:prstGeom>
        </p:spPr>
      </p:pic>
    </p:spTree>
    <p:extLst>
      <p:ext uri="{BB962C8B-B14F-4D97-AF65-F5344CB8AC3E}">
        <p14:creationId xmlns:p14="http://schemas.microsoft.com/office/powerpoint/2010/main" val="31553315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D7863-253A-3220-EC1C-5E1A2E497685}"/>
              </a:ext>
            </a:extLst>
          </p:cNvPr>
          <p:cNvSpPr>
            <a:spLocks noGrp="1"/>
          </p:cNvSpPr>
          <p:nvPr>
            <p:ph type="title"/>
          </p:nvPr>
        </p:nvSpPr>
        <p:spPr/>
        <p:txBody>
          <a:bodyPr/>
          <a:lstStyle/>
          <a:p>
            <a:r>
              <a:rPr lang="en-US" dirty="0"/>
              <a:t>TP007</a:t>
            </a:r>
          </a:p>
        </p:txBody>
      </p:sp>
      <p:sp>
        <p:nvSpPr>
          <p:cNvPr id="3" name="Content Placeholder 2">
            <a:extLst>
              <a:ext uri="{FF2B5EF4-FFF2-40B4-BE49-F238E27FC236}">
                <a16:creationId xmlns:a16="http://schemas.microsoft.com/office/drawing/2014/main" id="{7D746118-FC09-432B-B254-B558CFAB79F9}"/>
              </a:ext>
            </a:extLst>
          </p:cNvPr>
          <p:cNvSpPr>
            <a:spLocks noGrp="1"/>
          </p:cNvSpPr>
          <p:nvPr>
            <p:ph idx="1"/>
          </p:nvPr>
        </p:nvSpPr>
        <p:spPr/>
        <p:txBody>
          <a:bodyPr/>
          <a:lstStyle/>
          <a:p>
            <a:r>
              <a:rPr lang="en-US" dirty="0"/>
              <a:t>Documentation does not support the POC was recertified within the duration of the prior plan of care, or within 90 days, whichever is less</a:t>
            </a:r>
          </a:p>
        </p:txBody>
      </p:sp>
      <p:pic>
        <p:nvPicPr>
          <p:cNvPr id="8" name="Picture Placeholder 7">
            <a:extLst>
              <a:ext uri="{FF2B5EF4-FFF2-40B4-BE49-F238E27FC236}">
                <a16:creationId xmlns:a16="http://schemas.microsoft.com/office/drawing/2014/main" id="{1BEAF090-EDEB-E0E4-6F1C-BD723C209DFE}"/>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668868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4301A-4DA4-6014-2206-5B1EB7879DDF}"/>
              </a:ext>
            </a:extLst>
          </p:cNvPr>
          <p:cNvSpPr>
            <a:spLocks noGrp="1"/>
          </p:cNvSpPr>
          <p:nvPr>
            <p:ph type="title"/>
          </p:nvPr>
        </p:nvSpPr>
        <p:spPr/>
        <p:txBody>
          <a:bodyPr/>
          <a:lstStyle/>
          <a:p>
            <a:r>
              <a:rPr lang="en-US" dirty="0"/>
              <a:t>Medical Review Overview</a:t>
            </a:r>
          </a:p>
        </p:txBody>
      </p:sp>
      <p:pic>
        <p:nvPicPr>
          <p:cNvPr id="5" name="Picture 4">
            <a:extLst>
              <a:ext uri="{FF2B5EF4-FFF2-40B4-BE49-F238E27FC236}">
                <a16:creationId xmlns:a16="http://schemas.microsoft.com/office/drawing/2014/main" id="{2625E10B-F5D7-A0F0-F9C6-64099CD2075C}"/>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1"/>
            <a:ext cx="12191999" cy="4405745"/>
          </a:xfrm>
          <a:prstGeom prst="rect">
            <a:avLst/>
          </a:prstGeom>
        </p:spPr>
      </p:pic>
      <p:pic>
        <p:nvPicPr>
          <p:cNvPr id="3" name="Picture 2">
            <a:extLst>
              <a:ext uri="{FF2B5EF4-FFF2-40B4-BE49-F238E27FC236}">
                <a16:creationId xmlns:a16="http://schemas.microsoft.com/office/drawing/2014/main" id="{90923637-0970-1576-94A0-7D0DB8EAAAA7}"/>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6604452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C10BF-5043-F4E5-E56B-F17428248B1D}"/>
              </a:ext>
            </a:extLst>
          </p:cNvPr>
          <p:cNvSpPr>
            <a:spLocks noGrp="1"/>
          </p:cNvSpPr>
          <p:nvPr>
            <p:ph type="title"/>
          </p:nvPr>
        </p:nvSpPr>
        <p:spPr/>
        <p:txBody>
          <a:bodyPr/>
          <a:lstStyle/>
          <a:p>
            <a:r>
              <a:rPr lang="en-US" dirty="0"/>
              <a:t>TP100</a:t>
            </a:r>
          </a:p>
        </p:txBody>
      </p:sp>
      <p:sp>
        <p:nvSpPr>
          <p:cNvPr id="3" name="Content Placeholder 2">
            <a:extLst>
              <a:ext uri="{FF2B5EF4-FFF2-40B4-BE49-F238E27FC236}">
                <a16:creationId xmlns:a16="http://schemas.microsoft.com/office/drawing/2014/main" id="{7A1FB4B6-961A-FA13-CF94-7326D81F02CB}"/>
              </a:ext>
            </a:extLst>
          </p:cNvPr>
          <p:cNvSpPr>
            <a:spLocks noGrp="1"/>
          </p:cNvSpPr>
          <p:nvPr>
            <p:ph idx="1"/>
          </p:nvPr>
        </p:nvSpPr>
        <p:spPr/>
        <p:txBody>
          <a:bodyPr/>
          <a:lstStyle/>
          <a:p>
            <a:r>
              <a:rPr lang="en-US" dirty="0"/>
              <a:t>The documentation submitted did not include an initial evaluation to support the therapy service(s) billed</a:t>
            </a:r>
          </a:p>
        </p:txBody>
      </p:sp>
      <p:pic>
        <p:nvPicPr>
          <p:cNvPr id="9" name="Picture Placeholder 8">
            <a:extLst>
              <a:ext uri="{FF2B5EF4-FFF2-40B4-BE49-F238E27FC236}">
                <a16:creationId xmlns:a16="http://schemas.microsoft.com/office/drawing/2014/main" id="{67FB3F84-D71D-06A0-8BA4-12E9BF65EDEC}"/>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23035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D54FD-9A67-25D8-5793-ED041B0B1EC9}"/>
              </a:ext>
            </a:extLst>
          </p:cNvPr>
          <p:cNvSpPr>
            <a:spLocks noGrp="1"/>
          </p:cNvSpPr>
          <p:nvPr>
            <p:ph type="title"/>
          </p:nvPr>
        </p:nvSpPr>
        <p:spPr/>
        <p:txBody>
          <a:bodyPr/>
          <a:lstStyle/>
          <a:p>
            <a:r>
              <a:rPr lang="en-US" dirty="0"/>
              <a:t>TP300</a:t>
            </a:r>
          </a:p>
        </p:txBody>
      </p:sp>
      <p:sp>
        <p:nvSpPr>
          <p:cNvPr id="3" name="Content Placeholder 2">
            <a:extLst>
              <a:ext uri="{FF2B5EF4-FFF2-40B4-BE49-F238E27FC236}">
                <a16:creationId xmlns:a16="http://schemas.microsoft.com/office/drawing/2014/main" id="{5A70131A-67CD-9496-DC11-595086AE468F}"/>
              </a:ext>
            </a:extLst>
          </p:cNvPr>
          <p:cNvSpPr>
            <a:spLocks noGrp="1"/>
          </p:cNvSpPr>
          <p:nvPr>
            <p:ph idx="1"/>
          </p:nvPr>
        </p:nvSpPr>
        <p:spPr/>
        <p:txBody>
          <a:bodyPr/>
          <a:lstStyle/>
          <a:p>
            <a:r>
              <a:rPr lang="en-US" dirty="0"/>
              <a:t>The documentation submitted did not include a progress report which was completed</a:t>
            </a:r>
          </a:p>
        </p:txBody>
      </p:sp>
      <p:pic>
        <p:nvPicPr>
          <p:cNvPr id="14" name="Picture Placeholder 13">
            <a:extLst>
              <a:ext uri="{FF2B5EF4-FFF2-40B4-BE49-F238E27FC236}">
                <a16:creationId xmlns:a16="http://schemas.microsoft.com/office/drawing/2014/main" id="{5F855243-F502-22EC-AB67-7AC014823697}"/>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40729188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AF46A-7151-4D00-B6A7-35A3F2EE9AE9}"/>
              </a:ext>
            </a:extLst>
          </p:cNvPr>
          <p:cNvSpPr>
            <a:spLocks noGrp="1"/>
          </p:cNvSpPr>
          <p:nvPr>
            <p:ph type="title"/>
          </p:nvPr>
        </p:nvSpPr>
        <p:spPr/>
        <p:txBody>
          <a:bodyPr/>
          <a:lstStyle/>
          <a:p>
            <a:r>
              <a:rPr lang="en-US" dirty="0"/>
              <a:t>TP301</a:t>
            </a:r>
          </a:p>
        </p:txBody>
      </p:sp>
      <p:sp>
        <p:nvSpPr>
          <p:cNvPr id="3" name="Content Placeholder 2">
            <a:extLst>
              <a:ext uri="{FF2B5EF4-FFF2-40B4-BE49-F238E27FC236}">
                <a16:creationId xmlns:a16="http://schemas.microsoft.com/office/drawing/2014/main" id="{8E729C43-5DB0-4B5A-5AC6-B8DC1A5C8A49}"/>
              </a:ext>
            </a:extLst>
          </p:cNvPr>
          <p:cNvSpPr>
            <a:spLocks noGrp="1"/>
          </p:cNvSpPr>
          <p:nvPr>
            <p:ph idx="1"/>
          </p:nvPr>
        </p:nvSpPr>
        <p:spPr/>
        <p:txBody>
          <a:bodyPr/>
          <a:lstStyle/>
          <a:p>
            <a:r>
              <a:rPr lang="en-US" dirty="0"/>
              <a:t>The documentation submitted did not include a progress report which was either signed or signed by qualified staff</a:t>
            </a:r>
          </a:p>
        </p:txBody>
      </p:sp>
      <p:pic>
        <p:nvPicPr>
          <p:cNvPr id="2050" name="Picture 2">
            <a:extLst>
              <a:ext uri="{FF2B5EF4-FFF2-40B4-BE49-F238E27FC236}">
                <a16:creationId xmlns:a16="http://schemas.microsoft.com/office/drawing/2014/main" id="{B69D000A-7E3E-2886-860A-00DFFF638F26}"/>
              </a:ext>
              <a:ext uri="{C183D7F6-B498-43B3-948B-1728B52AA6E4}">
                <adec:decorative xmlns:adec="http://schemas.microsoft.com/office/drawing/2017/decorative" val="1"/>
              </a:ext>
            </a:extLst>
          </p:cNvPr>
          <p:cNvPicPr>
            <a:picLocks noGrp="1" noChangeAspect="1" noChangeArrowheads="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97589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F8B14-C5A1-6CF4-B90C-198F7E8C59CE}"/>
              </a:ext>
            </a:extLst>
          </p:cNvPr>
          <p:cNvSpPr>
            <a:spLocks noGrp="1"/>
          </p:cNvSpPr>
          <p:nvPr>
            <p:ph type="title"/>
          </p:nvPr>
        </p:nvSpPr>
        <p:spPr/>
        <p:txBody>
          <a:bodyPr/>
          <a:lstStyle/>
          <a:p>
            <a:r>
              <a:rPr lang="en-US" dirty="0"/>
              <a:t>TP303</a:t>
            </a:r>
          </a:p>
        </p:txBody>
      </p:sp>
      <p:sp>
        <p:nvSpPr>
          <p:cNvPr id="3" name="Content Placeholder 2">
            <a:extLst>
              <a:ext uri="{FF2B5EF4-FFF2-40B4-BE49-F238E27FC236}">
                <a16:creationId xmlns:a16="http://schemas.microsoft.com/office/drawing/2014/main" id="{B5DFA648-0F78-BCBD-81E6-E77E9B511156}"/>
              </a:ext>
            </a:extLst>
          </p:cNvPr>
          <p:cNvSpPr>
            <a:spLocks noGrp="1"/>
          </p:cNvSpPr>
          <p:nvPr>
            <p:ph idx="1"/>
          </p:nvPr>
        </p:nvSpPr>
        <p:spPr/>
        <p:txBody>
          <a:bodyPr/>
          <a:lstStyle/>
          <a:p>
            <a:r>
              <a:rPr lang="en-US" dirty="0"/>
              <a:t>The documentation submitted did not include a progress report which was completed a minimum of every 10th treatment visit throughout the episode of care or within 7 calendar days from the end date of the reporting period</a:t>
            </a:r>
          </a:p>
        </p:txBody>
      </p:sp>
      <p:pic>
        <p:nvPicPr>
          <p:cNvPr id="3074" name="Picture 2">
            <a:extLst>
              <a:ext uri="{FF2B5EF4-FFF2-40B4-BE49-F238E27FC236}">
                <a16:creationId xmlns:a16="http://schemas.microsoft.com/office/drawing/2014/main" id="{C6F9BA2E-D7C0-CAC5-7A7B-52A154462968}"/>
              </a:ext>
              <a:ext uri="{C183D7F6-B498-43B3-948B-1728B52AA6E4}">
                <adec:decorative xmlns:adec="http://schemas.microsoft.com/office/drawing/2017/decorative" val="1"/>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a:ext>
            </a:extLst>
          </a:blip>
          <a:stretch>
            <a:fillRect/>
          </a:stretch>
        </p:blipFill>
        <p:spPr bwMode="auto">
          <a:xfrm>
            <a:off x="8720667" y="3220392"/>
            <a:ext cx="3036178" cy="3036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1515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36BA-0486-3609-7DA1-31CD30F31A58}"/>
              </a:ext>
            </a:extLst>
          </p:cNvPr>
          <p:cNvSpPr>
            <a:spLocks noGrp="1"/>
          </p:cNvSpPr>
          <p:nvPr>
            <p:ph type="title"/>
          </p:nvPr>
        </p:nvSpPr>
        <p:spPr/>
        <p:txBody>
          <a:bodyPr/>
          <a:lstStyle/>
          <a:p>
            <a:r>
              <a:rPr lang="en-US" dirty="0"/>
              <a:t>TP400</a:t>
            </a:r>
          </a:p>
        </p:txBody>
      </p:sp>
      <p:sp>
        <p:nvSpPr>
          <p:cNvPr id="3" name="Content Placeholder 2">
            <a:extLst>
              <a:ext uri="{FF2B5EF4-FFF2-40B4-BE49-F238E27FC236}">
                <a16:creationId xmlns:a16="http://schemas.microsoft.com/office/drawing/2014/main" id="{CF793FF6-90DA-F83D-E3DB-D2D01B46025E}"/>
              </a:ext>
            </a:extLst>
          </p:cNvPr>
          <p:cNvSpPr>
            <a:spLocks noGrp="1"/>
          </p:cNvSpPr>
          <p:nvPr>
            <p:ph idx="1"/>
          </p:nvPr>
        </p:nvSpPr>
        <p:spPr/>
        <p:txBody>
          <a:bodyPr/>
          <a:lstStyle/>
          <a:p>
            <a:r>
              <a:rPr lang="en-US" dirty="0"/>
              <a:t>The documentation submitted lacked evidence to support the ongoing skills of a qualified therapist were required to complete the treatment</a:t>
            </a:r>
          </a:p>
        </p:txBody>
      </p:sp>
      <p:pic>
        <p:nvPicPr>
          <p:cNvPr id="8" name="Picture Placeholder 7">
            <a:extLst>
              <a:ext uri="{FF2B5EF4-FFF2-40B4-BE49-F238E27FC236}">
                <a16:creationId xmlns:a16="http://schemas.microsoft.com/office/drawing/2014/main" id="{6780F930-51F1-07CE-76BA-638512931E7B}"/>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7282930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E8E9F-CC61-6D3D-BA8C-CE110D1F96EF}"/>
              </a:ext>
            </a:extLst>
          </p:cNvPr>
          <p:cNvSpPr>
            <a:spLocks noGrp="1"/>
          </p:cNvSpPr>
          <p:nvPr>
            <p:ph type="title"/>
          </p:nvPr>
        </p:nvSpPr>
        <p:spPr/>
        <p:txBody>
          <a:bodyPr/>
          <a:lstStyle/>
          <a:p>
            <a:r>
              <a:rPr lang="en-US" dirty="0"/>
              <a:t>TP501</a:t>
            </a:r>
          </a:p>
        </p:txBody>
      </p:sp>
      <p:sp>
        <p:nvSpPr>
          <p:cNvPr id="3" name="Content Placeholder 2">
            <a:extLst>
              <a:ext uri="{FF2B5EF4-FFF2-40B4-BE49-F238E27FC236}">
                <a16:creationId xmlns:a16="http://schemas.microsoft.com/office/drawing/2014/main" id="{D424BCB4-40E1-63F4-44A4-CE600F3C468D}"/>
              </a:ext>
            </a:extLst>
          </p:cNvPr>
          <p:cNvSpPr>
            <a:spLocks noGrp="1"/>
          </p:cNvSpPr>
          <p:nvPr>
            <p:ph idx="1"/>
          </p:nvPr>
        </p:nvSpPr>
        <p:spPr>
          <a:xfrm>
            <a:off x="838201" y="1804988"/>
            <a:ext cx="8763000" cy="4583047"/>
          </a:xfrm>
        </p:spPr>
        <p:txBody>
          <a:bodyPr/>
          <a:lstStyle/>
          <a:p>
            <a:r>
              <a:rPr lang="en-US" dirty="0"/>
              <a:t>Documentation did not include a treatment note which contained all the required elements including date of treatment, description of modality/procedure to support accurate billing, total treatment minutes/total timed code treatment minutes and signature of qualified professional</a:t>
            </a:r>
          </a:p>
        </p:txBody>
      </p:sp>
    </p:spTree>
    <p:extLst>
      <p:ext uri="{BB962C8B-B14F-4D97-AF65-F5344CB8AC3E}">
        <p14:creationId xmlns:p14="http://schemas.microsoft.com/office/powerpoint/2010/main" val="15114509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AA110-548A-53F1-54B5-CEBBEA5D7535}"/>
              </a:ext>
            </a:extLst>
          </p:cNvPr>
          <p:cNvSpPr>
            <a:spLocks noGrp="1"/>
          </p:cNvSpPr>
          <p:nvPr>
            <p:ph type="title"/>
          </p:nvPr>
        </p:nvSpPr>
        <p:spPr/>
        <p:txBody>
          <a:bodyPr/>
          <a:lstStyle/>
          <a:p>
            <a:r>
              <a:rPr lang="en-US" dirty="0"/>
              <a:t>TP903</a:t>
            </a:r>
          </a:p>
        </p:txBody>
      </p:sp>
      <p:sp>
        <p:nvSpPr>
          <p:cNvPr id="3" name="Content Placeholder 2">
            <a:extLst>
              <a:ext uri="{FF2B5EF4-FFF2-40B4-BE49-F238E27FC236}">
                <a16:creationId xmlns:a16="http://schemas.microsoft.com/office/drawing/2014/main" id="{A7E103ED-2AB7-839D-3B2F-496EF857D3CE}"/>
              </a:ext>
            </a:extLst>
          </p:cNvPr>
          <p:cNvSpPr>
            <a:spLocks noGrp="1"/>
          </p:cNvSpPr>
          <p:nvPr>
            <p:ph idx="1"/>
          </p:nvPr>
        </p:nvSpPr>
        <p:spPr/>
        <p:txBody>
          <a:bodyPr/>
          <a:lstStyle/>
          <a:p>
            <a:r>
              <a:rPr lang="en-US" dirty="0"/>
              <a:t>The documentation supports the CQ and/or CO modifier should have been billed as services were furnished in whole or in part by a therapy assistant</a:t>
            </a:r>
          </a:p>
        </p:txBody>
      </p:sp>
      <p:pic>
        <p:nvPicPr>
          <p:cNvPr id="8" name="Picture Placeholder 7">
            <a:extLst>
              <a:ext uri="{FF2B5EF4-FFF2-40B4-BE49-F238E27FC236}">
                <a16:creationId xmlns:a16="http://schemas.microsoft.com/office/drawing/2014/main" id="{4E6C0BCF-D5F1-7C49-BB61-C879C401FEE6}"/>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8010877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B117-C51D-23AA-17C7-CDA4D48F44F2}"/>
              </a:ext>
            </a:extLst>
          </p:cNvPr>
          <p:cNvSpPr>
            <a:spLocks noGrp="1"/>
          </p:cNvSpPr>
          <p:nvPr>
            <p:ph type="title"/>
          </p:nvPr>
        </p:nvSpPr>
        <p:spPr/>
        <p:txBody>
          <a:bodyPr/>
          <a:lstStyle/>
          <a:p>
            <a:r>
              <a:rPr lang="en-US" dirty="0"/>
              <a:t>GBB03</a:t>
            </a:r>
          </a:p>
        </p:txBody>
      </p:sp>
      <p:sp>
        <p:nvSpPr>
          <p:cNvPr id="3" name="Content Placeholder 2">
            <a:extLst>
              <a:ext uri="{FF2B5EF4-FFF2-40B4-BE49-F238E27FC236}">
                <a16:creationId xmlns:a16="http://schemas.microsoft.com/office/drawing/2014/main" id="{DB1F5D23-2C2E-6F06-A0AB-3FD4524A6B93}"/>
              </a:ext>
            </a:extLst>
          </p:cNvPr>
          <p:cNvSpPr>
            <a:spLocks noGrp="1"/>
          </p:cNvSpPr>
          <p:nvPr>
            <p:ph idx="1"/>
          </p:nvPr>
        </p:nvSpPr>
        <p:spPr/>
        <p:txBody>
          <a:bodyPr/>
          <a:lstStyle/>
          <a:p>
            <a:r>
              <a:rPr lang="en-US" dirty="0"/>
              <a:t>The documentation submitted does not support services were rendered as billed</a:t>
            </a:r>
          </a:p>
        </p:txBody>
      </p:sp>
      <p:pic>
        <p:nvPicPr>
          <p:cNvPr id="12" name="Picture Placeholder 11">
            <a:extLst>
              <a:ext uri="{FF2B5EF4-FFF2-40B4-BE49-F238E27FC236}">
                <a16:creationId xmlns:a16="http://schemas.microsoft.com/office/drawing/2014/main" id="{4B5C9CE6-2D0A-89BE-88AA-E70DDF540A85}"/>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tretch/>
        </p:blipFill>
        <p:spPr>
          <a:xfrm>
            <a:off x="8732142" y="2767542"/>
            <a:ext cx="2790991" cy="3725333"/>
          </a:xfrm>
          <a:prstGeom prst="rect">
            <a:avLst/>
          </a:prstGeom>
        </p:spPr>
      </p:pic>
    </p:spTree>
    <p:extLst>
      <p:ext uri="{BB962C8B-B14F-4D97-AF65-F5344CB8AC3E}">
        <p14:creationId xmlns:p14="http://schemas.microsoft.com/office/powerpoint/2010/main" val="41788036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43DB7-A1EC-B264-1913-07B09435AA53}"/>
              </a:ext>
            </a:extLst>
          </p:cNvPr>
          <p:cNvSpPr>
            <a:spLocks noGrp="1"/>
          </p:cNvSpPr>
          <p:nvPr>
            <p:ph type="title"/>
          </p:nvPr>
        </p:nvSpPr>
        <p:spPr>
          <a:xfrm>
            <a:off x="838200" y="176212"/>
            <a:ext cx="11099800" cy="1325563"/>
          </a:xfrm>
        </p:spPr>
        <p:txBody>
          <a:bodyPr/>
          <a:lstStyle/>
          <a:p>
            <a:r>
              <a:rPr lang="en-US" dirty="0"/>
              <a:t>Connecting Findings to Overall Compliance</a:t>
            </a:r>
          </a:p>
        </p:txBody>
      </p:sp>
      <p:sp>
        <p:nvSpPr>
          <p:cNvPr id="3" name="Content Placeholder 2">
            <a:extLst>
              <a:ext uri="{FF2B5EF4-FFF2-40B4-BE49-F238E27FC236}">
                <a16:creationId xmlns:a16="http://schemas.microsoft.com/office/drawing/2014/main" id="{F3787214-1931-A771-B667-AE8D048B0B13}"/>
              </a:ext>
            </a:extLst>
          </p:cNvPr>
          <p:cNvSpPr>
            <a:spLocks noGrp="1"/>
          </p:cNvSpPr>
          <p:nvPr>
            <p:ph idx="1"/>
          </p:nvPr>
        </p:nvSpPr>
        <p:spPr>
          <a:xfrm>
            <a:off x="838200" y="1501775"/>
            <a:ext cx="10515600" cy="4351338"/>
          </a:xfrm>
        </p:spPr>
        <p:txBody>
          <a:bodyPr>
            <a:normAutofit/>
          </a:bodyPr>
          <a:lstStyle/>
          <a:p>
            <a:r>
              <a:rPr lang="en-US" dirty="0"/>
              <a:t>These codes are review drivers—not the full scope of compliance</a:t>
            </a:r>
          </a:p>
          <a:p>
            <a:r>
              <a:rPr lang="en-US" dirty="0"/>
              <a:t>Documentation principles apply across all therapy services</a:t>
            </a:r>
          </a:p>
          <a:p>
            <a:r>
              <a:rPr lang="en-US" dirty="0"/>
              <a:t>Importance of accurate code selection and billing</a:t>
            </a:r>
          </a:p>
          <a:p>
            <a:r>
              <a:rPr lang="en-US" dirty="0"/>
              <a:t>Improving documentation for these codes strengthens overall compliance</a:t>
            </a:r>
          </a:p>
        </p:txBody>
      </p:sp>
      <p:pic>
        <p:nvPicPr>
          <p:cNvPr id="7" name="Picture Placeholder 6">
            <a:extLst>
              <a:ext uri="{FF2B5EF4-FFF2-40B4-BE49-F238E27FC236}">
                <a16:creationId xmlns:a16="http://schemas.microsoft.com/office/drawing/2014/main" id="{E8229A93-ADC4-97D2-1623-DA047775C8E4}"/>
              </a:ext>
              <a:ext uri="{C183D7F6-B498-43B3-948B-1728B52AA6E4}">
                <adec:decorative xmlns:adec="http://schemas.microsoft.com/office/drawing/2017/decorative" val="1"/>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tretch>
            <a:fillRect/>
          </a:stretch>
        </p:blipFill>
        <p:spPr>
          <a:xfrm>
            <a:off x="4142846" y="5048197"/>
            <a:ext cx="4490508" cy="1633591"/>
          </a:xfrm>
        </p:spPr>
      </p:pic>
    </p:spTree>
    <p:extLst>
      <p:ext uri="{BB962C8B-B14F-4D97-AF65-F5344CB8AC3E}">
        <p14:creationId xmlns:p14="http://schemas.microsoft.com/office/powerpoint/2010/main" val="28397344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4301A-4DA4-6014-2206-5B1EB7879DDF}"/>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2D783AE8-2D96-DA30-731C-1E962D0C98BE}"/>
              </a:ext>
            </a:extLst>
          </p:cNvPr>
          <p:cNvSpPr>
            <a:spLocks noGrp="1"/>
          </p:cNvSpPr>
          <p:nvPr>
            <p:ph idx="1"/>
          </p:nvPr>
        </p:nvSpPr>
        <p:spPr>
          <a:xfrm>
            <a:off x="838200" y="1804988"/>
            <a:ext cx="6731000" cy="4687887"/>
          </a:xfrm>
        </p:spPr>
        <p:txBody>
          <a:bodyPr/>
          <a:lstStyle/>
          <a:p>
            <a:r>
              <a:rPr lang="en-US" i="1" dirty="0">
                <a:hlinkClick r:id="rId3"/>
              </a:rPr>
              <a:t>Medicare Benefit Policy Manual</a:t>
            </a:r>
            <a:r>
              <a:rPr lang="en-US" dirty="0">
                <a:hlinkClick r:id="rId3"/>
              </a:rPr>
              <a:t>, Chapter 15</a:t>
            </a:r>
            <a:r>
              <a:rPr lang="en-US" dirty="0"/>
              <a:t>, Sections 220-230</a:t>
            </a:r>
          </a:p>
          <a:p>
            <a:r>
              <a:rPr lang="en-US" dirty="0">
                <a:hlinkClick r:id="rId4"/>
              </a:rPr>
              <a:t>Therapy Assistants: What They Cannot Do</a:t>
            </a:r>
            <a:endParaRPr lang="en-US" dirty="0"/>
          </a:p>
          <a:p>
            <a:r>
              <a:rPr lang="en-US" dirty="0">
                <a:hlinkClick r:id="rId5"/>
              </a:rPr>
              <a:t>Outpatient Therapy Services</a:t>
            </a:r>
            <a:endParaRPr lang="en-US" dirty="0"/>
          </a:p>
          <a:p>
            <a:r>
              <a:rPr lang="en-US" dirty="0">
                <a:hlinkClick r:id="rId6"/>
              </a:rPr>
              <a:t>Modifier CQ Fact Sheet</a:t>
            </a:r>
            <a:endParaRPr lang="en-US" dirty="0"/>
          </a:p>
          <a:p>
            <a:r>
              <a:rPr lang="en-US" dirty="0">
                <a:hlinkClick r:id="rId7"/>
              </a:rPr>
              <a:t>Modifier CO Fact Sheet</a:t>
            </a:r>
            <a:endParaRPr lang="en-US" dirty="0"/>
          </a:p>
        </p:txBody>
      </p:sp>
      <p:pic>
        <p:nvPicPr>
          <p:cNvPr id="7" name="Picture Placeholder 6">
            <a:extLst>
              <a:ext uri="{FF2B5EF4-FFF2-40B4-BE49-F238E27FC236}">
                <a16:creationId xmlns:a16="http://schemas.microsoft.com/office/drawing/2014/main" id="{900C4EEA-EF7F-74D4-1EF3-E1FC36C5F73B}"/>
              </a:ext>
              <a:ext uri="{C183D7F6-B498-43B3-948B-1728B52AA6E4}">
                <adec:decorative xmlns:adec="http://schemas.microsoft.com/office/drawing/2017/decorative" val="1"/>
              </a:ext>
            </a:extLst>
          </p:cNvPr>
          <p:cNvPicPr>
            <a:picLocks noGrp="1" noChangeAspect="1"/>
          </p:cNvPicPr>
          <p:nvPr>
            <p:ph type="pic" sz="quarter" idx="10"/>
          </p:nvPr>
        </p:nvPicPr>
        <p:blipFill>
          <a:blip r:embed="rId8" cstate="email">
            <a:extLst>
              <a:ext uri="{28A0092B-C50C-407E-A947-70E740481C1C}">
                <a14:useLocalDpi xmlns:a14="http://schemas.microsoft.com/office/drawing/2010/main"/>
              </a:ext>
            </a:extLst>
          </a:blip>
          <a:srcRect/>
          <a:stretch>
            <a:fillRect/>
          </a:stretch>
        </p:blipFill>
        <p:spPr>
          <a:xfrm>
            <a:off x="8062668" y="2957513"/>
            <a:ext cx="3494331" cy="3036887"/>
          </a:xfrm>
          <a:prstGeom prst="rect">
            <a:avLst/>
          </a:prstGeom>
        </p:spPr>
      </p:pic>
    </p:spTree>
    <p:extLst>
      <p:ext uri="{BB962C8B-B14F-4D97-AF65-F5344CB8AC3E}">
        <p14:creationId xmlns:p14="http://schemas.microsoft.com/office/powerpoint/2010/main" val="2109632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13305-8AFB-E2B2-A081-3B02F5E2E43D}"/>
              </a:ext>
            </a:extLst>
          </p:cNvPr>
          <p:cNvSpPr>
            <a:spLocks noGrp="1"/>
          </p:cNvSpPr>
          <p:nvPr>
            <p:ph type="title"/>
          </p:nvPr>
        </p:nvSpPr>
        <p:spPr/>
        <p:txBody>
          <a:bodyPr/>
          <a:lstStyle/>
          <a:p>
            <a:r>
              <a:rPr lang="en-US" dirty="0"/>
              <a:t>What’s Driving TPE</a:t>
            </a:r>
          </a:p>
        </p:txBody>
      </p:sp>
      <p:sp>
        <p:nvSpPr>
          <p:cNvPr id="3" name="Content Placeholder 2">
            <a:extLst>
              <a:ext uri="{FF2B5EF4-FFF2-40B4-BE49-F238E27FC236}">
                <a16:creationId xmlns:a16="http://schemas.microsoft.com/office/drawing/2014/main" id="{817DB501-4554-C7EF-4B21-5D9369FBBBAF}"/>
              </a:ext>
            </a:extLst>
          </p:cNvPr>
          <p:cNvSpPr>
            <a:spLocks noGrp="1"/>
          </p:cNvSpPr>
          <p:nvPr>
            <p:ph idx="1"/>
          </p:nvPr>
        </p:nvSpPr>
        <p:spPr/>
        <p:txBody>
          <a:bodyPr/>
          <a:lstStyle/>
          <a:p>
            <a:r>
              <a:rPr lang="en-US" dirty="0"/>
              <a:t>Data analysis of CPT codes 97110, 97112, 97150 and 97530</a:t>
            </a:r>
          </a:p>
          <a:p>
            <a:pPr lvl="1"/>
            <a:r>
              <a:rPr lang="en-US" dirty="0"/>
              <a:t>CERT findings</a:t>
            </a:r>
          </a:p>
          <a:p>
            <a:pPr lvl="1"/>
            <a:r>
              <a:rPr lang="en-US" dirty="0"/>
              <a:t>WPS data analysis</a:t>
            </a:r>
          </a:p>
        </p:txBody>
      </p:sp>
      <p:pic>
        <p:nvPicPr>
          <p:cNvPr id="8" name="Picture Placeholder 7">
            <a:extLst>
              <a:ext uri="{FF2B5EF4-FFF2-40B4-BE49-F238E27FC236}">
                <a16:creationId xmlns:a16="http://schemas.microsoft.com/office/drawing/2014/main" id="{BE7ABC8A-4416-9D81-6225-91B2F7121656}"/>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B07B228E-30A7-8B12-2A03-B591BAC80F8F}"/>
              </a:ext>
            </a:extLst>
          </p:cNvPr>
          <p:cNvSpPr>
            <a:spLocks noGrp="1"/>
          </p:cNvSpPr>
          <p:nvPr>
            <p:ph type="body" sz="quarter" idx="11"/>
          </p:nvPr>
        </p:nvSpPr>
        <p:spPr/>
        <p:txBody>
          <a:bodyPr/>
          <a:lstStyle/>
          <a:p>
            <a:r>
              <a:rPr lang="en-US" dirty="0"/>
              <a:t>CPT only copyright 2024 American Medical Association. All rights reserved.</a:t>
            </a:r>
          </a:p>
        </p:txBody>
      </p:sp>
    </p:spTree>
    <p:extLst>
      <p:ext uri="{BB962C8B-B14F-4D97-AF65-F5344CB8AC3E}">
        <p14:creationId xmlns:p14="http://schemas.microsoft.com/office/powerpoint/2010/main" val="37926197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B4E90-3C22-36DB-07C9-2F2C6164412D}"/>
              </a:ext>
            </a:extLst>
          </p:cNvPr>
          <p:cNvSpPr>
            <a:spLocks noGrp="1"/>
          </p:cNvSpPr>
          <p:nvPr>
            <p:ph type="title"/>
          </p:nvPr>
        </p:nvSpPr>
        <p:spPr/>
        <p:txBody>
          <a:bodyPr/>
          <a:lstStyle/>
          <a:p>
            <a:r>
              <a:rPr lang="en-US" dirty="0"/>
              <a:t>Let’s Recap</a:t>
            </a:r>
          </a:p>
        </p:txBody>
      </p:sp>
      <p:sp>
        <p:nvSpPr>
          <p:cNvPr id="3" name="Content Placeholder 2">
            <a:extLst>
              <a:ext uri="{FF2B5EF4-FFF2-40B4-BE49-F238E27FC236}">
                <a16:creationId xmlns:a16="http://schemas.microsoft.com/office/drawing/2014/main" id="{C50D8562-8ED4-4CE8-CCCF-79D1A7AD7BB4}"/>
              </a:ext>
            </a:extLst>
          </p:cNvPr>
          <p:cNvSpPr>
            <a:spLocks noGrp="1"/>
          </p:cNvSpPr>
          <p:nvPr>
            <p:ph idx="1"/>
          </p:nvPr>
        </p:nvSpPr>
        <p:spPr>
          <a:xfrm>
            <a:off x="711200" y="1690688"/>
            <a:ext cx="7467600" cy="4697347"/>
          </a:xfrm>
        </p:spPr>
        <p:txBody>
          <a:bodyPr>
            <a:normAutofit/>
          </a:bodyPr>
          <a:lstStyle/>
          <a:p>
            <a:pPr marL="0" indent="0">
              <a:buNone/>
            </a:pPr>
            <a:r>
              <a:rPr lang="en-US" dirty="0"/>
              <a:t>Identified key Medicare coverage and documentation requirements for outpatient rehabilitative therapy services. </a:t>
            </a:r>
          </a:p>
          <a:p>
            <a:pPr lvl="1"/>
            <a:r>
              <a:rPr lang="en-US" dirty="0"/>
              <a:t>Outpatient therapy coverage criteria</a:t>
            </a:r>
          </a:p>
          <a:p>
            <a:pPr lvl="1"/>
            <a:r>
              <a:rPr lang="en-US" dirty="0"/>
              <a:t>Documentation for outpatient therapy</a:t>
            </a:r>
          </a:p>
          <a:p>
            <a:pPr lvl="1"/>
            <a:r>
              <a:rPr lang="en-US" dirty="0"/>
              <a:t>Common medical review findings</a:t>
            </a:r>
          </a:p>
        </p:txBody>
      </p:sp>
      <p:pic>
        <p:nvPicPr>
          <p:cNvPr id="7" name="Picture Placeholder 6">
            <a:extLst>
              <a:ext uri="{FF2B5EF4-FFF2-40B4-BE49-F238E27FC236}">
                <a16:creationId xmlns:a16="http://schemas.microsoft.com/office/drawing/2014/main" id="{23F193BD-74E3-09E9-F0E6-64A0809A7DBE}"/>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8443691" y="3429000"/>
            <a:ext cx="3199802" cy="2781301"/>
          </a:xfrm>
        </p:spPr>
      </p:pic>
    </p:spTree>
    <p:extLst>
      <p:ext uri="{BB962C8B-B14F-4D97-AF65-F5344CB8AC3E}">
        <p14:creationId xmlns:p14="http://schemas.microsoft.com/office/powerpoint/2010/main" val="14851564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4301A-4DA4-6014-2206-5B1EB7879DDF}"/>
              </a:ext>
            </a:extLst>
          </p:cNvPr>
          <p:cNvSpPr>
            <a:spLocks noGrp="1"/>
          </p:cNvSpPr>
          <p:nvPr>
            <p:ph type="title"/>
          </p:nvPr>
        </p:nvSpPr>
        <p:spPr/>
        <p:txBody>
          <a:bodyPr/>
          <a:lstStyle/>
          <a:p>
            <a:r>
              <a:rPr lang="en-US" sz="4400" dirty="0"/>
              <a:t>Questions and Answers</a:t>
            </a:r>
            <a:endParaRPr lang="en-US" dirty="0"/>
          </a:p>
        </p:txBody>
      </p:sp>
      <p:pic>
        <p:nvPicPr>
          <p:cNvPr id="4" name="Picture 3">
            <a:extLst>
              <a:ext uri="{FF2B5EF4-FFF2-40B4-BE49-F238E27FC236}">
                <a16:creationId xmlns:a16="http://schemas.microsoft.com/office/drawing/2014/main" id="{DE0C7215-C0E9-76F5-2601-08980DAF5A81}"/>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86933" y="999066"/>
            <a:ext cx="5858933" cy="3295650"/>
          </a:xfrm>
          <a:prstGeom prst="rect">
            <a:avLst/>
          </a:prstGeom>
        </p:spPr>
      </p:pic>
    </p:spTree>
    <p:extLst>
      <p:ext uri="{BB962C8B-B14F-4D97-AF65-F5344CB8AC3E}">
        <p14:creationId xmlns:p14="http://schemas.microsoft.com/office/powerpoint/2010/main" val="37231551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53E9B-047C-C1F5-8C35-53925156979E}"/>
              </a:ext>
            </a:extLst>
          </p:cNvPr>
          <p:cNvSpPr>
            <a:spLocks noGrp="1"/>
          </p:cNvSpPr>
          <p:nvPr>
            <p:ph type="title"/>
          </p:nvPr>
        </p:nvSpPr>
        <p:spPr/>
        <p:txBody>
          <a:bodyPr/>
          <a:lstStyle/>
          <a:p>
            <a:r>
              <a:rPr lang="en-US" dirty="0"/>
              <a:t>Annual Medicare Participation Announcement</a:t>
            </a:r>
          </a:p>
        </p:txBody>
      </p:sp>
      <p:sp>
        <p:nvSpPr>
          <p:cNvPr id="5" name="Content Placeholder 4">
            <a:extLst>
              <a:ext uri="{FF2B5EF4-FFF2-40B4-BE49-F238E27FC236}">
                <a16:creationId xmlns:a16="http://schemas.microsoft.com/office/drawing/2014/main" id="{46CBD847-44DD-016F-3C54-ABFCA741064F}"/>
              </a:ext>
            </a:extLst>
          </p:cNvPr>
          <p:cNvSpPr>
            <a:spLocks noGrp="1"/>
          </p:cNvSpPr>
          <p:nvPr>
            <p:ph idx="1"/>
          </p:nvPr>
        </p:nvSpPr>
        <p:spPr>
          <a:xfrm>
            <a:off x="838198" y="1804988"/>
            <a:ext cx="6659881" cy="4878445"/>
          </a:xfrm>
        </p:spPr>
        <p:txBody>
          <a:bodyPr>
            <a:normAutofit/>
          </a:bodyPr>
          <a:lstStyle/>
          <a:p>
            <a:pPr marL="0" indent="0">
              <a:buNone/>
            </a:pPr>
            <a:r>
              <a:rPr lang="en-US" dirty="0"/>
              <a:t>Still trying to decide if you are going to be a participating provider in Medicare for 2026? </a:t>
            </a:r>
          </a:p>
          <a:p>
            <a:r>
              <a:rPr lang="en-US" dirty="0"/>
              <a:t>Review the CMS </a:t>
            </a:r>
            <a:r>
              <a:rPr lang="en-US" dirty="0">
                <a:hlinkClick r:id="rId3"/>
              </a:rPr>
              <a:t>Annual Medicare Participation Announcement</a:t>
            </a:r>
            <a:endParaRPr lang="en-US" dirty="0"/>
          </a:p>
          <a:p>
            <a:r>
              <a:rPr lang="en-US" dirty="0"/>
              <a:t>Fees will be placed on our website after the CY2026 physician fee schedule regulations are put on display</a:t>
            </a:r>
          </a:p>
        </p:txBody>
      </p:sp>
      <p:pic>
        <p:nvPicPr>
          <p:cNvPr id="10" name="Picture Placeholder 9">
            <a:extLst>
              <a:ext uri="{FF2B5EF4-FFF2-40B4-BE49-F238E27FC236}">
                <a16:creationId xmlns:a16="http://schemas.microsoft.com/office/drawing/2014/main" id="{9408B007-CD51-2CFE-0CC2-3AF57CFAC06C}"/>
              </a:ext>
              <a:ext uri="{C183D7F6-B498-43B3-948B-1728B52AA6E4}">
                <adec:decorative xmlns:adec="http://schemas.microsoft.com/office/drawing/2017/decorative" val="1"/>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a:stretch>
            <a:fillRect/>
          </a:stretch>
        </p:blipFill>
        <p:spPr>
          <a:xfrm>
            <a:off x="7757767" y="2962275"/>
            <a:ext cx="4060825" cy="3530600"/>
          </a:xfrm>
        </p:spPr>
      </p:pic>
    </p:spTree>
    <p:extLst>
      <p:ext uri="{BB962C8B-B14F-4D97-AF65-F5344CB8AC3E}">
        <p14:creationId xmlns:p14="http://schemas.microsoft.com/office/powerpoint/2010/main" val="36912391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E0F49-AE8E-8AEB-FB5E-8F6AFC134B85}"/>
              </a:ext>
            </a:extLst>
          </p:cNvPr>
          <p:cNvSpPr>
            <a:spLocks noGrp="1"/>
          </p:cNvSpPr>
          <p:nvPr>
            <p:ph type="title"/>
          </p:nvPr>
        </p:nvSpPr>
        <p:spPr/>
        <p:txBody>
          <a:bodyPr/>
          <a:lstStyle/>
          <a:p>
            <a:r>
              <a:rPr lang="en-US" dirty="0"/>
              <a:t>Survey</a:t>
            </a:r>
          </a:p>
        </p:txBody>
      </p:sp>
      <p:sp>
        <p:nvSpPr>
          <p:cNvPr id="3" name="Text Placeholder 2">
            <a:extLst>
              <a:ext uri="{FF2B5EF4-FFF2-40B4-BE49-F238E27FC236}">
                <a16:creationId xmlns:a16="http://schemas.microsoft.com/office/drawing/2014/main" id="{C2E64F62-CF04-125F-B2C6-E944A31E1BEC}"/>
              </a:ext>
            </a:extLst>
          </p:cNvPr>
          <p:cNvSpPr>
            <a:spLocks noGrp="1"/>
          </p:cNvSpPr>
          <p:nvPr>
            <p:ph type="body" sz="quarter" idx="14"/>
          </p:nvPr>
        </p:nvSpPr>
        <p:spPr>
          <a:xfrm>
            <a:off x="841248" y="1620754"/>
            <a:ext cx="10509504" cy="2989077"/>
          </a:xfrm>
        </p:spPr>
        <p:txBody>
          <a:bodyPr/>
          <a:lstStyle/>
          <a:p>
            <a:pPr marL="0" indent="0">
              <a:buNone/>
            </a:pPr>
            <a:r>
              <a:rPr lang="en-US" dirty="0">
                <a:solidFill>
                  <a:schemeClr val="tx1"/>
                </a:solidFill>
              </a:rPr>
              <a:t>Let us know what you think! </a:t>
            </a:r>
          </a:p>
          <a:p>
            <a:pPr marL="0" indent="0">
              <a:buNone/>
            </a:pPr>
            <a:r>
              <a:rPr lang="en-US" dirty="0">
                <a:solidFill>
                  <a:schemeClr val="tx1"/>
                </a:solidFill>
              </a:rPr>
              <a:t>Take time to complete our survey now. </a:t>
            </a:r>
          </a:p>
          <a:p>
            <a:r>
              <a:rPr lang="en-US" dirty="0">
                <a:solidFill>
                  <a:schemeClr val="tx1"/>
                </a:solidFill>
              </a:rPr>
              <a:t>Survey link in chat</a:t>
            </a:r>
          </a:p>
          <a:p>
            <a:r>
              <a:rPr lang="en-US" dirty="0">
                <a:solidFill>
                  <a:schemeClr val="tx1"/>
                </a:solidFill>
              </a:rPr>
              <a:t>Redirect after closing webinar</a:t>
            </a:r>
          </a:p>
        </p:txBody>
      </p:sp>
      <p:pic>
        <p:nvPicPr>
          <p:cNvPr id="6" name="Picture 5">
            <a:extLst>
              <a:ext uri="{FF2B5EF4-FFF2-40B4-BE49-F238E27FC236}">
                <a16:creationId xmlns:a16="http://schemas.microsoft.com/office/drawing/2014/main" id="{339D6FC8-91DE-B593-8EEB-4DF2C551A3B0}"/>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90112" y="3429000"/>
            <a:ext cx="3331758" cy="2218990"/>
          </a:xfrm>
          <a:prstGeom prst="rect">
            <a:avLst/>
          </a:prstGeom>
          <a:ln>
            <a:noFill/>
          </a:ln>
          <a:effectLst>
            <a:outerShdw blurRad="292100" dist="139700" dir="2700000" algn="tl" rotWithShape="0">
              <a:srgbClr val="333333">
                <a:alpha val="65000"/>
              </a:srgbClr>
            </a:outerShdw>
          </a:effectLst>
        </p:spPr>
      </p:pic>
      <p:pic>
        <p:nvPicPr>
          <p:cNvPr id="5" name="Picture Placeholder 4">
            <a:extLst>
              <a:ext uri="{FF2B5EF4-FFF2-40B4-BE49-F238E27FC236}">
                <a16:creationId xmlns:a16="http://schemas.microsoft.com/office/drawing/2014/main" id="{3D7E9C75-A17A-BD89-7AAD-002CE533B1D0}"/>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652407" y="656758"/>
            <a:ext cx="2900241" cy="29890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237448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8FF5B-AC8B-98AE-BCF0-015FACE20BD9}"/>
              </a:ext>
            </a:extLst>
          </p:cNvPr>
          <p:cNvSpPr>
            <a:spLocks noGrp="1"/>
          </p:cNvSpPr>
          <p:nvPr>
            <p:ph type="title"/>
          </p:nvPr>
        </p:nvSpPr>
        <p:spPr>
          <a:solidFill>
            <a:srgbClr val="6EFCAA"/>
          </a:solidFill>
          <a:effectLst>
            <a:softEdge rad="190500"/>
          </a:effectLst>
        </p:spPr>
        <p:txBody>
          <a:bodyPr/>
          <a:lstStyle/>
          <a:p>
            <a:pPr algn="ctr"/>
            <a:r>
              <a:rPr lang="en-US" dirty="0">
                <a:solidFill>
                  <a:schemeClr val="tx1"/>
                </a:solidFill>
              </a:rPr>
              <a:t>Thanks for attending!</a:t>
            </a:r>
          </a:p>
        </p:txBody>
      </p:sp>
    </p:spTree>
    <p:extLst>
      <p:ext uri="{BB962C8B-B14F-4D97-AF65-F5344CB8AC3E}">
        <p14:creationId xmlns:p14="http://schemas.microsoft.com/office/powerpoint/2010/main" val="38019068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22230-D743-38C2-2283-4A076BFB2B6E}"/>
              </a:ext>
            </a:extLst>
          </p:cNvPr>
          <p:cNvSpPr>
            <a:spLocks noGrp="1"/>
          </p:cNvSpPr>
          <p:nvPr>
            <p:ph type="title"/>
          </p:nvPr>
        </p:nvSpPr>
        <p:spPr/>
        <p:txBody>
          <a:bodyPr/>
          <a:lstStyle/>
          <a:p>
            <a:r>
              <a:rPr lang="en-US" dirty="0"/>
              <a:t>Disclaimers</a:t>
            </a:r>
          </a:p>
        </p:txBody>
      </p:sp>
      <p:sp>
        <p:nvSpPr>
          <p:cNvPr id="3" name="Content Placeholder 2">
            <a:extLst>
              <a:ext uri="{FF2B5EF4-FFF2-40B4-BE49-F238E27FC236}">
                <a16:creationId xmlns:a16="http://schemas.microsoft.com/office/drawing/2014/main" id="{CD36CF1E-D3E8-B232-3551-14632B6E905E}"/>
              </a:ext>
            </a:extLst>
          </p:cNvPr>
          <p:cNvSpPr>
            <a:spLocks noGrp="1"/>
          </p:cNvSpPr>
          <p:nvPr>
            <p:ph idx="1"/>
          </p:nvPr>
        </p:nvSpPr>
        <p:spPr>
          <a:xfrm>
            <a:off x="838200" y="1825624"/>
            <a:ext cx="10515600" cy="4375671"/>
          </a:xfrm>
        </p:spPr>
        <p:txBody>
          <a:bodyPr>
            <a:noAutofit/>
          </a:bodyPr>
          <a:lstStyle/>
          <a:p>
            <a:pPr marL="0" indent="0">
              <a:spcBef>
                <a:spcPts val="3600"/>
              </a:spcBef>
              <a:buNone/>
            </a:pPr>
            <a:r>
              <a:rPr lang="en-US" dirty="0">
                <a:effectLst/>
                <a:ea typeface="Calibri" panose="020F0502020204030204" pitchFamily="34" charset="0"/>
              </a:rPr>
              <a:t>This material is a tool to assist the provider community.</a:t>
            </a:r>
            <a:r>
              <a:rPr lang="en-US" dirty="0">
                <a:ea typeface="Calibri" panose="020F0502020204030204" pitchFamily="34" charset="0"/>
              </a:rPr>
              <a:t> </a:t>
            </a:r>
            <a:r>
              <a:rPr lang="en-US" dirty="0">
                <a:effectLst/>
                <a:ea typeface="Calibri" panose="020F0502020204030204" pitchFamily="34" charset="0"/>
              </a:rPr>
              <a:t>Medicare rules change often. Access </a:t>
            </a:r>
            <a:r>
              <a:rPr lang="en-US" dirty="0">
                <a:effectLst/>
                <a:ea typeface="Calibri" panose="020F0502020204030204" pitchFamily="34" charset="0"/>
                <a:hlinkClick r:id="rId3"/>
              </a:rPr>
              <a:t>CMS’ website</a:t>
            </a:r>
            <a:r>
              <a:rPr lang="en-US" dirty="0">
                <a:effectLst/>
                <a:ea typeface="Calibri" panose="020F0502020204030204" pitchFamily="34" charset="0"/>
              </a:rPr>
              <a:t> for current coverage, regulations and rulings. </a:t>
            </a:r>
          </a:p>
          <a:p>
            <a:pPr marL="0" indent="0">
              <a:spcBef>
                <a:spcPts val="3600"/>
              </a:spcBef>
              <a:buNone/>
            </a:pPr>
            <a:r>
              <a:rPr lang="en-US" dirty="0">
                <a:ea typeface="Calibri" panose="020F0502020204030204" pitchFamily="34" charset="0"/>
              </a:rPr>
              <a:t>The basis for answers given today rely on facts given in the question. Medicare rules determine final coverage.  </a:t>
            </a:r>
          </a:p>
          <a:p>
            <a:pPr marL="0" indent="0">
              <a:spcBef>
                <a:spcPts val="3600"/>
              </a:spcBef>
              <a:buNone/>
            </a:pPr>
            <a:r>
              <a:rPr lang="en-US" dirty="0">
                <a:effectLst/>
                <a:ea typeface="Calibri" panose="020F0502020204030204" pitchFamily="34" charset="0"/>
              </a:rPr>
              <a:t>Do not record the event as CMS does not allow this for profit making purposes.   </a:t>
            </a:r>
          </a:p>
        </p:txBody>
      </p:sp>
    </p:spTree>
    <p:extLst>
      <p:ext uri="{BB962C8B-B14F-4D97-AF65-F5344CB8AC3E}">
        <p14:creationId xmlns:p14="http://schemas.microsoft.com/office/powerpoint/2010/main" val="8106079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FFEF5-9317-397B-8904-7DFC64271F32}"/>
              </a:ext>
            </a:extLst>
          </p:cNvPr>
          <p:cNvSpPr>
            <a:spLocks noGrp="1"/>
          </p:cNvSpPr>
          <p:nvPr>
            <p:ph type="title"/>
          </p:nvPr>
        </p:nvSpPr>
        <p:spPr/>
        <p:txBody>
          <a:bodyPr/>
          <a:lstStyle/>
          <a:p>
            <a:r>
              <a:rPr lang="en-US" dirty="0"/>
              <a:t>CPT Copyright Notice</a:t>
            </a:r>
          </a:p>
        </p:txBody>
      </p:sp>
      <p:sp>
        <p:nvSpPr>
          <p:cNvPr id="3" name="Content Placeholder 2">
            <a:extLst>
              <a:ext uri="{FF2B5EF4-FFF2-40B4-BE49-F238E27FC236}">
                <a16:creationId xmlns:a16="http://schemas.microsoft.com/office/drawing/2014/main" id="{8117CDED-9921-8A57-0529-5004AC6ED5D2}"/>
              </a:ext>
            </a:extLst>
          </p:cNvPr>
          <p:cNvSpPr>
            <a:spLocks noGrp="1"/>
          </p:cNvSpPr>
          <p:nvPr>
            <p:ph idx="1"/>
          </p:nvPr>
        </p:nvSpPr>
        <p:spPr/>
        <p:txBody>
          <a:bodyPr>
            <a:normAutofit lnSpcReduction="10000"/>
          </a:bodyPr>
          <a:lstStyle/>
          <a:p>
            <a:pPr marL="0" indent="0">
              <a:buNone/>
            </a:pPr>
            <a:r>
              <a:rPr lang="en-US" dirty="0"/>
              <a:t>CPT codes, descriptions, and other data only are copyright 2024 American Medical Association. All Rights Reserved. Applicable FARS/HHSARS apply. Fee schedules, relative value units, conversion factors and/or related components are not assigned by the AMA, are not part of CPT, and the AMA is not recommending their use. The AMA does not directly or indirectly practice medicine or dispense medical services. The AMA assumes no liability for data contained or not contained herein.</a:t>
            </a:r>
          </a:p>
        </p:txBody>
      </p:sp>
    </p:spTree>
    <p:extLst>
      <p:ext uri="{BB962C8B-B14F-4D97-AF65-F5344CB8AC3E}">
        <p14:creationId xmlns:p14="http://schemas.microsoft.com/office/powerpoint/2010/main" val="68438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6884D-AE03-B897-A35A-A6F5F748F91B}"/>
              </a:ext>
            </a:extLst>
          </p:cNvPr>
          <p:cNvSpPr>
            <a:spLocks noGrp="1"/>
          </p:cNvSpPr>
          <p:nvPr>
            <p:ph type="title"/>
          </p:nvPr>
        </p:nvSpPr>
        <p:spPr/>
        <p:txBody>
          <a:bodyPr/>
          <a:lstStyle/>
          <a:p>
            <a:r>
              <a:rPr lang="en-US" dirty="0"/>
              <a:t>Therapeutic Procedures 97110</a:t>
            </a:r>
          </a:p>
        </p:txBody>
      </p:sp>
      <p:sp>
        <p:nvSpPr>
          <p:cNvPr id="3" name="Content Placeholder 2">
            <a:extLst>
              <a:ext uri="{FF2B5EF4-FFF2-40B4-BE49-F238E27FC236}">
                <a16:creationId xmlns:a16="http://schemas.microsoft.com/office/drawing/2014/main" id="{255411C4-6B83-4A99-90CD-7D20DAFD2855}"/>
              </a:ext>
            </a:extLst>
          </p:cNvPr>
          <p:cNvSpPr>
            <a:spLocks noGrp="1"/>
          </p:cNvSpPr>
          <p:nvPr>
            <p:ph idx="1"/>
          </p:nvPr>
        </p:nvSpPr>
        <p:spPr/>
        <p:txBody>
          <a:bodyPr>
            <a:normAutofit lnSpcReduction="10000"/>
          </a:bodyPr>
          <a:lstStyle/>
          <a:p>
            <a:r>
              <a:rPr lang="en-US" dirty="0"/>
              <a:t>Therapeutic procedure, 1 or more areas, each 15 minutes: therapeutic exercises to develop strength and endurance, range of motion and flexibility</a:t>
            </a:r>
          </a:p>
          <a:p>
            <a:pPr lvl="1"/>
            <a:r>
              <a:rPr lang="en-US" dirty="0"/>
              <a:t>Aerobic conditioning, post-surgical rehabilitation, range of motion, stationary cycling, treadmill walking, chronic pain management</a:t>
            </a:r>
          </a:p>
        </p:txBody>
      </p:sp>
      <p:pic>
        <p:nvPicPr>
          <p:cNvPr id="9" name="Picture Placeholder 8">
            <a:extLst>
              <a:ext uri="{FF2B5EF4-FFF2-40B4-BE49-F238E27FC236}">
                <a16:creationId xmlns:a16="http://schemas.microsoft.com/office/drawing/2014/main" id="{F1ED193F-196F-06F4-B29C-42E39302B0B9}"/>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33" r="33"/>
          <a:stretch/>
        </p:blipFill>
        <p:spPr/>
      </p:pic>
      <p:sp>
        <p:nvSpPr>
          <p:cNvPr id="4" name="Text Placeholder 3">
            <a:extLst>
              <a:ext uri="{FF2B5EF4-FFF2-40B4-BE49-F238E27FC236}">
                <a16:creationId xmlns:a16="http://schemas.microsoft.com/office/drawing/2014/main" id="{764701FB-62E6-0310-7BFE-E3DA0172101D}"/>
              </a:ext>
            </a:extLst>
          </p:cNvPr>
          <p:cNvSpPr>
            <a:spLocks noGrp="1"/>
          </p:cNvSpPr>
          <p:nvPr>
            <p:ph type="body" sz="quarter" idx="11"/>
          </p:nvPr>
        </p:nvSpPr>
        <p:spPr/>
        <p:txBody>
          <a:bodyPr/>
          <a:lstStyle/>
          <a:p>
            <a:r>
              <a:rPr lang="en-US" dirty="0"/>
              <a:t>CPT only copyright 2024 American Medical Association. All rights reserved.</a:t>
            </a:r>
          </a:p>
        </p:txBody>
      </p:sp>
    </p:spTree>
    <p:extLst>
      <p:ext uri="{BB962C8B-B14F-4D97-AF65-F5344CB8AC3E}">
        <p14:creationId xmlns:p14="http://schemas.microsoft.com/office/powerpoint/2010/main" val="4078248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2DF9A-51FA-4FAE-5C71-0BA90DADD8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B16F9A-B97B-8F74-6729-7F26DA91D18B}"/>
              </a:ext>
            </a:extLst>
          </p:cNvPr>
          <p:cNvSpPr>
            <a:spLocks noGrp="1"/>
          </p:cNvSpPr>
          <p:nvPr>
            <p:ph type="title"/>
          </p:nvPr>
        </p:nvSpPr>
        <p:spPr/>
        <p:txBody>
          <a:bodyPr/>
          <a:lstStyle/>
          <a:p>
            <a:r>
              <a:rPr lang="en-US" dirty="0"/>
              <a:t>Neuromuscular Reeducation 97112</a:t>
            </a:r>
          </a:p>
        </p:txBody>
      </p:sp>
      <p:sp>
        <p:nvSpPr>
          <p:cNvPr id="3" name="Content Placeholder 2">
            <a:extLst>
              <a:ext uri="{FF2B5EF4-FFF2-40B4-BE49-F238E27FC236}">
                <a16:creationId xmlns:a16="http://schemas.microsoft.com/office/drawing/2014/main" id="{E0C0E4C6-B014-E4D3-DEA4-C63ADE930A70}"/>
              </a:ext>
            </a:extLst>
          </p:cNvPr>
          <p:cNvSpPr>
            <a:spLocks noGrp="1"/>
          </p:cNvSpPr>
          <p:nvPr>
            <p:ph idx="1"/>
          </p:nvPr>
        </p:nvSpPr>
        <p:spPr>
          <a:xfrm>
            <a:off x="838200" y="1825625"/>
            <a:ext cx="10515600" cy="4667250"/>
          </a:xfrm>
        </p:spPr>
        <p:txBody>
          <a:bodyPr>
            <a:normAutofit/>
          </a:bodyPr>
          <a:lstStyle/>
          <a:p>
            <a:r>
              <a:rPr lang="en-US" dirty="0"/>
              <a:t>Therapeutic procedure – Neuromuscular reeducation of movement, balance, coordination, kinesthetic sense, posture and/or proprioception for sitting and/or standing activities</a:t>
            </a:r>
          </a:p>
          <a:p>
            <a:r>
              <a:rPr lang="en-US" dirty="0"/>
              <a:t>Used for correcting dysfunctional movement patterns after an injury or with a neurological condition, helping individuals regain control and improve function</a:t>
            </a:r>
          </a:p>
          <a:p>
            <a:pPr lvl="1"/>
            <a:r>
              <a:rPr lang="en-US" dirty="0"/>
              <a:t>Musculoskeletal injuries, neurological conditions like stroke or Parkinson’s disease, post-surgical rehabilitation and balance disorders</a:t>
            </a:r>
          </a:p>
        </p:txBody>
      </p:sp>
      <p:sp>
        <p:nvSpPr>
          <p:cNvPr id="4" name="Text Placeholder 3">
            <a:extLst>
              <a:ext uri="{FF2B5EF4-FFF2-40B4-BE49-F238E27FC236}">
                <a16:creationId xmlns:a16="http://schemas.microsoft.com/office/drawing/2014/main" id="{4BB5FCDD-847E-A9D0-418A-41AE6837F828}"/>
              </a:ext>
            </a:extLst>
          </p:cNvPr>
          <p:cNvSpPr>
            <a:spLocks noGrp="1"/>
          </p:cNvSpPr>
          <p:nvPr>
            <p:ph type="body" sz="quarter" idx="10"/>
          </p:nvPr>
        </p:nvSpPr>
        <p:spPr>
          <a:xfrm>
            <a:off x="1619636" y="6492875"/>
            <a:ext cx="9353164" cy="365125"/>
          </a:xfrm>
        </p:spPr>
        <p:txBody>
          <a:bodyPr/>
          <a:lstStyle/>
          <a:p>
            <a:r>
              <a:rPr lang="en-US" dirty="0"/>
              <a:t>CPT only copyright 2024 American Medical Association. All rights reserved</a:t>
            </a:r>
          </a:p>
        </p:txBody>
      </p:sp>
    </p:spTree>
    <p:extLst>
      <p:ext uri="{BB962C8B-B14F-4D97-AF65-F5344CB8AC3E}">
        <p14:creationId xmlns:p14="http://schemas.microsoft.com/office/powerpoint/2010/main" val="3305155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C2399-47F5-9C57-BECE-8B351D61A1E1}"/>
              </a:ext>
            </a:extLst>
          </p:cNvPr>
          <p:cNvSpPr>
            <a:spLocks noGrp="1"/>
          </p:cNvSpPr>
          <p:nvPr>
            <p:ph type="title"/>
          </p:nvPr>
        </p:nvSpPr>
        <p:spPr/>
        <p:txBody>
          <a:bodyPr/>
          <a:lstStyle/>
          <a:p>
            <a:r>
              <a:rPr lang="en-US" dirty="0"/>
              <a:t>Therapeutic Procedure(s), Group 97150</a:t>
            </a:r>
          </a:p>
        </p:txBody>
      </p:sp>
      <p:sp>
        <p:nvSpPr>
          <p:cNvPr id="3" name="Content Placeholder 2">
            <a:extLst>
              <a:ext uri="{FF2B5EF4-FFF2-40B4-BE49-F238E27FC236}">
                <a16:creationId xmlns:a16="http://schemas.microsoft.com/office/drawing/2014/main" id="{B869487D-EA0B-0E74-6CE6-AB874607D3FB}"/>
              </a:ext>
            </a:extLst>
          </p:cNvPr>
          <p:cNvSpPr>
            <a:spLocks noGrp="1"/>
          </p:cNvSpPr>
          <p:nvPr>
            <p:ph idx="1"/>
          </p:nvPr>
        </p:nvSpPr>
        <p:spPr>
          <a:xfrm>
            <a:off x="838200" y="1690688"/>
            <a:ext cx="7241770" cy="4683680"/>
          </a:xfrm>
        </p:spPr>
        <p:txBody>
          <a:bodyPr>
            <a:normAutofit/>
          </a:bodyPr>
          <a:lstStyle/>
          <a:p>
            <a:r>
              <a:rPr lang="en-US" dirty="0"/>
              <a:t>Therapeutic procedure(s), group, (2 or more individuals). Report 97150 for each member of the group</a:t>
            </a:r>
          </a:p>
          <a:p>
            <a:r>
              <a:rPr lang="en-US" dirty="0"/>
              <a:t>Group therapy procedures involve constant attendance of the physician or other qualified health care professional, but by definition do not require on-on-one patient contact by the same physician or other qualified health care professional. </a:t>
            </a:r>
          </a:p>
        </p:txBody>
      </p:sp>
      <p:sp>
        <p:nvSpPr>
          <p:cNvPr id="4" name="Text Placeholder 3">
            <a:extLst>
              <a:ext uri="{FF2B5EF4-FFF2-40B4-BE49-F238E27FC236}">
                <a16:creationId xmlns:a16="http://schemas.microsoft.com/office/drawing/2014/main" id="{74871AF0-EB94-123D-1126-411C588E697A}"/>
              </a:ext>
            </a:extLst>
          </p:cNvPr>
          <p:cNvSpPr>
            <a:spLocks noGrp="1"/>
          </p:cNvSpPr>
          <p:nvPr>
            <p:ph type="body" sz="quarter" idx="11"/>
          </p:nvPr>
        </p:nvSpPr>
        <p:spPr/>
        <p:txBody>
          <a:bodyPr/>
          <a:lstStyle/>
          <a:p>
            <a:r>
              <a:rPr lang="en-US" dirty="0"/>
              <a:t>CPT only copyright 2024 American Medical Association. All rights reserved</a:t>
            </a:r>
          </a:p>
        </p:txBody>
      </p:sp>
      <p:pic>
        <p:nvPicPr>
          <p:cNvPr id="7" name="Picture Placeholder 6">
            <a:extLst>
              <a:ext uri="{FF2B5EF4-FFF2-40B4-BE49-F238E27FC236}">
                <a16:creationId xmlns:a16="http://schemas.microsoft.com/office/drawing/2014/main" id="{074D2BF3-63B9-4305-7D92-EC0D6AA12768}"/>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tretch>
            <a:fillRect/>
          </a:stretch>
        </p:blipFill>
        <p:spPr>
          <a:xfrm>
            <a:off x="8175663" y="2694015"/>
            <a:ext cx="3767735" cy="2511823"/>
          </a:xfrm>
        </p:spPr>
      </p:pic>
    </p:spTree>
    <p:extLst>
      <p:ext uri="{BB962C8B-B14F-4D97-AF65-F5344CB8AC3E}">
        <p14:creationId xmlns:p14="http://schemas.microsoft.com/office/powerpoint/2010/main" val="1870583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7069C-7B3A-D4AA-4382-798118B55420}"/>
              </a:ext>
            </a:extLst>
          </p:cNvPr>
          <p:cNvSpPr>
            <a:spLocks noGrp="1"/>
          </p:cNvSpPr>
          <p:nvPr>
            <p:ph type="title"/>
          </p:nvPr>
        </p:nvSpPr>
        <p:spPr/>
        <p:txBody>
          <a:bodyPr/>
          <a:lstStyle/>
          <a:p>
            <a:r>
              <a:rPr lang="en-US" dirty="0"/>
              <a:t>Therapeutic Activities 97530</a:t>
            </a:r>
          </a:p>
        </p:txBody>
      </p:sp>
      <p:sp>
        <p:nvSpPr>
          <p:cNvPr id="3" name="Content Placeholder 2">
            <a:extLst>
              <a:ext uri="{FF2B5EF4-FFF2-40B4-BE49-F238E27FC236}">
                <a16:creationId xmlns:a16="http://schemas.microsoft.com/office/drawing/2014/main" id="{5968823F-B869-F30F-70AB-17D8C8D7638B}"/>
              </a:ext>
            </a:extLst>
          </p:cNvPr>
          <p:cNvSpPr>
            <a:spLocks noGrp="1"/>
          </p:cNvSpPr>
          <p:nvPr>
            <p:ph idx="1"/>
          </p:nvPr>
        </p:nvSpPr>
        <p:spPr>
          <a:xfrm>
            <a:off x="838200" y="1512916"/>
            <a:ext cx="10515600" cy="4721629"/>
          </a:xfrm>
        </p:spPr>
        <p:txBody>
          <a:bodyPr>
            <a:normAutofit/>
          </a:bodyPr>
          <a:lstStyle/>
          <a:p>
            <a:r>
              <a:rPr lang="en-US" dirty="0"/>
              <a:t>Therapeutic activities, direct (1:1) patient contact (use of dynamic activities to improve functional performance), each 15 minutes</a:t>
            </a:r>
          </a:p>
          <a:p>
            <a:r>
              <a:rPr lang="en-US" dirty="0"/>
              <a:t>Functional dynamic activities requiring direct involvement</a:t>
            </a:r>
          </a:p>
          <a:p>
            <a:pPr lvl="1"/>
            <a:r>
              <a:rPr lang="en-US" dirty="0"/>
              <a:t>Functional transfers, lifting, carrying and pushing/pulling, balance and coordination, stair negotiation, reaching and grasping, locomotion, sport-specific training</a:t>
            </a:r>
          </a:p>
        </p:txBody>
      </p:sp>
      <p:sp>
        <p:nvSpPr>
          <p:cNvPr id="4" name="Text Placeholder 3">
            <a:extLst>
              <a:ext uri="{FF2B5EF4-FFF2-40B4-BE49-F238E27FC236}">
                <a16:creationId xmlns:a16="http://schemas.microsoft.com/office/drawing/2014/main" id="{6BA6AEBA-FA86-F213-D1A2-7BFE7C466D0F}"/>
              </a:ext>
            </a:extLst>
          </p:cNvPr>
          <p:cNvSpPr>
            <a:spLocks noGrp="1"/>
          </p:cNvSpPr>
          <p:nvPr>
            <p:ph type="body" sz="quarter" idx="10"/>
          </p:nvPr>
        </p:nvSpPr>
        <p:spPr>
          <a:xfrm>
            <a:off x="1619636" y="6492875"/>
            <a:ext cx="9353164" cy="365125"/>
          </a:xfrm>
        </p:spPr>
        <p:txBody>
          <a:bodyPr/>
          <a:lstStyle/>
          <a:p>
            <a:r>
              <a:rPr lang="en-US" dirty="0"/>
              <a:t>CPT only copyright 2024 American Medical Association. All rights reserved</a:t>
            </a:r>
          </a:p>
        </p:txBody>
      </p:sp>
    </p:spTree>
    <p:extLst>
      <p:ext uri="{BB962C8B-B14F-4D97-AF65-F5344CB8AC3E}">
        <p14:creationId xmlns:p14="http://schemas.microsoft.com/office/powerpoint/2010/main" val="231520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F66C7-9261-45B2-137B-BBFB8A5EFCA2}"/>
              </a:ext>
            </a:extLst>
          </p:cNvPr>
          <p:cNvSpPr>
            <a:spLocks noGrp="1"/>
          </p:cNvSpPr>
          <p:nvPr>
            <p:ph type="title"/>
          </p:nvPr>
        </p:nvSpPr>
        <p:spPr/>
        <p:txBody>
          <a:bodyPr>
            <a:normAutofit/>
          </a:bodyPr>
          <a:lstStyle/>
          <a:p>
            <a:r>
              <a:rPr lang="en-US" dirty="0"/>
              <a:t>Why 97110?</a:t>
            </a:r>
          </a:p>
        </p:txBody>
      </p:sp>
      <p:sp>
        <p:nvSpPr>
          <p:cNvPr id="3" name="Content Placeholder 2">
            <a:extLst>
              <a:ext uri="{FF2B5EF4-FFF2-40B4-BE49-F238E27FC236}">
                <a16:creationId xmlns:a16="http://schemas.microsoft.com/office/drawing/2014/main" id="{417A8635-44A9-E28C-5F73-DCF4C9BD3E2D}"/>
              </a:ext>
            </a:extLst>
          </p:cNvPr>
          <p:cNvSpPr>
            <a:spLocks noGrp="1"/>
          </p:cNvSpPr>
          <p:nvPr>
            <p:ph idx="1"/>
          </p:nvPr>
        </p:nvSpPr>
        <p:spPr/>
        <p:txBody>
          <a:bodyPr/>
          <a:lstStyle/>
          <a:p>
            <a:pPr marL="0" indent="0">
              <a:buNone/>
            </a:pPr>
            <a:r>
              <a:rPr lang="en-US" dirty="0"/>
              <a:t>J5A </a:t>
            </a:r>
          </a:p>
          <a:p>
            <a:r>
              <a:rPr lang="en-US" dirty="0"/>
              <a:t>Originated from CERT error rate of 28.3%</a:t>
            </a:r>
          </a:p>
          <a:p>
            <a:r>
              <a:rPr lang="en-US" dirty="0"/>
              <a:t>Data analysis identified 119 providers above targeted threshold of 2,959.70 units per facility</a:t>
            </a:r>
          </a:p>
          <a:p>
            <a:r>
              <a:rPr lang="en-US" dirty="0"/>
              <a:t>Identified issues include:</a:t>
            </a:r>
          </a:p>
          <a:p>
            <a:pPr lvl="1"/>
            <a:r>
              <a:rPr lang="en-US" dirty="0"/>
              <a:t>Insufficient documentation </a:t>
            </a:r>
          </a:p>
        </p:txBody>
      </p:sp>
      <p:sp>
        <p:nvSpPr>
          <p:cNvPr id="4" name="Text Placeholder 3">
            <a:extLst>
              <a:ext uri="{FF2B5EF4-FFF2-40B4-BE49-F238E27FC236}">
                <a16:creationId xmlns:a16="http://schemas.microsoft.com/office/drawing/2014/main" id="{D6141134-021D-CA33-A6F0-17121B1C533A}"/>
              </a:ext>
            </a:extLst>
          </p:cNvPr>
          <p:cNvSpPr>
            <a:spLocks noGrp="1"/>
          </p:cNvSpPr>
          <p:nvPr>
            <p:ph type="body" sz="quarter" idx="11"/>
          </p:nvPr>
        </p:nvSpPr>
        <p:spPr/>
        <p:txBody>
          <a:bodyPr/>
          <a:lstStyle/>
          <a:p>
            <a:r>
              <a:rPr lang="en-US" dirty="0"/>
              <a:t>CPT only copyright 2024 American Medical Association. All rights reserved</a:t>
            </a:r>
          </a:p>
        </p:txBody>
      </p:sp>
    </p:spTree>
    <p:extLst>
      <p:ext uri="{BB962C8B-B14F-4D97-AF65-F5344CB8AC3E}">
        <p14:creationId xmlns:p14="http://schemas.microsoft.com/office/powerpoint/2010/main" val="30198652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Workflow_x0020_Status xmlns="38319c59-cafe-4953-ac04-7a1f3d75c99d">Review</Workflow_x0020_Status>
    <Must_x0020_review_x0020_changes_x0020_with_x0020_staff xmlns="38319c59-cafe-4953-ac04-7a1f3d75c99d" xsi:nil="true"/>
    <Functional_x0020_Area xmlns="38319c59-cafe-4953-ac04-7a1f3d75c99d">Provider Services</Functional_x0020_Area>
    <Topic2 xmlns="38319c59-cafe-4953-ac04-7a1f3d75c99d">Education – Internal</Topic2>
    <Branch xmlns="38319c59-cafe-4953-ac04-7a1f3d75c99d">Provider Outreach &amp; Education</Branch>
    <CategoryDescription xmlns="http://schemas.microsoft.com/sharepoint.v3" xsi:nil="true"/>
    <_dlc_DocId xmlns="38319c59-cafe-4953-ac04-7a1f3d75c99d">GHA0-759123567-9476</_dlc_DocId>
    <Approve_x0020_Olli_x0020_Document xmlns="6c3c6057-49d3-4dc7-88e4-55d77bf3a92f">
      <Url xsi:nil="true"/>
      <Description xsi:nil="true"/>
    </Approve_x0020_Olli_x0020_Document>
    <New_x0020_Version_x0020_Email_x0020_Required xmlns="38319c59-cafe-4953-ac04-7a1f3d75c99d">No</New_x0020_Version_x0020_Email_x0020_Required>
    <Review_x0020_Notification_x0020_Date xmlns="38319c59-cafe-4953-ac04-7a1f3d75c99d">2027-11-01T05:00:00+00:00</Review_x0020_Notification_x0020_Date>
    <Latest_x0020_Changes xmlns="38319c59-cafe-4953-ac04-7a1f3d75c99d">Change the directions and reducing the number of required slides
Substansial review complete</Latest_x0020_Changes>
    <Document_x0020_Number xmlns="38319c59-cafe-4953-ac04-7a1f3d75c99d" xsi:nil="true"/>
    <RoutingRuleDescription xmlns="http://schemas.microsoft.com/sharepoint/v3" xsi:nil="true"/>
    <Division xmlns="38319c59-cafe-4953-ac04-7a1f3d75c99d">Government Health Administrators</Division>
    <Contract xmlns="38319c59-cafe-4953-ac04-7a1f3d75c99d">Shared</Contract>
    <_dlc_DocIdUrl xmlns="38319c59-cafe-4953-ac04-7a1f3d75c99d">
      <Url>https://knowledge.wpsic.com/lib/gha/_layouts/15/DocIdRedir.aspx?ID=GHA0-759123567-9476</Url>
      <Description>GHA0-759123567-9476</Description>
    </_dlc_DocIdUrl>
    <Document_x0020_Type xmlns="38319c59-cafe-4953-ac04-7a1f3d75c99d">Form</Document_x0020_Type>
    <Document_x0020_History xmlns="38319c59-cafe-4953-ac04-7a1f3d75c99d" xsi:nil="true"/>
    <LastReminderType xmlns="6c3c6057-49d3-4dc7-88e4-55d77bf3a92f" xsi:nil="true"/>
    <Publish_x0020_Document xmlns="6c3c6057-49d3-4dc7-88e4-55d77bf3a92f">
      <Url>https://knowledge.wpsic.com/lib/gha/_layouts/15/wrkstat.aspx?List=6c3c6057-49d3-4dc7-88e4-55d77bf3a92f&amp;WorkflowInstanceName=d8df4180-8056-4c02-bbfe-910d4f9446c0</Url>
      <Description>Publish</Description>
    </Publish_x0020_Document>
    <IconOverlay xmlns="http://schemas.microsoft.com/sharepoint/v4" xsi:nil="true"/>
    <Last_x0020_Reminder_x0020_Status xmlns="6c3c6057-49d3-4dc7-88e4-55d77bf3a92f" xsi:nil="true"/>
    <SendReminderNoticeTo xmlns="6c3c6057-49d3-4dc7-88e4-55d77bf3a92f">
      <UserInfo>
        <DisplayName>i:0#.w|corp\0006890,#i:0#.w|corp\0006890,#Thom.Ryan@wpsic.com,#Thom.Ryan@wpsic.com,#Ryan, Thom,#,#,#</DisplayName>
        <AccountId>548</AccountId>
        <AccountType/>
      </UserInfo>
      <UserInfo>
        <DisplayName>i:0#.w|corp\0014800,#i:0#.w|corp\0014800,#Maria.Diaz@wpsic.com,#Maria.Diaz@wpsic.com,#Diaz, Maria,#,#,#</DisplayName>
        <AccountId>544</AccountId>
        <AccountType/>
      </UserInfo>
    </SendReminderNoticeTo>
    <LastReminderDate xmlns="6c3c6057-49d3-4dc7-88e4-55d77bf3a92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GHA Document" ma:contentTypeID="0x010100145A4B23F966424BB4FD8A429A4EA29A00B28F0F4C13E7B647A42AF9991E87A101" ma:contentTypeVersion="62" ma:contentTypeDescription="" ma:contentTypeScope="" ma:versionID="dcc6697f8572cd72a71f826091951b81">
  <xsd:schema xmlns:xsd="http://www.w3.org/2001/XMLSchema" xmlns:xs="http://www.w3.org/2001/XMLSchema" xmlns:p="http://schemas.microsoft.com/office/2006/metadata/properties" xmlns:ns1="http://schemas.microsoft.com/sharepoint/v3" xmlns:ns2="http://schemas.microsoft.com/sharepoint.v3" xmlns:ns3="38319c59-cafe-4953-ac04-7a1f3d75c99d" xmlns:ns4="6c3c6057-49d3-4dc7-88e4-55d77bf3a92f" xmlns:ns5="http://schemas.microsoft.com/sharepoint/v4" targetNamespace="http://schemas.microsoft.com/office/2006/metadata/properties" ma:root="true" ma:fieldsID="90a0e8af9243e61aed4000f5fe486d83" ns1:_="" ns2:_="" ns3:_="" ns4:_="" ns5:_="">
    <xsd:import namespace="http://schemas.microsoft.com/sharepoint/v3"/>
    <xsd:import namespace="http://schemas.microsoft.com/sharepoint.v3"/>
    <xsd:import namespace="38319c59-cafe-4953-ac04-7a1f3d75c99d"/>
    <xsd:import namespace="6c3c6057-49d3-4dc7-88e4-55d77bf3a92f"/>
    <xsd:import namespace="http://schemas.microsoft.com/sharepoint/v4"/>
    <xsd:element name="properties">
      <xsd:complexType>
        <xsd:sequence>
          <xsd:element name="documentManagement">
            <xsd:complexType>
              <xsd:all>
                <xsd:element ref="ns2:CategoryDescription" minOccurs="0"/>
                <xsd:element ref="ns3:Document_x0020_Number" minOccurs="0"/>
                <xsd:element ref="ns3:Document_x0020_Type"/>
                <xsd:element ref="ns3:Latest_x0020_Changes" minOccurs="0"/>
                <xsd:element ref="ns3:New_x0020_Version_x0020_Email_x0020_Required" minOccurs="0"/>
                <xsd:element ref="ns3:Must_x0020_review_x0020_changes_x0020_with_x0020_staff" minOccurs="0"/>
                <xsd:element ref="ns3:Review_x0020_Notification_x0020_Date"/>
                <xsd:element ref="ns3:Functional_x0020_Area"/>
                <xsd:element ref="ns3:Branch"/>
                <xsd:element ref="ns3:Contract"/>
                <xsd:element ref="ns3:Topic2"/>
                <xsd:element ref="ns3:Workflow_x0020_Status"/>
                <xsd:element ref="ns4:SendReminderNoticeTo"/>
                <xsd:element ref="ns4:Approve_x0020_Olli_x0020_Document" minOccurs="0"/>
                <xsd:element ref="ns3:Document_x0020_History" minOccurs="0"/>
                <xsd:element ref="ns4:Publish_x0020_Document" minOccurs="0"/>
                <xsd:element ref="ns3:_dlc_DocId" minOccurs="0"/>
                <xsd:element ref="ns3:_dlc_DocIdUrl" minOccurs="0"/>
                <xsd:element ref="ns3:_dlc_DocIdPersistId" minOccurs="0"/>
                <xsd:element ref="ns1:RoutingRuleDescription" minOccurs="0"/>
                <xsd:element ref="ns3:SharedWithUsers" minOccurs="0"/>
                <xsd:element ref="ns3:Division" minOccurs="0"/>
                <xsd:element ref="ns4:LastReminderDate" minOccurs="0"/>
                <xsd:element ref="ns4:LastReminderType" minOccurs="0"/>
                <xsd:element ref="ns4:Last_x0020_Reminder_x0020_Status" minOccurs="0"/>
                <xsd:element ref="ns5: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4" nillable="true" ma:displayName="Description-old" ma:description="" ma:hidden="true" ma:internalName="RoutingRuleDescription"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Description" ma:index="2" nillable="true" ma:displayName="Description" ma:internalName="CategoryDescrip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19c59-cafe-4953-ac04-7a1f3d75c99d" elementFormDefault="qualified">
    <xsd:import namespace="http://schemas.microsoft.com/office/2006/documentManagement/types"/>
    <xsd:import namespace="http://schemas.microsoft.com/office/infopath/2007/PartnerControls"/>
    <xsd:element name="Document_x0020_Number" ma:index="3" nillable="true" ma:displayName="Document Number" ma:internalName="Document_x0020_Number">
      <xsd:simpleType>
        <xsd:restriction base="dms:Text">
          <xsd:maxLength value="255"/>
        </xsd:restriction>
      </xsd:simpleType>
    </xsd:element>
    <xsd:element name="Document_x0020_Type" ma:index="4" ma:displayName="Document Type" ma:format="Dropdown" ma:internalName="Document_x0020_Type">
      <xsd:simpleType>
        <xsd:restriction base="dms:Choice">
          <xsd:enumeration value="Form"/>
          <xsd:enumeration value="Policy"/>
          <xsd:enumeration value="Process"/>
          <xsd:enumeration value="Reference"/>
          <xsd:enumeration value="Work Instruction"/>
        </xsd:restriction>
      </xsd:simpleType>
    </xsd:element>
    <xsd:element name="Latest_x0020_Changes" ma:index="5" nillable="true" ma:displayName="Latest Changes" ma:internalName="Latest_x0020_Changes">
      <xsd:simpleType>
        <xsd:restriction base="dms:Note"/>
      </xsd:simpleType>
    </xsd:element>
    <xsd:element name="New_x0020_Version_x0020_Email_x0020_Required" ma:index="6" nillable="true" ma:displayName="New Version Email Required" ma:format="RadioButtons" ma:internalName="New_x0020_Version_x0020_Email_x0020_Required">
      <xsd:simpleType>
        <xsd:restriction base="dms:Choice">
          <xsd:enumeration value="Yes"/>
          <xsd:enumeration value="No"/>
        </xsd:restriction>
      </xsd:simpleType>
    </xsd:element>
    <xsd:element name="Must_x0020_review_x0020_changes_x0020_with_x0020_staff" ma:index="7" nillable="true" ma:displayName="Must review changes with staff" ma:description="This includes any communication/education in addition to the version email." ma:format="RadioButtons" ma:internalName="Must_x0020_review_x0020_changes_x0020_with_x0020_staff" ma:readOnly="false">
      <xsd:simpleType>
        <xsd:restriction base="dms:Choice">
          <xsd:enumeration value="Yes"/>
          <xsd:enumeration value="No"/>
        </xsd:restriction>
      </xsd:simpleType>
    </xsd:element>
    <xsd:element name="Review_x0020_Notification_x0020_Date" ma:index="8" ma:displayName="Review Notification Date" ma:format="DateOnly" ma:internalName="Review_x0020_Notification_x0020_Date">
      <xsd:simpleType>
        <xsd:restriction base="dms:DateTime"/>
      </xsd:simpleType>
    </xsd:element>
    <xsd:element name="Functional_x0020_Area" ma:index="9" ma:displayName="Functional Area" ma:format="Dropdown" ma:internalName="Functional_x0020_Area">
      <xsd:simpleType>
        <xsd:restriction base="dms:Choice">
          <xsd:enumeration value="Audit"/>
          <xsd:enumeration value="Clinical Services"/>
          <xsd:enumeration value="Contract Administration"/>
          <xsd:enumeration value="Financial Services"/>
          <xsd:enumeration value="Administration &amp; Support"/>
          <xsd:enumeration value="Provider Services"/>
          <xsd:enumeration value="Systems &amp; Technology"/>
        </xsd:restriction>
      </xsd:simpleType>
    </xsd:element>
    <xsd:element name="Branch" ma:index="10" ma:displayName="Branch" ma:format="Dropdown" ma:internalName="Branch">
      <xsd:simpleType>
        <xsd:restriction base="dms:Choice">
          <xsd:enumeration value="Appeals/Redeterminations"/>
          <xsd:enumeration value="Audit"/>
          <xsd:enumeration value="Audit - Appeals"/>
          <xsd:enumeration value="Audit - Cost Report Reopenings"/>
          <xsd:enumeration value="Audit - Field Office"/>
          <xsd:enumeration value="Audit - Reimbursement"/>
          <xsd:enumeration value="Audit - Supervisors"/>
          <xsd:enumeration value="Business Systems Support"/>
          <xsd:enumeration value="CCU"/>
          <xsd:enumeration value="CERT"/>
          <xsd:enumeration value="Claims"/>
          <xsd:enumeration value="Complaint Screening"/>
          <xsd:enumeration value="Customer Service"/>
          <xsd:enumeration value="Document Services"/>
          <xsd:enumeration value="Financial Reporting"/>
          <xsd:enumeration value="FOIA"/>
          <xsd:enumeration value="INSIGHT"/>
          <xsd:enumeration value="Internal Systems"/>
          <xsd:enumeration value="MAC Administration"/>
          <xsd:enumeration value="Medical Review"/>
          <xsd:enumeration value="Medicare Guidance"/>
          <xsd:enumeration value="MedPub"/>
          <xsd:enumeration value="MIP"/>
          <xsd:enumeration value="Monitoring &amp; Complaint Screening"/>
          <xsd:enumeration value="Operational Training"/>
          <xsd:enumeration value="Payment Recovery"/>
          <xsd:enumeration value="Policy"/>
          <xsd:enumeration value="Provider Enrollment"/>
          <xsd:enumeration value="Provider Outreach &amp; Education"/>
          <xsd:enumeration value="Quality Assurance"/>
          <xsd:enumeration value="Quality Management"/>
          <xsd:enumeration value="RA"/>
          <xsd:enumeration value="Reimbursement"/>
          <xsd:enumeration value="Secondary Payer"/>
          <xsd:enumeration value="STAR"/>
          <xsd:enumeration value="Tech Support"/>
          <xsd:enumeration value="UPIC-JOA"/>
          <xsd:enumeration value="Web Development"/>
          <xsd:enumeration value="Ready to Archive"/>
        </xsd:restriction>
      </xsd:simpleType>
    </xsd:element>
    <xsd:element name="Contract" ma:index="11" ma:displayName="Contract" ma:format="Dropdown" ma:internalName="Contract" ma:readOnly="false">
      <xsd:simpleType>
        <xsd:restriction base="dms:Choice">
          <xsd:enumeration value="(None)"/>
          <xsd:enumeration value="Part A"/>
          <xsd:enumeration value="Part B"/>
          <xsd:enumeration value="Shared"/>
        </xsd:restriction>
      </xsd:simpleType>
    </xsd:element>
    <xsd:element name="Topic2" ma:index="12" ma:displayName="Topic" ma:format="Dropdown" ma:internalName="Topic2" ma:readOnly="false">
      <xsd:simpleType>
        <xsd:restriction base="dms:Choice">
          <xsd:enumeration value="(None)"/>
          <xsd:enumeration value="935"/>
          <xsd:enumeration value="1099"/>
          <xsd:enumeration value="Accounts Payable"/>
          <xsd:enumeration value="Accounts Receivable"/>
          <xsd:enumeration value="Advance Payments"/>
          <xsd:enumeration value="Approval"/>
          <xsd:enumeration value="Assignment"/>
          <xsd:enumeration value="Audit - Acceptability"/>
          <xsd:enumeration value="Audit - Audit Programs"/>
          <xsd:enumeration value="Audit - Claim Calculations"/>
          <xsd:enumeration value="Audit - DSH/LIP"/>
          <xsd:enumeration value="Audit - EHR Workpapers"/>
          <xsd:enumeration value="Audit - IME/GME/NAH"/>
          <xsd:enumeration value="Audit - IRF, LTCH, and Provider-Based Reviews"/>
          <xsd:enumeration value="Audit - Letters"/>
          <xsd:enumeration value="Audit - Rates"/>
          <xsd:enumeration value="Audit - SCH/MDH"/>
          <xsd:enumeration value="Audit - Settlement Worksheets"/>
          <xsd:enumeration value="Audit - Tentative Settlement"/>
          <xsd:enumeration value="Audit - UDR Workpapers"/>
          <xsd:enumeration value="Audit - UDRs"/>
          <xsd:enumeration value="Audit - Wage Index"/>
          <xsd:enumeration value="Banking"/>
          <xsd:enumeration value="Bankruptcy"/>
          <xsd:enumeration value="Beneficiary letter"/>
          <xsd:enumeration value="CA View"/>
          <xsd:enumeration value="Call Log"/>
          <xsd:enumeration value="CCU Reports"/>
          <xsd:enumeration value="CERT"/>
          <xsd:enumeration value="Checklist"/>
          <xsd:enumeration value="CMS"/>
          <xsd:enumeration value="COBC"/>
          <xsd:enumeration value="Communique"/>
          <xsd:enumeration value="Coordination of Benefits"/>
          <xsd:enumeration value="Corrective-Preventive Action"/>
          <xsd:enumeration value="Correspondence"/>
          <xsd:enumeration value="CRNA"/>
          <xsd:enumeration value="Cycle"/>
          <xsd:enumeration value="Data Analysis"/>
          <xsd:enumeration value="DCS/Treasury"/>
          <xsd:enumeration value="Development"/>
          <xsd:enumeration value="Divisional"/>
          <xsd:enumeration value="Document Control"/>
          <xsd:enumeration value="Draft CR"/>
          <xsd:enumeration value="Education – Internal"/>
          <xsd:enumeration value="Education – Provider"/>
          <xsd:enumeration value="EFT"/>
          <xsd:enumeration value="eNews"/>
          <xsd:enumeration value="ERS"/>
          <xsd:enumeration value="External Audit"/>
          <xsd:enumeration value="Fax"/>
          <xsd:enumeration value="First Level Appeal"/>
          <xsd:enumeration value="FISS"/>
          <xsd:enumeration value="HIGLAS"/>
          <xsd:enumeration value="Inquiries"/>
          <xsd:enumeration value="Internal Audit"/>
          <xsd:enumeration value="Internal Controls"/>
          <xsd:enumeration value="IRR"/>
          <xsd:enumeration value="IVR"/>
          <xsd:enumeration value="J5"/>
          <xsd:enumeration value="J8"/>
          <xsd:enumeration value="Macro"/>
          <xsd:enumeration value="Maintenance"/>
          <xsd:enumeration value="Management Review"/>
          <xsd:enumeration value="Master List"/>
          <xsd:enumeration value="Meetings"/>
          <xsd:enumeration value="MR Letter"/>
          <xsd:enumeration value="NICE"/>
          <xsd:enumeration value="Nonconforming Service"/>
          <xsd:enumeration value="NRF"/>
          <xsd:enumeration value="OCR"/>
          <xsd:enumeration value="OnBase"/>
          <xsd:enumeration value="Pecos"/>
          <xsd:enumeration value="Performance Metrics"/>
          <xsd:enumeration value="Portal Support"/>
          <xsd:enumeration value="Problem Prioritization"/>
          <xsd:enumeration value="Processing Applications"/>
          <xsd:enumeration value="Production"/>
          <xsd:enumeration value="Provider Letter"/>
          <xsd:enumeration value="Quality"/>
          <xsd:enumeration value="Receipt"/>
          <xsd:enumeration value="Referral"/>
          <xsd:enumeration value="Regulation and Informational Materials"/>
          <xsd:enumeration value="Release"/>
          <xsd:enumeration value="Reopening"/>
          <xsd:enumeration value="Reporting"/>
          <xsd:enumeration value="Review"/>
          <xsd:enumeration value="Sampling"/>
          <xsd:enumeration value="Second Level Appeal"/>
          <xsd:enumeration value="Service Level Agreement"/>
          <xsd:enumeration value="Service Requests-Referrals"/>
          <xsd:enumeration value="Systems Support"/>
          <xsd:enumeration value="Thank Yous"/>
          <xsd:enumeration value="Third Party"/>
          <xsd:enumeration value="Training"/>
          <xsd:enumeration value="Training Delivery"/>
          <xsd:enumeration value="Training Development"/>
          <xsd:enumeration value="Trending"/>
          <xsd:enumeration value="Validation"/>
          <xsd:enumeration value="Voluntary Refunds"/>
          <xsd:enumeration value="Website"/>
          <xsd:enumeration value="WFO"/>
          <xsd:enumeration value="Workload"/>
          <xsd:enumeration value="Worksheet"/>
          <xsd:enumeration value="Write Off"/>
          <xsd:enumeration value="ZPIC/UPIC"/>
        </xsd:restriction>
      </xsd:simpleType>
    </xsd:element>
    <xsd:element name="Workflow_x0020_Status" ma:index="13" ma:displayName="Workflow Status" ma:default="New" ma:format="Dropdown" ma:internalName="Workflow_x0020_Status" ma:readOnly="false">
      <xsd:simpleType>
        <xsd:restriction base="dms:Choice">
          <xsd:enumeration value="New"/>
          <xsd:enumeration value="Edit"/>
          <xsd:enumeration value="Review"/>
          <xsd:enumeration value="Approval"/>
          <xsd:enumeration value="Ready"/>
          <xsd:enumeration value="Active"/>
        </xsd:restriction>
      </xsd:simpleType>
    </xsd:element>
    <xsd:element name="Document_x0020_History" ma:index="16" nillable="true" ma:displayName="Document History" ma:internalName="Document_x0020_History">
      <xsd:simpleType>
        <xsd:restriction base="dms:Note">
          <xsd:maxLength value="255"/>
        </xsd:restriction>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SharedWithUsers" ma:index="2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vision" ma:index="30" nillable="true" ma:displayName="Division" ma:default="Government Health Administrators" ma:hidden="true" ma:internalName="Division"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c3c6057-49d3-4dc7-88e4-55d77bf3a92f" elementFormDefault="qualified">
    <xsd:import namespace="http://schemas.microsoft.com/office/2006/documentManagement/types"/>
    <xsd:import namespace="http://schemas.microsoft.com/office/infopath/2007/PartnerControls"/>
    <xsd:element name="SendReminderNoticeTo" ma:index="14" ma:displayName="Send Reminder Notice To" ma:list="UserInfo" ma:SharePointGroup="0" ma:internalName="SendReminderNoticeTo" ma:readOnly="false" ma:showField="Title">
      <xsd:complexType>
        <xsd:complexContent>
          <xsd:extension base="dms:UserMulti">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Approve_x0020_Olli_x0020_Document" ma:index="15" nillable="true" ma:displayName="Approve Olli Document" ma:internalName="Approve_x0020_Olli_x0020_Document">
      <xsd:complexType>
        <xsd:complexContent>
          <xsd:extension base="dms:URL">
            <xsd:sequence>
              <xsd:element name="Url" type="dms:ValidUrl" minOccurs="0" nillable="true"/>
              <xsd:element name="Description" type="xsd:string" nillable="true"/>
            </xsd:sequence>
          </xsd:extension>
        </xsd:complexContent>
      </xsd:complexType>
    </xsd:element>
    <xsd:element name="Publish_x0020_Document" ma:index="17" nillable="true" ma:displayName="Publish Document" ma:internalName="Publish_x0020_Document">
      <xsd:complexType>
        <xsd:complexContent>
          <xsd:extension base="dms:URL">
            <xsd:sequence>
              <xsd:element name="Url" type="dms:ValidUrl" minOccurs="0" nillable="true"/>
              <xsd:element name="Description" type="xsd:string" nillable="true"/>
            </xsd:sequence>
          </xsd:extension>
        </xsd:complexContent>
      </xsd:complexType>
    </xsd:element>
    <xsd:element name="LastReminderDate" ma:index="31" nillable="true" ma:displayName="Last Reminder Date" ma:format="DateTime" ma:hidden="true" ma:internalName="LastReminderDate" ma:readOnly="false">
      <xsd:simpleType>
        <xsd:restriction base="dms:DateTime"/>
      </xsd:simpleType>
    </xsd:element>
    <xsd:element name="LastReminderType" ma:index="32" nillable="true" ma:displayName="Last Reminder Type" ma:format="Dropdown" ma:hidden="true" ma:internalName="LastReminderType" ma:readOnly="false">
      <xsd:simpleType>
        <xsd:restriction base="dms:Choice">
          <xsd:enumeration value="Blank"/>
          <xsd:enumeration value="60 days"/>
          <xsd:enumeration value="30 days"/>
          <xsd:enumeration value="15 days"/>
          <xsd:enumeration value="7 days"/>
          <xsd:enumeration value="Due Today"/>
          <xsd:enumeration value="Past Due"/>
        </xsd:restriction>
      </xsd:simpleType>
    </xsd:element>
    <xsd:element name="Last_x0020_Reminder_x0020_Status" ma:index="33" nillable="true" ma:displayName="Last Reminder Status" ma:hidden="true" ma:internalName="Last_x0020_Reminder_x0020_Status"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34"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3"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D6FC670-C8E1-41BE-A7F2-A26CECE20381}">
  <ds:schemaRefs>
    <ds:schemaRef ds:uri="http://schemas.microsoft.com/sharepoint/v3/contenttype/forms"/>
  </ds:schemaRefs>
</ds:datastoreItem>
</file>

<file path=customXml/itemProps2.xml><?xml version="1.0" encoding="utf-8"?>
<ds:datastoreItem xmlns:ds="http://schemas.openxmlformats.org/officeDocument/2006/customXml" ds:itemID="{68059118-2547-4481-829E-D13DAE6B8F68}">
  <ds:schemaRefs>
    <ds:schemaRef ds:uri="http://schemas.microsoft.com/office/2006/metadata/properties"/>
    <ds:schemaRef ds:uri="http://schemas.microsoft.com/sharepoint/v3"/>
    <ds:schemaRef ds:uri="6c3c6057-49d3-4dc7-88e4-55d77bf3a92f"/>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schemas.microsoft.com/sharepoint/v4"/>
    <ds:schemaRef ds:uri="38319c59-cafe-4953-ac04-7a1f3d75c99d"/>
    <ds:schemaRef ds:uri="http://purl.org/dc/elements/1.1/"/>
    <ds:schemaRef ds:uri="http://schemas.microsoft.com/sharepoint.v3"/>
    <ds:schemaRef ds:uri="http://www.w3.org/XML/1998/namespace"/>
    <ds:schemaRef ds:uri="http://purl.org/dc/dcmitype/"/>
  </ds:schemaRefs>
</ds:datastoreItem>
</file>

<file path=customXml/itemProps3.xml><?xml version="1.0" encoding="utf-8"?>
<ds:datastoreItem xmlns:ds="http://schemas.openxmlformats.org/officeDocument/2006/customXml" ds:itemID="{BEC31CEA-F569-4B68-8E5C-D5C51FE0B2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sharepoint.v3"/>
    <ds:schemaRef ds:uri="38319c59-cafe-4953-ac04-7a1f3d75c99d"/>
    <ds:schemaRef ds:uri="6c3c6057-49d3-4dc7-88e4-55d77bf3a92f"/>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F27F3572-F5BA-4E12-9ED2-E593CE0E6171}">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2267</TotalTime>
  <Words>2019</Words>
  <Application>Microsoft Office PowerPoint</Application>
  <PresentationFormat>Widescreen</PresentationFormat>
  <Paragraphs>271</Paragraphs>
  <Slides>46</Slides>
  <Notes>38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Aptos</vt:lpstr>
      <vt:lpstr>Arial</vt:lpstr>
      <vt:lpstr>Calibri</vt:lpstr>
      <vt:lpstr>Office Theme</vt:lpstr>
      <vt:lpstr>Medical Review Findings in Outpatient Rehabilitative Therapy Services</vt:lpstr>
      <vt:lpstr>Objective &amp; Agenda</vt:lpstr>
      <vt:lpstr>Medical Review Overview</vt:lpstr>
      <vt:lpstr>What’s Driving TPE</vt:lpstr>
      <vt:lpstr>Therapeutic Procedures 97110</vt:lpstr>
      <vt:lpstr>Neuromuscular Reeducation 97112</vt:lpstr>
      <vt:lpstr>Therapeutic Procedure(s), Group 97150</vt:lpstr>
      <vt:lpstr>Therapeutic Activities 97530</vt:lpstr>
      <vt:lpstr>Why 97110?</vt:lpstr>
      <vt:lpstr>Why 97112?</vt:lpstr>
      <vt:lpstr>Why 97150?</vt:lpstr>
      <vt:lpstr>Why 97530? </vt:lpstr>
      <vt:lpstr>Understanding Outpatient Therapy Coverage </vt:lpstr>
      <vt:lpstr>Coverage Criteria</vt:lpstr>
      <vt:lpstr>Documentation Expectations </vt:lpstr>
      <vt:lpstr>Principles of Documentation </vt:lpstr>
      <vt:lpstr>Required Components of Documentation</vt:lpstr>
      <vt:lpstr>Supporting Intensity, Complexity and Skilled Nature of Treatment</vt:lpstr>
      <vt:lpstr>Linking Goals, Interventions and Outcomes</vt:lpstr>
      <vt:lpstr>Documentation of Therapeutic Procedure</vt:lpstr>
      <vt:lpstr>Documentation of Neuromuscular Reeducation</vt:lpstr>
      <vt:lpstr>Documentation of Therapeutic Activities</vt:lpstr>
      <vt:lpstr>Documentation of Group</vt:lpstr>
      <vt:lpstr>Documentation That Must Be Performed by Therapist</vt:lpstr>
      <vt:lpstr>Review Findings </vt:lpstr>
      <vt:lpstr>TP001</vt:lpstr>
      <vt:lpstr>TP002</vt:lpstr>
      <vt:lpstr>TP004</vt:lpstr>
      <vt:lpstr>TP007</vt:lpstr>
      <vt:lpstr>TP100</vt:lpstr>
      <vt:lpstr>TP300</vt:lpstr>
      <vt:lpstr>TP301</vt:lpstr>
      <vt:lpstr>TP303</vt:lpstr>
      <vt:lpstr>TP400</vt:lpstr>
      <vt:lpstr>TP501</vt:lpstr>
      <vt:lpstr>TP903</vt:lpstr>
      <vt:lpstr>GBB03</vt:lpstr>
      <vt:lpstr>Connecting Findings to Overall Compliance</vt:lpstr>
      <vt:lpstr>Resources</vt:lpstr>
      <vt:lpstr>Let’s Recap</vt:lpstr>
      <vt:lpstr>Questions and Answers</vt:lpstr>
      <vt:lpstr>Annual Medicare Participation Announcement</vt:lpstr>
      <vt:lpstr>Survey</vt:lpstr>
      <vt:lpstr>Thanks for attending!</vt:lpstr>
      <vt:lpstr>Disclaimers</vt:lpstr>
      <vt:lpstr>CPT Copyright Notice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Review Findings in Outpatient Therapy Services</dc:title>
  <dc:creator>Ryan, Thom</dc:creator>
  <cp:lastModifiedBy>Curtis, Karen</cp:lastModifiedBy>
  <cp:revision>66</cp:revision>
  <cp:lastPrinted>2024-11-27T17:10:04Z</cp:lastPrinted>
  <dcterms:created xsi:type="dcterms:W3CDTF">2024-08-22T14:51:40Z</dcterms:created>
  <dcterms:modified xsi:type="dcterms:W3CDTF">2025-12-01T19:59:53Z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0x010100145A4B23F966424BB4FD8A429A4EA29A00B28F0F4C13E7B647A42AF9991E87A101</vt:lpwstr>
  </property>
  <property fmtid="{D5CDD505-2E9C-101B-9397-08002B2CF9AE}" pid="3" name="_dlc_DocIdItemGuid">
    <vt:lpwstr>79caee41-dab7-4bf2-a73b-0320c3fc7159</vt:lpwstr>
  </property>
  <property fmtid="{D5CDD505-2E9C-101B-9397-08002B2CF9AE}" pid="4" name="WorkflowChangePath">
    <vt:lpwstr>a4216109-3f9e-43cc-90ff-b52cd27f9e9b,19;a4216109-3f9e-43cc-90ff-b52cd27f9e9b,19;a4216109-3f9e-43cc-90ff-b52cd27f9e9b,65;a4216109-3f9e-43cc-90ff-b52cd27f9e9b,65;a4216109-3f9e-43cc-90ff-b52cd27f9e9b,106;a4216109-3f9e-43cc-90ff-b52cd27f9e9b,106;a4216109-3f9e-43cc-90ff-b52cd27f9e9b,152;a4216109-3f9e-43cc-90ff-b52cd27f9e9b,152;a4216109-3f9e-43cc-90ff-b52cd27f9e9b,170;a4216109-3f9e-43cc-90ff-b52cd27f9e9b,170;a4216109-3f9e-43cc-90ff-b52cd27f9e9b,189;a4216109-3f9e-43cc-90ff-b52cd27f9e9b,189;ca5dd580-a938-4591-ab74-9445f19a3867,209;ca5dd580-a938-4591-ab74-9445f19a3867,209;ca5dd580-a938-4591-ab74-9445f19a3867,232;ca5dd580-a938-4591-ab74-9445f19a3867,232;0339a340-c44f-4d57-891a-29de4e5c9760,254;0339a340-c44f-4d57-891a-29de4e5c9760,254;820556b3-092b-4703-b329-821583cbfa39,275;820556b3-092b-4703-b329-821583cbfa39,275;820556b3-092b-4703-b329-821583cbfa39,296;820556b3-092b-4703-b329-821583cbfa39,296;820556b3-092b-4703-b329-821583cbfa39,334;820556b3-092b-4703-b329-821583cbfa39,334;820556b3-092b-4703-b329-821583cbfa39,356;820556b3-092b-4703-b329-821583cbfa39,356;820556b3-092b-4703-b329-821583cbfa39,376;820556b3-092b-4703-b329-821583cbfa39,376;</vt:lpwstr>
  </property>
  <property fmtid="{D5CDD505-2E9C-101B-9397-08002B2CF9AE}" pid="5" name="SendReminderNoticeTo">
    <vt:lpwstr>548;#i:0#.w|corp\0006890,#i:0#.w|corp\0006890,#Thom.Ryan@wpsic.com,#Thom.Ryan@wpsic.com,#Ryan, Thom,#,#,#;#544;#i:0#.w|corp\0014800,#i:0#.w|corp\0014800,#Maria.Diaz@wpsic.com,#Maria.Diaz@wpsic.com,#Diaz, Maria,#,#,#</vt:lpwstr>
  </property>
  <property fmtid="{D5CDD505-2E9C-101B-9397-08002B2CF9AE}" pid="6" name="Publish Document">
    <vt:lpwstr>https://knowledge.wpsic.com/lib/gha/_layouts/15/wrkstat.aspx?List=6c3c6057-49d3-4dc7-88e4-55d77bf3a92f&amp;WorkflowInstanceName=d8df4180-8056-4c02-bbfe-910d4f9446c0, Publish</vt:lpwstr>
  </property>
</Properties>
</file>