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33"/>
  </p:notesMasterIdLst>
  <p:handoutMasterIdLst>
    <p:handoutMasterId r:id="rId34"/>
  </p:handoutMasterIdLst>
  <p:sldIdLst>
    <p:sldId id="256" r:id="rId6"/>
    <p:sldId id="259" r:id="rId7"/>
    <p:sldId id="260" r:id="rId8"/>
    <p:sldId id="488" r:id="rId9"/>
    <p:sldId id="474" r:id="rId10"/>
    <p:sldId id="490" r:id="rId11"/>
    <p:sldId id="491" r:id="rId12"/>
    <p:sldId id="492" r:id="rId13"/>
    <p:sldId id="485" r:id="rId14"/>
    <p:sldId id="489" r:id="rId15"/>
    <p:sldId id="493" r:id="rId16"/>
    <p:sldId id="494" r:id="rId17"/>
    <p:sldId id="495" r:id="rId18"/>
    <p:sldId id="496" r:id="rId19"/>
    <p:sldId id="486" r:id="rId20"/>
    <p:sldId id="497" r:id="rId21"/>
    <p:sldId id="498" r:id="rId22"/>
    <p:sldId id="499" r:id="rId23"/>
    <p:sldId id="487" r:id="rId24"/>
    <p:sldId id="500" r:id="rId25"/>
    <p:sldId id="501" r:id="rId26"/>
    <p:sldId id="484" r:id="rId27"/>
    <p:sldId id="482" r:id="rId28"/>
    <p:sldId id="503" r:id="rId29"/>
    <p:sldId id="470" r:id="rId30"/>
    <p:sldId id="258" r:id="rId31"/>
    <p:sldId id="477"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2789"/>
    <a:srgbClr val="6EFCA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8" autoAdjust="0"/>
    <p:restoredTop sz="79484" autoAdjust="0"/>
  </p:normalViewPr>
  <p:slideViewPr>
    <p:cSldViewPr snapToGrid="0">
      <p:cViewPr varScale="1">
        <p:scale>
          <a:sx n="48" d="100"/>
          <a:sy n="48" d="100"/>
        </p:scale>
        <p:origin x="1368" y="32"/>
      </p:cViewPr>
      <p:guideLst/>
    </p:cSldViewPr>
  </p:slideViewPr>
  <p:outlineViewPr>
    <p:cViewPr>
      <p:scale>
        <a:sx n="33" d="100"/>
        <a:sy n="33" d="100"/>
      </p:scale>
      <p:origin x="0" y="-13402"/>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2" d="100"/>
          <a:sy n="82" d="100"/>
        </p:scale>
        <p:origin x="3876"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7A2E523-3384-98DE-3906-592EFA10DC5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D4BBF22A-87C8-0336-9F0F-559968DE1C9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DF1B3BA-FC84-4F5C-B484-BCF5A085A5EA}" type="datetimeFigureOut">
              <a:rPr lang="en-US" smtClean="0"/>
              <a:t>11/17/2025</a:t>
            </a:fld>
            <a:endParaRPr lang="en-US" dirty="0"/>
          </a:p>
        </p:txBody>
      </p:sp>
      <p:sp>
        <p:nvSpPr>
          <p:cNvPr id="4" name="Footer Placeholder 3">
            <a:extLst>
              <a:ext uri="{FF2B5EF4-FFF2-40B4-BE49-F238E27FC236}">
                <a16:creationId xmlns:a16="http://schemas.microsoft.com/office/drawing/2014/main" id="{5C486D2A-F6C0-7EA0-DCE5-A8920925552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9037DE6B-B775-D016-B1FB-4EB2B404DA8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54437C3-2489-48AB-9A4E-B58D96D669DC}" type="slidenum">
              <a:rPr lang="en-US" smtClean="0"/>
              <a:t>‹#›</a:t>
            </a:fld>
            <a:endParaRPr lang="en-US" dirty="0"/>
          </a:p>
        </p:txBody>
      </p:sp>
    </p:spTree>
    <p:extLst>
      <p:ext uri="{BB962C8B-B14F-4D97-AF65-F5344CB8AC3E}">
        <p14:creationId xmlns:p14="http://schemas.microsoft.com/office/powerpoint/2010/main" val="30291786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E9FC40-FBF3-814F-9E56-50587560396D}" type="datetimeFigureOut">
              <a:rPr lang="en-US" smtClean="0"/>
              <a:t>11/17/2025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664B30-646F-8643-8653-8343F83773FD}" type="slidenum">
              <a:rPr lang="en-US" smtClean="0"/>
              <a:t>‹#›</a:t>
            </a:fld>
            <a:endParaRPr lang="en-US" dirty="0"/>
          </a:p>
        </p:txBody>
      </p:sp>
    </p:spTree>
    <p:extLst>
      <p:ext uri="{BB962C8B-B14F-4D97-AF65-F5344CB8AC3E}">
        <p14:creationId xmlns:p14="http://schemas.microsoft.com/office/powerpoint/2010/main" val="3277856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usg02.safelinks.protection.office365.us/?url=https%3A%2F%2Fjuvkd8kab.cc.rs6.net%2Ftn.jsp%3Ff%3D001BVN9dOHT3s0EkpK3XQXCiULIRwfn7Wo_PANFV7_6nru4v1orAA3znrYtxV9yq8UZoWV0vOMMjUpKH3WxwzelFnNzItX2qECEhOS4F89OLokTI3OxOpw_BiKup5rkYNymagLQmdMkGmfN-zdxzp-RBXu085_MN1-zs3ik09KK5EGiGbNb7HdreQHVX-d91MOW46hHMcuS6ov-nhrtSLHB_S9BlUKYGS4ss5s7ZPiyAbCQ950iMMfIwKTGJqIde53fxzPDFyDFg7LfatXzwn-4XuyyEQv_WZGAjuKgako1Vz006UFRg-wytC_l0h5awq7xYWMNvO5jLaAWYWEGpeduRNEtlWEGfzmh5oYwKaBmNQOrrrbX7DdAdvxfHMUQnZ8VUJ1K8sKSinbo7u0-VZyyekw2IoPCQd89z-IuKH94RV8x_Cdvakedt76suHa-IG1WD4E-aoCpxhTtk0b_fnedlA%3D%3D%26c%3DkEwjOs7OoeQ5FYQRAEYHWUikxNNVHe1z_s8kcIP1-J8wuQSiJbkyJA%3D%3D%26ch%3DbkhFEeouNEhd5YW_qZdBym36wyBbfirNylMX9oo4VIfM3l7eGLoJFw%3D%3D&amp;data=05%7C02%7CMarySue.Gardner%40wpsic.com%7C369b28725810413ac6ca08de23b66f38%7C20ed31a86a594b09a03dad07a1b63f45%7C0%7C0%7C638987463601918239%7CUnknown%7CTWFpbGZsb3d8eyJFbXB0eU1hcGkiOnRydWUsIlYiOiIwLjAuMDAwMCIsIlAiOiJXaW4zMiIsIkFOIjoiTWFpbCIsIldUIjoyfQ%3D%3D%7C0%7C%7C%7C&amp;sdata=CnQS3cOFiNxjrNTcoVgg0Br0gbbbu%2FQVXAc6NAGVobQ%3D&amp;reserved=0"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mailto:wps.gha.education@wpsic.com"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t>Encore Presentations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Posted to our website with 2 weeks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Available for 60 to 90 days after posting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Presentation available for download</a:t>
            </a:r>
            <a:endParaRPr lang="en-US" b="1" dirty="0"/>
          </a:p>
          <a:p>
            <a:r>
              <a:rPr lang="en-US" b="1" dirty="0"/>
              <a:t>Questions</a:t>
            </a:r>
          </a:p>
          <a:p>
            <a:pPr marL="171450" indent="-171450">
              <a:buFont typeface="Arial" panose="020B0604020202020204" pitchFamily="34" charset="0"/>
              <a:buChar char="•"/>
            </a:pPr>
            <a:r>
              <a:rPr lang="en-US" dirty="0"/>
              <a:t>Send questions and comments in Chat</a:t>
            </a:r>
            <a:endParaRPr lang="en-US"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panose="020B0604020202020204" pitchFamily="34" charset="0"/>
                <a:cs typeface="Arial" panose="020B0604020202020204" pitchFamily="34" charset="0"/>
              </a:rPr>
              <a:t>Trouble shooting technical difficulties</a:t>
            </a:r>
          </a:p>
          <a:p>
            <a:pPr marL="171450" lvl="0" indent="-171450">
              <a:buFont typeface="Arial" panose="020B0604020202020204" pitchFamily="34" charset="0"/>
              <a:buChar char="•"/>
            </a:pPr>
            <a:r>
              <a:rPr lang="en-US" dirty="0">
                <a:latin typeface="Arial" panose="020B0604020202020204" pitchFamily="34" charset="0"/>
                <a:cs typeface="Arial" panose="020B0604020202020204" pitchFamily="34" charset="0"/>
              </a:rPr>
              <a:t>Still hearing music? Close and restart the session</a:t>
            </a:r>
          </a:p>
          <a:p>
            <a:pPr marL="171450" lvl="0" indent="-171450">
              <a:buFont typeface="Arial" panose="020B0604020202020204" pitchFamily="34" charset="0"/>
              <a:buChar char="•"/>
            </a:pPr>
            <a:r>
              <a:rPr lang="en-US" dirty="0">
                <a:latin typeface="Arial" panose="020B0604020202020204" pitchFamily="34" charset="0"/>
                <a:cs typeface="Arial" panose="020B0604020202020204" pitchFamily="34" charset="0"/>
              </a:rPr>
              <a:t>Change your audio setting by Choosing “Audio &amp; Video” and selecting “Switch Audio” </a:t>
            </a:r>
          </a:p>
          <a:p>
            <a:pPr marL="171450" lvl="0" indent="-171450">
              <a:buFont typeface="Arial" panose="020B0604020202020204" pitchFamily="34" charset="0"/>
              <a:buChar char="•"/>
            </a:pPr>
            <a:r>
              <a:rPr lang="en-US" dirty="0">
                <a:latin typeface="Arial" panose="020B0604020202020204" pitchFamily="34" charset="0"/>
                <a:cs typeface="Arial" panose="020B0604020202020204" pitchFamily="34" charset="0"/>
              </a:rPr>
              <a:t>Call in: The phone information is in the chat</a:t>
            </a:r>
          </a:p>
          <a:p>
            <a:pPr marL="171450" indent="-171450">
              <a:buFont typeface="Arial" panose="020B0604020202020204" pitchFamily="34" charset="0"/>
              <a:buChar char="•"/>
            </a:pPr>
            <a:r>
              <a:rPr lang="en-US" dirty="0">
                <a:latin typeface="Arial" panose="020B0604020202020204" pitchFamily="34" charset="0"/>
                <a:cs typeface="Arial" panose="020B0604020202020204" pitchFamily="34" charset="0"/>
              </a:rPr>
              <a:t>Email us with your technical difficulties: wps.gha.education@wpsic.com</a:t>
            </a:r>
            <a:endParaRPr lang="en-US" u="none"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C664B30-646F-8643-8653-8343F83773FD}" type="slidenum">
              <a:rPr lang="en-US" smtClean="0"/>
              <a:t>1</a:t>
            </a:fld>
            <a:endParaRPr lang="en-US" dirty="0"/>
          </a:p>
        </p:txBody>
      </p:sp>
    </p:spTree>
    <p:extLst>
      <p:ext uri="{BB962C8B-B14F-4D97-AF65-F5344CB8AC3E}">
        <p14:creationId xmlns:p14="http://schemas.microsoft.com/office/powerpoint/2010/main" val="8714854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C6CB8-856D-23A2-1582-BB71CFB3BC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E8FE5F-CF35-3691-658F-A2CBBF5238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D15D48-2794-4E0D-96F6-32AC230725E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E7C5473-2816-2FB8-7B4C-B2DBEC8F8A1E}"/>
              </a:ext>
            </a:extLst>
          </p:cNvPr>
          <p:cNvSpPr>
            <a:spLocks noGrp="1"/>
          </p:cNvSpPr>
          <p:nvPr>
            <p:ph type="sldNum" sz="quarter" idx="5"/>
          </p:nvPr>
        </p:nvSpPr>
        <p:spPr/>
        <p:txBody>
          <a:bodyPr/>
          <a:lstStyle/>
          <a:p>
            <a:fld id="{5C664B30-646F-8643-8653-8343F83773FD}" type="slidenum">
              <a:rPr lang="en-US" smtClean="0"/>
              <a:t>15</a:t>
            </a:fld>
            <a:endParaRPr lang="en-US" dirty="0"/>
          </a:p>
        </p:txBody>
      </p:sp>
    </p:spTree>
    <p:extLst>
      <p:ext uri="{BB962C8B-B14F-4D97-AF65-F5344CB8AC3E}">
        <p14:creationId xmlns:p14="http://schemas.microsoft.com/office/powerpoint/2010/main" val="13176860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ABN  – </a:t>
            </a:r>
            <a:r>
              <a:rPr lang="en-US" sz="1200" b="0" i="0" kern="1200" dirty="0">
                <a:solidFill>
                  <a:schemeClr val="tx1"/>
                </a:solidFill>
                <a:effectLst/>
                <a:latin typeface="+mn-lt"/>
                <a:ea typeface="+mn-ea"/>
                <a:cs typeface="+mn-cs"/>
              </a:rPr>
              <a:t>Advance Beneficiary Notice of Noncoverage</a:t>
            </a:r>
          </a:p>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17</a:t>
            </a:fld>
            <a:endParaRPr lang="en-US" dirty="0"/>
          </a:p>
        </p:txBody>
      </p:sp>
    </p:spTree>
    <p:extLst>
      <p:ext uri="{BB962C8B-B14F-4D97-AF65-F5344CB8AC3E}">
        <p14:creationId xmlns:p14="http://schemas.microsoft.com/office/powerpoint/2010/main" val="25972173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MMS – Mohs Micrographic Surgery</a:t>
            </a:r>
          </a:p>
        </p:txBody>
      </p:sp>
      <p:sp>
        <p:nvSpPr>
          <p:cNvPr id="4" name="Slide Number Placeholder 3"/>
          <p:cNvSpPr>
            <a:spLocks noGrp="1"/>
          </p:cNvSpPr>
          <p:nvPr>
            <p:ph type="sldNum" sz="quarter" idx="5"/>
          </p:nvPr>
        </p:nvSpPr>
        <p:spPr/>
        <p:txBody>
          <a:bodyPr/>
          <a:lstStyle/>
          <a:p>
            <a:fld id="{5C664B30-646F-8643-8653-8343F83773FD}" type="slidenum">
              <a:rPr lang="en-US" smtClean="0"/>
              <a:t>18</a:t>
            </a:fld>
            <a:endParaRPr lang="en-US" dirty="0"/>
          </a:p>
        </p:txBody>
      </p:sp>
    </p:spTree>
    <p:extLst>
      <p:ext uri="{BB962C8B-B14F-4D97-AF65-F5344CB8AC3E}">
        <p14:creationId xmlns:p14="http://schemas.microsoft.com/office/powerpoint/2010/main" val="10282026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46B1F-C46B-D85E-4AD4-A215CDA8BD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F2BB85-A1EF-2D3A-D29B-95AC55257A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E9757B-650E-1AA0-AFEA-19695C26C65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D17343A-29E6-D09E-C29C-F04CC46731E1}"/>
              </a:ext>
            </a:extLst>
          </p:cNvPr>
          <p:cNvSpPr>
            <a:spLocks noGrp="1"/>
          </p:cNvSpPr>
          <p:nvPr>
            <p:ph type="sldNum" sz="quarter" idx="5"/>
          </p:nvPr>
        </p:nvSpPr>
        <p:spPr/>
        <p:txBody>
          <a:bodyPr/>
          <a:lstStyle/>
          <a:p>
            <a:fld id="{5C664B30-646F-8643-8653-8343F83773FD}" type="slidenum">
              <a:rPr lang="en-US" smtClean="0"/>
              <a:t>19</a:t>
            </a:fld>
            <a:endParaRPr lang="en-US" dirty="0"/>
          </a:p>
        </p:txBody>
      </p:sp>
    </p:spTree>
    <p:extLst>
      <p:ext uri="{BB962C8B-B14F-4D97-AF65-F5344CB8AC3E}">
        <p14:creationId xmlns:p14="http://schemas.microsoft.com/office/powerpoint/2010/main" val="24290198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21</a:t>
            </a:fld>
            <a:endParaRPr lang="en-US" dirty="0"/>
          </a:p>
        </p:txBody>
      </p:sp>
    </p:spTree>
    <p:extLst>
      <p:ext uri="{BB962C8B-B14F-4D97-AF65-F5344CB8AC3E}">
        <p14:creationId xmlns:p14="http://schemas.microsoft.com/office/powerpoint/2010/main" val="25951788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22</a:t>
            </a:fld>
            <a:endParaRPr lang="en-US" dirty="0"/>
          </a:p>
        </p:txBody>
      </p:sp>
    </p:spTree>
    <p:extLst>
      <p:ext uri="{BB962C8B-B14F-4D97-AF65-F5344CB8AC3E}">
        <p14:creationId xmlns:p14="http://schemas.microsoft.com/office/powerpoint/2010/main" val="16889371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23</a:t>
            </a:fld>
            <a:endParaRPr lang="en-US" dirty="0"/>
          </a:p>
        </p:txBody>
      </p:sp>
    </p:spTree>
    <p:extLst>
      <p:ext uri="{BB962C8B-B14F-4D97-AF65-F5344CB8AC3E}">
        <p14:creationId xmlns:p14="http://schemas.microsoft.com/office/powerpoint/2010/main" val="20030902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you plan for next year, CMS reminds you of the advantages of participating in Medicare: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You’re paid the full Medicare Physician Fee Schedule allowed amount. If you’re a non-participating provider, Medicare pays 5% less than the Medicare Physician Fee Schedule allowed amount.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Medicare pays you directly (on an assignment-related basis).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Medicare forwards claim information to Medigap (Medicare supplement coverage) insurance (if any).</a:t>
            </a:r>
          </a:p>
          <a:p>
            <a:pPr marL="0" indent="0">
              <a:buFont typeface="Arial" panose="020B0604020202020204" pitchFamily="34" charset="0"/>
              <a:buNone/>
            </a:pP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By December 31, 2025, all physicians, practitioners, and suppliers – regardless of their Medicare participation status – must decide whether to participate for CY 2026.</a:t>
            </a:r>
          </a:p>
          <a:p>
            <a:r>
              <a:rPr lang="en-US" sz="1200" kern="1200" dirty="0">
                <a:solidFill>
                  <a:schemeClr val="tx1"/>
                </a:solidFill>
                <a:effectLst/>
                <a:latin typeface="+mn-lt"/>
                <a:ea typeface="+mn-ea"/>
                <a:cs typeface="+mn-cs"/>
              </a:rPr>
              <a:t>You don’t need to do anything if you’re: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Already participating in Medicare, and you want to continue your participation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Not currently participating, and you don’t want to participate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See the </a:t>
            </a:r>
            <a:r>
              <a:rPr lang="en-US" sz="1200" b="1" u="sng" kern="1200" dirty="0">
                <a:solidFill>
                  <a:schemeClr val="tx1"/>
                </a:solidFill>
                <a:effectLst/>
                <a:latin typeface="+mn-lt"/>
                <a:ea typeface="+mn-ea"/>
                <a:cs typeface="+mn-cs"/>
                <a:hlinkClick r:id="rId3"/>
              </a:rPr>
              <a:t>Annual Medicare Participation Announcement</a:t>
            </a:r>
            <a:r>
              <a:rPr lang="en-US" sz="1200" kern="1200" dirty="0">
                <a:solidFill>
                  <a:schemeClr val="tx1"/>
                </a:solidFill>
                <a:effectLst/>
                <a:latin typeface="+mn-lt"/>
                <a:ea typeface="+mn-ea"/>
                <a:cs typeface="+mn-cs"/>
              </a:rPr>
              <a:t> webpage for more information on how to change your Medicare participation.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Additionally, the fees will be placed on our website after the CY 2026 physician fee schedule regulation is put on display.</a:t>
            </a:r>
          </a:p>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24</a:t>
            </a:fld>
            <a:endParaRPr lang="en-US" dirty="0"/>
          </a:p>
        </p:txBody>
      </p:sp>
    </p:spTree>
    <p:extLst>
      <p:ext uri="{BB962C8B-B14F-4D97-AF65-F5344CB8AC3E}">
        <p14:creationId xmlns:p14="http://schemas.microsoft.com/office/powerpoint/2010/main" val="11419842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Continuing Education Units (CEUs)</a:t>
            </a:r>
          </a:p>
          <a:p>
            <a:r>
              <a:rPr lang="en-US" dirty="0"/>
              <a:t>WPS offers a certificate of achievement via a follow-up email. The email contains contact hours, which governing bodies may accept for CEUs. Contact your CUE governing body for details on submitting our contact hours. </a:t>
            </a:r>
          </a:p>
          <a:p>
            <a:pPr marL="0" indent="0">
              <a:buNone/>
            </a:pPr>
            <a:r>
              <a:rPr lang="en-US" b="1" dirty="0"/>
              <a:t>Follow-up Questions</a:t>
            </a:r>
          </a:p>
          <a:p>
            <a:pPr marL="0" indent="0">
              <a:buNone/>
            </a:pPr>
            <a:r>
              <a:rPr lang="en-US" dirty="0"/>
              <a:t>WPS will accept event related questions for seven days following the live event. The questions must be received by noon on the seventh day.</a:t>
            </a:r>
          </a:p>
          <a:p>
            <a:pPr marL="171450" indent="-171450">
              <a:buFont typeface="Arial" panose="020B0604020202020204" pitchFamily="34" charset="0"/>
              <a:buChar char="•"/>
            </a:pPr>
            <a:r>
              <a:rPr lang="en-US" dirty="0">
                <a:solidFill>
                  <a:schemeClr val="tx1"/>
                </a:solidFill>
              </a:rPr>
              <a:t>Email </a:t>
            </a:r>
            <a:r>
              <a:rPr lang="en-US" dirty="0">
                <a:solidFill>
                  <a:schemeClr val="tx1"/>
                </a:solidFill>
                <a:hlinkClick r:id="rId3"/>
              </a:rPr>
              <a:t>wps.gha.education@wpsic.com</a:t>
            </a:r>
            <a:endParaRPr lang="en-US" dirty="0"/>
          </a:p>
          <a:p>
            <a:pPr marL="171450" indent="-171450">
              <a:buFont typeface="Arial" panose="020B0604020202020204" pitchFamily="34" charset="0"/>
              <a:buChar char="•"/>
            </a:pPr>
            <a:r>
              <a:rPr lang="en-US" dirty="0"/>
              <a:t>Subject Line: Today’s Topic</a:t>
            </a:r>
          </a:p>
          <a:p>
            <a:pPr marL="0" indent="0">
              <a:buNone/>
            </a:pPr>
            <a:r>
              <a:rPr lang="en-US" dirty="0"/>
              <a:t>Send claim specific questions to Customer Service </a:t>
            </a:r>
          </a:p>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25</a:t>
            </a:fld>
            <a:endParaRPr lang="en-US" dirty="0"/>
          </a:p>
        </p:txBody>
      </p:sp>
    </p:spTree>
    <p:extLst>
      <p:ext uri="{BB962C8B-B14F-4D97-AF65-F5344CB8AC3E}">
        <p14:creationId xmlns:p14="http://schemas.microsoft.com/office/powerpoint/2010/main" val="37202997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26</a:t>
            </a:fld>
            <a:endParaRPr lang="en-US" dirty="0"/>
          </a:p>
        </p:txBody>
      </p:sp>
    </p:spTree>
    <p:extLst>
      <p:ext uri="{BB962C8B-B14F-4D97-AF65-F5344CB8AC3E}">
        <p14:creationId xmlns:p14="http://schemas.microsoft.com/office/powerpoint/2010/main" val="413109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2</a:t>
            </a:fld>
            <a:endParaRPr lang="en-US" dirty="0"/>
          </a:p>
        </p:txBody>
      </p:sp>
    </p:spTree>
    <p:extLst>
      <p:ext uri="{BB962C8B-B14F-4D97-AF65-F5344CB8AC3E}">
        <p14:creationId xmlns:p14="http://schemas.microsoft.com/office/powerpoint/2010/main" val="19408117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27</a:t>
            </a:fld>
            <a:endParaRPr lang="en-US" dirty="0"/>
          </a:p>
        </p:txBody>
      </p:sp>
    </p:spTree>
    <p:extLst>
      <p:ext uri="{BB962C8B-B14F-4D97-AF65-F5344CB8AC3E}">
        <p14:creationId xmlns:p14="http://schemas.microsoft.com/office/powerpoint/2010/main" val="21675357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3</a:t>
            </a:fld>
            <a:endParaRPr lang="en-US" dirty="0"/>
          </a:p>
        </p:txBody>
      </p:sp>
    </p:spTree>
    <p:extLst>
      <p:ext uri="{BB962C8B-B14F-4D97-AF65-F5344CB8AC3E}">
        <p14:creationId xmlns:p14="http://schemas.microsoft.com/office/powerpoint/2010/main" val="6411222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4</a:t>
            </a:fld>
            <a:endParaRPr lang="en-US" dirty="0"/>
          </a:p>
        </p:txBody>
      </p:sp>
    </p:spTree>
    <p:extLst>
      <p:ext uri="{BB962C8B-B14F-4D97-AF65-F5344CB8AC3E}">
        <p14:creationId xmlns:p14="http://schemas.microsoft.com/office/powerpoint/2010/main" val="10868236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5</a:t>
            </a:fld>
            <a:endParaRPr lang="en-US" dirty="0"/>
          </a:p>
        </p:txBody>
      </p:sp>
    </p:spTree>
    <p:extLst>
      <p:ext uri="{BB962C8B-B14F-4D97-AF65-F5344CB8AC3E}">
        <p14:creationId xmlns:p14="http://schemas.microsoft.com/office/powerpoint/2010/main" val="34633607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6</a:t>
            </a:fld>
            <a:endParaRPr lang="en-US" dirty="0"/>
          </a:p>
        </p:txBody>
      </p:sp>
    </p:spTree>
    <p:extLst>
      <p:ext uri="{BB962C8B-B14F-4D97-AF65-F5344CB8AC3E}">
        <p14:creationId xmlns:p14="http://schemas.microsoft.com/office/powerpoint/2010/main" val="2725169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LCD – Local Coverage Determination </a:t>
            </a:r>
          </a:p>
        </p:txBody>
      </p:sp>
      <p:sp>
        <p:nvSpPr>
          <p:cNvPr id="4" name="Slide Number Placeholder 3"/>
          <p:cNvSpPr>
            <a:spLocks noGrp="1"/>
          </p:cNvSpPr>
          <p:nvPr>
            <p:ph type="sldNum" sz="quarter" idx="5"/>
          </p:nvPr>
        </p:nvSpPr>
        <p:spPr/>
        <p:txBody>
          <a:bodyPr/>
          <a:lstStyle/>
          <a:p>
            <a:fld id="{5C664B30-646F-8643-8653-8343F83773FD}" type="slidenum">
              <a:rPr lang="en-US" smtClean="0"/>
              <a:t>7</a:t>
            </a:fld>
            <a:endParaRPr lang="en-US" dirty="0"/>
          </a:p>
        </p:txBody>
      </p:sp>
    </p:spTree>
    <p:extLst>
      <p:ext uri="{BB962C8B-B14F-4D97-AF65-F5344CB8AC3E}">
        <p14:creationId xmlns:p14="http://schemas.microsoft.com/office/powerpoint/2010/main" val="28001158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3815A-D3C5-CC31-1026-07B2E7A912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D52C41-FC19-AF23-F8D7-68BD509297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4BEC42-61D2-EF81-BDAC-DCD2E8AA6E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245C28C-CE04-2580-16D7-C837613AEC2F}"/>
              </a:ext>
            </a:extLst>
          </p:cNvPr>
          <p:cNvSpPr>
            <a:spLocks noGrp="1"/>
          </p:cNvSpPr>
          <p:nvPr>
            <p:ph type="sldNum" sz="quarter" idx="5"/>
          </p:nvPr>
        </p:nvSpPr>
        <p:spPr/>
        <p:txBody>
          <a:bodyPr/>
          <a:lstStyle/>
          <a:p>
            <a:fld id="{5C664B30-646F-8643-8653-8343F83773FD}" type="slidenum">
              <a:rPr lang="en-US" smtClean="0"/>
              <a:t>9</a:t>
            </a:fld>
            <a:endParaRPr lang="en-US" dirty="0"/>
          </a:p>
        </p:txBody>
      </p:sp>
    </p:spTree>
    <p:extLst>
      <p:ext uri="{BB962C8B-B14F-4D97-AF65-F5344CB8AC3E}">
        <p14:creationId xmlns:p14="http://schemas.microsoft.com/office/powerpoint/2010/main" val="37460364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13</a:t>
            </a:fld>
            <a:endParaRPr lang="en-US" dirty="0"/>
          </a:p>
        </p:txBody>
      </p:sp>
    </p:spTree>
    <p:extLst>
      <p:ext uri="{BB962C8B-B14F-4D97-AF65-F5344CB8AC3E}">
        <p14:creationId xmlns:p14="http://schemas.microsoft.com/office/powerpoint/2010/main" val="19085717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A blue and black logo&#10;&#10;Description automatically generated">
            <a:extLst>
              <a:ext uri="{FF2B5EF4-FFF2-40B4-BE49-F238E27FC236}">
                <a16:creationId xmlns:a16="http://schemas.microsoft.com/office/drawing/2014/main" id="{AA20C6C4-F155-7803-EFE1-9762E8F8E67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26890" y="793676"/>
            <a:ext cx="2808514" cy="915368"/>
          </a:xfrm>
          <a:prstGeom prst="rect">
            <a:avLst/>
          </a:prstGeom>
        </p:spPr>
      </p:pic>
      <p:sp>
        <p:nvSpPr>
          <p:cNvPr id="3" name="Subtitle 2">
            <a:extLst>
              <a:ext uri="{FF2B5EF4-FFF2-40B4-BE49-F238E27FC236}">
                <a16:creationId xmlns:a16="http://schemas.microsoft.com/office/drawing/2014/main" id="{8B1FA38E-B6D4-E7E2-AD0C-0525A67BA19B}"/>
              </a:ext>
            </a:extLst>
          </p:cNvPr>
          <p:cNvSpPr>
            <a:spLocks noGrp="1"/>
          </p:cNvSpPr>
          <p:nvPr>
            <p:ph type="subTitle" idx="1"/>
          </p:nvPr>
        </p:nvSpPr>
        <p:spPr>
          <a:xfrm>
            <a:off x="4487308" y="5191125"/>
            <a:ext cx="5190092" cy="1027864"/>
          </a:xfrm>
        </p:spPr>
        <p:txBody>
          <a:bodyPr/>
          <a:lstStyle>
            <a:lvl1pPr marL="0" indent="0" algn="ctr">
              <a:buNone/>
              <a:defRPr sz="24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pic>
        <p:nvPicPr>
          <p:cNvPr id="10" name="Picture 9" descr="Logo, company name&#10;&#10;Description automatically generated">
            <a:extLst>
              <a:ext uri="{FF2B5EF4-FFF2-40B4-BE49-F238E27FC236}">
                <a16:creationId xmlns:a16="http://schemas.microsoft.com/office/drawing/2014/main" id="{79478F67-FB7C-B918-569D-233FCB007EF0}"/>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526890" y="5398589"/>
            <a:ext cx="2808514" cy="1107794"/>
          </a:xfrm>
          <a:prstGeom prst="rect">
            <a:avLst/>
          </a:prstGeom>
        </p:spPr>
      </p:pic>
      <p:sp>
        <p:nvSpPr>
          <p:cNvPr id="4" name="Slide Number Placeholder 7">
            <a:extLst>
              <a:ext uri="{FF2B5EF4-FFF2-40B4-BE49-F238E27FC236}">
                <a16:creationId xmlns:a16="http://schemas.microsoft.com/office/drawing/2014/main" id="{525A48F2-9A76-3D99-FF32-380DF7951746}"/>
              </a:ext>
            </a:extLst>
          </p:cNvPr>
          <p:cNvSpPr txBox="1">
            <a:spLocks/>
          </p:cNvSpPr>
          <p:nvPr userDrawn="1"/>
        </p:nvSpPr>
        <p:spPr>
          <a:xfrm>
            <a:off x="11236245" y="6354595"/>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pic>
        <p:nvPicPr>
          <p:cNvPr id="5" name="Picture 4" descr="A close up of a logo&#10;&#10;Description automatically generated">
            <a:extLst>
              <a:ext uri="{FF2B5EF4-FFF2-40B4-BE49-F238E27FC236}">
                <a16:creationId xmlns:a16="http://schemas.microsoft.com/office/drawing/2014/main" id="{CCE51CA9-45C0-BDD0-9ED0-847272E8E34C}"/>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7162800" y="-18825"/>
            <a:ext cx="5029200" cy="4724731"/>
          </a:xfrm>
          <a:prstGeom prst="rect">
            <a:avLst/>
          </a:prstGeom>
        </p:spPr>
      </p:pic>
      <p:sp>
        <p:nvSpPr>
          <p:cNvPr id="2" name="Title 1">
            <a:extLst>
              <a:ext uri="{FF2B5EF4-FFF2-40B4-BE49-F238E27FC236}">
                <a16:creationId xmlns:a16="http://schemas.microsoft.com/office/drawing/2014/main" id="{562FDC75-92C1-E9B5-3504-B59857A6FD43}"/>
              </a:ext>
            </a:extLst>
          </p:cNvPr>
          <p:cNvSpPr>
            <a:spLocks noGrp="1"/>
          </p:cNvSpPr>
          <p:nvPr>
            <p:ph type="ctrTitle"/>
          </p:nvPr>
        </p:nvSpPr>
        <p:spPr>
          <a:xfrm>
            <a:off x="526890" y="1918234"/>
            <a:ext cx="8836185" cy="2734447"/>
          </a:xfrm>
        </p:spPr>
        <p:txBody>
          <a:bodyPr anchor="ctr"/>
          <a:lstStyle>
            <a:lvl1pPr algn="l">
              <a:defRPr sz="6000">
                <a:solidFill>
                  <a:schemeClr val="tx1">
                    <a:lumMod val="75000"/>
                    <a:lumOff val="25000"/>
                  </a:schemeClr>
                </a:solidFill>
              </a:defRPr>
            </a:lvl1pPr>
          </a:lstStyle>
          <a:p>
            <a:r>
              <a:rPr lang="en-US" dirty="0"/>
              <a:t>Click to edit Master title style</a:t>
            </a:r>
          </a:p>
        </p:txBody>
      </p:sp>
    </p:spTree>
    <p:extLst>
      <p:ext uri="{BB962C8B-B14F-4D97-AF65-F5344CB8AC3E}">
        <p14:creationId xmlns:p14="http://schemas.microsoft.com/office/powerpoint/2010/main" val="325944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CPT, picture w/ snow flak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23A1C11E-9CCC-ABB6-5C3B-D960528527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73939" y="320851"/>
            <a:ext cx="2315954" cy="2315954"/>
          </a:xfrm>
          <a:prstGeom prst="rect">
            <a:avLst/>
          </a:prstGeom>
        </p:spPr>
      </p:pic>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60960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6" name="Picture Placeholder 5">
            <a:extLst>
              <a:ext uri="{FF2B5EF4-FFF2-40B4-BE49-F238E27FC236}">
                <a16:creationId xmlns:a16="http://schemas.microsoft.com/office/drawing/2014/main" id="{470A9C83-124F-7E85-852C-E4C1959F6C79}"/>
              </a:ext>
            </a:extLst>
          </p:cNvPr>
          <p:cNvSpPr>
            <a:spLocks noGrp="1"/>
          </p:cNvSpPr>
          <p:nvPr>
            <p:ph type="pic" sz="quarter" idx="10"/>
          </p:nvPr>
        </p:nvSpPr>
        <p:spPr>
          <a:xfrm>
            <a:off x="7243052" y="2857499"/>
            <a:ext cx="4061774" cy="3530536"/>
          </a:xfrm>
        </p:spPr>
        <p:txBody>
          <a:bodyPr/>
          <a:lstStyle>
            <a:lvl1pPr marL="0" indent="0">
              <a:buNone/>
              <a:defRPr/>
            </a:lvl1pPr>
          </a:lstStyle>
          <a:p>
            <a:endParaRPr lang="en-US" dirty="0"/>
          </a:p>
        </p:txBody>
      </p:sp>
      <p:sp>
        <p:nvSpPr>
          <p:cNvPr id="7" name="Slide Number Placeholder 7">
            <a:extLst>
              <a:ext uri="{FF2B5EF4-FFF2-40B4-BE49-F238E27FC236}">
                <a16:creationId xmlns:a16="http://schemas.microsoft.com/office/drawing/2014/main" id="{843CBEC3-41D9-6CF1-E37B-CEBB3EBF6EDA}"/>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5" name="Text Placeholder 4">
            <a:extLst>
              <a:ext uri="{FF2B5EF4-FFF2-40B4-BE49-F238E27FC236}">
                <a16:creationId xmlns:a16="http://schemas.microsoft.com/office/drawing/2014/main" id="{FBB43D45-DE9B-F1D0-A34A-71E66B47BDDC}"/>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Tree>
    <p:extLst>
      <p:ext uri="{BB962C8B-B14F-4D97-AF65-F5344CB8AC3E}">
        <p14:creationId xmlns:p14="http://schemas.microsoft.com/office/powerpoint/2010/main" val="26058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Content, footer, w/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5" name="Slide Number Placeholder 7">
            <a:extLst>
              <a:ext uri="{FF2B5EF4-FFF2-40B4-BE49-F238E27FC236}">
                <a16:creationId xmlns:a16="http://schemas.microsoft.com/office/drawing/2014/main" id="{23BEC34F-514B-D5D1-F2F1-E38D3D386D6C}"/>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105156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6" name="Picture 5" descr="A close up of a logo&#10;&#10;Description automatically generated">
            <a:extLst>
              <a:ext uri="{FF2B5EF4-FFF2-40B4-BE49-F238E27FC236}">
                <a16:creationId xmlns:a16="http://schemas.microsoft.com/office/drawing/2014/main" id="{FD5C9C5F-4611-6314-B239-2FC6C58AE05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059108" y="0"/>
            <a:ext cx="3132891" cy="2943225"/>
          </a:xfrm>
          <a:prstGeom prst="rect">
            <a:avLst/>
          </a:prstGeom>
        </p:spPr>
      </p:pic>
      <p:sp>
        <p:nvSpPr>
          <p:cNvPr id="4" name="Text Placeholder 4">
            <a:extLst>
              <a:ext uri="{FF2B5EF4-FFF2-40B4-BE49-F238E27FC236}">
                <a16:creationId xmlns:a16="http://schemas.microsoft.com/office/drawing/2014/main" id="{BEC96AFB-04AA-F4EC-0A68-3FCBED22F9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Tree>
    <p:extLst>
      <p:ext uri="{BB962C8B-B14F-4D97-AF65-F5344CB8AC3E}">
        <p14:creationId xmlns:p14="http://schemas.microsoft.com/office/powerpoint/2010/main" val="18437619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ubtitle, Content, CPT with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2706624"/>
            <a:ext cx="10515600" cy="3681411"/>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10" name="Content Placeholder 9">
            <a:extLst>
              <a:ext uri="{FF2B5EF4-FFF2-40B4-BE49-F238E27FC236}">
                <a16:creationId xmlns:a16="http://schemas.microsoft.com/office/drawing/2014/main" id="{D1757A32-511D-9DBE-F7E3-D2A6071AC20B}"/>
              </a:ext>
            </a:extLst>
          </p:cNvPr>
          <p:cNvSpPr>
            <a:spLocks noGrp="1"/>
          </p:cNvSpPr>
          <p:nvPr>
            <p:ph sz="quarter" idx="10" hasCustomPrompt="1"/>
          </p:nvPr>
        </p:nvSpPr>
        <p:spPr>
          <a:xfrm>
            <a:off x="838200" y="1828800"/>
            <a:ext cx="8159750" cy="740664"/>
          </a:xfrm>
        </p:spPr>
        <p:txBody>
          <a:bodyPr>
            <a:normAutofit/>
          </a:bodyPr>
          <a:lstStyle>
            <a:lvl1pPr marL="0" indent="0">
              <a:buNone/>
              <a:defRPr sz="3200">
                <a:solidFill>
                  <a:schemeClr val="tx1">
                    <a:lumMod val="75000"/>
                    <a:lumOff val="25000"/>
                  </a:schemeClr>
                </a:solidFill>
              </a:defRPr>
            </a:lvl1pPr>
          </a:lstStyle>
          <a:p>
            <a:pPr lvl="0"/>
            <a:r>
              <a:rPr lang="en-US" dirty="0"/>
              <a:t>Add your sub title</a:t>
            </a:r>
          </a:p>
        </p:txBody>
      </p:sp>
      <p:sp>
        <p:nvSpPr>
          <p:cNvPr id="5" name="Text Placeholder 4">
            <a:extLst>
              <a:ext uri="{FF2B5EF4-FFF2-40B4-BE49-F238E27FC236}">
                <a16:creationId xmlns:a16="http://schemas.microsoft.com/office/drawing/2014/main" id="{71E18BBE-F7AF-1BE6-9878-07866E6B55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7" name="Slide Number Placeholder 7">
            <a:extLst>
              <a:ext uri="{FF2B5EF4-FFF2-40B4-BE49-F238E27FC236}">
                <a16:creationId xmlns:a16="http://schemas.microsoft.com/office/drawing/2014/main" id="{86C4EC8D-3075-8F6F-A91D-F6CEA2DECAB5}"/>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pic>
        <p:nvPicPr>
          <p:cNvPr id="6" name="Picture 5" descr="A close up of a logo&#10;&#10;Description automatically generated">
            <a:extLst>
              <a:ext uri="{FF2B5EF4-FFF2-40B4-BE49-F238E27FC236}">
                <a16:creationId xmlns:a16="http://schemas.microsoft.com/office/drawing/2014/main" id="{AA93F9BB-C217-64E2-A31D-3B46AE96861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059108" y="0"/>
            <a:ext cx="3132891" cy="2943225"/>
          </a:xfrm>
          <a:prstGeom prst="rect">
            <a:avLst/>
          </a:prstGeom>
        </p:spPr>
      </p:pic>
    </p:spTree>
    <p:extLst>
      <p:ext uri="{BB962C8B-B14F-4D97-AF65-F5344CB8AC3E}">
        <p14:creationId xmlns:p14="http://schemas.microsoft.com/office/powerpoint/2010/main" val="11983253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wo Content w cpt &amp;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EDA50-45E3-11B6-C56F-F16A8334F226}"/>
              </a:ext>
            </a:extLst>
          </p:cNvPr>
          <p:cNvSpPr>
            <a:spLocks noGrp="1"/>
          </p:cNvSpPr>
          <p:nvPr>
            <p:ph type="title"/>
          </p:nvPr>
        </p:nvSpPr>
        <p:spPr>
          <a:xfrm>
            <a:off x="838200" y="365125"/>
            <a:ext cx="823722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39CE7F9-2E8C-49DE-E625-21B0196CA3A2}"/>
              </a:ext>
            </a:extLst>
          </p:cNvPr>
          <p:cNvSpPr>
            <a:spLocks noGrp="1"/>
          </p:cNvSpPr>
          <p:nvPr>
            <p:ph sz="half" idx="1"/>
          </p:nvPr>
        </p:nvSpPr>
        <p:spPr>
          <a:xfrm>
            <a:off x="838200" y="1825625"/>
            <a:ext cx="5181600" cy="4351338"/>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0162AF2A-BF63-33F1-D38B-299BF5D4ACA2}"/>
              </a:ext>
            </a:extLst>
          </p:cNvPr>
          <p:cNvSpPr>
            <a:spLocks noGrp="1"/>
          </p:cNvSpPr>
          <p:nvPr>
            <p:ph sz="half" idx="2"/>
          </p:nvPr>
        </p:nvSpPr>
        <p:spPr>
          <a:xfrm>
            <a:off x="6172200" y="1825625"/>
            <a:ext cx="5181600" cy="4351338"/>
          </a:xfrm>
        </p:spPr>
        <p:txBody>
          <a:bodyPr/>
          <a:lstStyle>
            <a:lvl1pPr marL="228600" indent="-228600">
              <a:buClr>
                <a:srgbClr val="042789"/>
              </a:buClr>
              <a:buFont typeface="Arial" panose="020B0604020202020204" pitchFamily="34" charset="0"/>
              <a:buChar char="•"/>
              <a:defRPr sz="3200">
                <a:solidFill>
                  <a:schemeClr val="tx1">
                    <a:lumMod val="75000"/>
                    <a:lumOff val="25000"/>
                  </a:schemeClr>
                </a:solidFill>
              </a:defRPr>
            </a:lvl1pPr>
            <a:lvl2pPr marL="685800" indent="-228600">
              <a:buClr>
                <a:srgbClr val="042789"/>
              </a:buClr>
              <a:buFont typeface="Arial" panose="020B0604020202020204" pitchFamily="34" charset="0"/>
              <a:buChar char="•"/>
              <a:defRPr sz="2800">
                <a:solidFill>
                  <a:schemeClr val="tx1">
                    <a:lumMod val="75000"/>
                    <a:lumOff val="25000"/>
                  </a:schemeClr>
                </a:solidFill>
              </a:defRPr>
            </a:lvl2pPr>
            <a:lvl3pPr marL="1143000" indent="-228600">
              <a:buClr>
                <a:srgbClr val="042789"/>
              </a:buClr>
              <a:buFont typeface="Arial" panose="020B0604020202020204" pitchFamily="34" charset="0"/>
              <a:buChar cha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88B7B75A-BEFD-02A5-1230-5B62F4DEEA68}"/>
              </a:ext>
            </a:extLst>
          </p:cNvPr>
          <p:cNvSpPr>
            <a:spLocks noGrp="1"/>
          </p:cNvSpPr>
          <p:nvPr>
            <p:ph type="body" sz="quarter" idx="11"/>
          </p:nvPr>
        </p:nvSpPr>
        <p:spPr>
          <a:xfrm>
            <a:off x="1495618" y="63743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8" name="Slide Number Placeholder 7">
            <a:extLst>
              <a:ext uri="{FF2B5EF4-FFF2-40B4-BE49-F238E27FC236}">
                <a16:creationId xmlns:a16="http://schemas.microsoft.com/office/drawing/2014/main" id="{5756F072-2B2C-E735-06DE-DEBA59AF4E26}"/>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pic>
        <p:nvPicPr>
          <p:cNvPr id="6" name="Picture 5" descr="A close up of a logo&#10;&#10;Description automatically generated">
            <a:extLst>
              <a:ext uri="{FF2B5EF4-FFF2-40B4-BE49-F238E27FC236}">
                <a16:creationId xmlns:a16="http://schemas.microsoft.com/office/drawing/2014/main" id="{76E78CF7-0DE5-47C9-95D3-7E4300A9B3B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059108" y="0"/>
            <a:ext cx="3132891" cy="2943225"/>
          </a:xfrm>
          <a:prstGeom prst="rect">
            <a:avLst/>
          </a:prstGeom>
        </p:spPr>
      </p:pic>
    </p:spTree>
    <p:extLst>
      <p:ext uri="{BB962C8B-B14F-4D97-AF65-F5344CB8AC3E}">
        <p14:creationId xmlns:p14="http://schemas.microsoft.com/office/powerpoint/2010/main" val="1520848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Content, footer, w/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5" name="Slide Number Placeholder 7">
            <a:extLst>
              <a:ext uri="{FF2B5EF4-FFF2-40B4-BE49-F238E27FC236}">
                <a16:creationId xmlns:a16="http://schemas.microsoft.com/office/drawing/2014/main" id="{23BEC34F-514B-D5D1-F2F1-E38D3D386D6C}"/>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105156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4" name="Text Placeholder 4">
            <a:extLst>
              <a:ext uri="{FF2B5EF4-FFF2-40B4-BE49-F238E27FC236}">
                <a16:creationId xmlns:a16="http://schemas.microsoft.com/office/drawing/2014/main" id="{BEC96AFB-04AA-F4EC-0A68-3FCBED22F9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pic>
        <p:nvPicPr>
          <p:cNvPr id="7" name="Picture 2">
            <a:extLst>
              <a:ext uri="{FF2B5EF4-FFF2-40B4-BE49-F238E27FC236}">
                <a16:creationId xmlns:a16="http://schemas.microsoft.com/office/drawing/2014/main" id="{00D728AA-88E0-7B20-23C8-68F493C3F8E1}"/>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9729137" y="86385"/>
            <a:ext cx="1624663" cy="1604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78944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ubtitle, Content, CPT with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2706624"/>
            <a:ext cx="10515600" cy="3681411"/>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10" name="Content Placeholder 9">
            <a:extLst>
              <a:ext uri="{FF2B5EF4-FFF2-40B4-BE49-F238E27FC236}">
                <a16:creationId xmlns:a16="http://schemas.microsoft.com/office/drawing/2014/main" id="{D1757A32-511D-9DBE-F7E3-D2A6071AC20B}"/>
              </a:ext>
            </a:extLst>
          </p:cNvPr>
          <p:cNvSpPr>
            <a:spLocks noGrp="1"/>
          </p:cNvSpPr>
          <p:nvPr>
            <p:ph sz="quarter" idx="10" hasCustomPrompt="1"/>
          </p:nvPr>
        </p:nvSpPr>
        <p:spPr>
          <a:xfrm>
            <a:off x="838199" y="1828800"/>
            <a:ext cx="10515599" cy="740664"/>
          </a:xfrm>
        </p:spPr>
        <p:txBody>
          <a:bodyPr>
            <a:normAutofit/>
          </a:bodyPr>
          <a:lstStyle>
            <a:lvl1pPr marL="0" indent="0">
              <a:buNone/>
              <a:defRPr sz="3200">
                <a:solidFill>
                  <a:schemeClr val="tx1">
                    <a:lumMod val="75000"/>
                    <a:lumOff val="25000"/>
                  </a:schemeClr>
                </a:solidFill>
              </a:defRPr>
            </a:lvl1pPr>
          </a:lstStyle>
          <a:p>
            <a:pPr lvl="0"/>
            <a:r>
              <a:rPr lang="en-US" dirty="0"/>
              <a:t>Add your sub title</a:t>
            </a:r>
          </a:p>
        </p:txBody>
      </p:sp>
      <p:sp>
        <p:nvSpPr>
          <p:cNvPr id="5" name="Text Placeholder 4">
            <a:extLst>
              <a:ext uri="{FF2B5EF4-FFF2-40B4-BE49-F238E27FC236}">
                <a16:creationId xmlns:a16="http://schemas.microsoft.com/office/drawing/2014/main" id="{71E18BBE-F7AF-1BE6-9878-07866E6B55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7" name="Slide Number Placeholder 7">
            <a:extLst>
              <a:ext uri="{FF2B5EF4-FFF2-40B4-BE49-F238E27FC236}">
                <a16:creationId xmlns:a16="http://schemas.microsoft.com/office/drawing/2014/main" id="{86C4EC8D-3075-8F6F-A91D-F6CEA2DECAB5}"/>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pic>
        <p:nvPicPr>
          <p:cNvPr id="4" name="Picture 2">
            <a:extLst>
              <a:ext uri="{FF2B5EF4-FFF2-40B4-BE49-F238E27FC236}">
                <a16:creationId xmlns:a16="http://schemas.microsoft.com/office/drawing/2014/main" id="{850E6083-A83B-0601-F933-8BF7064533D8}"/>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9729137" y="86385"/>
            <a:ext cx="1624663" cy="1604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66598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w cpt &amp;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EDA50-45E3-11B6-C56F-F16A8334F226}"/>
              </a:ext>
            </a:extLst>
          </p:cNvPr>
          <p:cNvSpPr>
            <a:spLocks noGrp="1"/>
          </p:cNvSpPr>
          <p:nvPr>
            <p:ph type="title"/>
          </p:nvPr>
        </p:nvSpPr>
        <p:spPr>
          <a:xfrm>
            <a:off x="838200" y="365125"/>
            <a:ext cx="823722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39CE7F9-2E8C-49DE-E625-21B0196CA3A2}"/>
              </a:ext>
            </a:extLst>
          </p:cNvPr>
          <p:cNvSpPr>
            <a:spLocks noGrp="1"/>
          </p:cNvSpPr>
          <p:nvPr>
            <p:ph sz="half" idx="1"/>
          </p:nvPr>
        </p:nvSpPr>
        <p:spPr>
          <a:xfrm>
            <a:off x="838200" y="1825625"/>
            <a:ext cx="5181600" cy="4351338"/>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0162AF2A-BF63-33F1-D38B-299BF5D4ACA2}"/>
              </a:ext>
            </a:extLst>
          </p:cNvPr>
          <p:cNvSpPr>
            <a:spLocks noGrp="1"/>
          </p:cNvSpPr>
          <p:nvPr>
            <p:ph sz="half" idx="2"/>
          </p:nvPr>
        </p:nvSpPr>
        <p:spPr>
          <a:xfrm>
            <a:off x="6172200" y="1825625"/>
            <a:ext cx="5181600" cy="4351338"/>
          </a:xfrm>
        </p:spPr>
        <p:txBody>
          <a:bodyPr/>
          <a:lstStyle>
            <a:lvl1pPr marL="228600" indent="-228600">
              <a:buClr>
                <a:srgbClr val="042789"/>
              </a:buClr>
              <a:buFont typeface="Arial" panose="020B0604020202020204" pitchFamily="34" charset="0"/>
              <a:buChar char="•"/>
              <a:defRPr sz="3200">
                <a:solidFill>
                  <a:schemeClr val="tx1">
                    <a:lumMod val="75000"/>
                    <a:lumOff val="25000"/>
                  </a:schemeClr>
                </a:solidFill>
              </a:defRPr>
            </a:lvl1pPr>
            <a:lvl2pPr marL="685800" indent="-228600">
              <a:buClr>
                <a:srgbClr val="042789"/>
              </a:buClr>
              <a:buFont typeface="Arial" panose="020B0604020202020204" pitchFamily="34" charset="0"/>
              <a:buChar char="•"/>
              <a:defRPr sz="2800">
                <a:solidFill>
                  <a:schemeClr val="tx1">
                    <a:lumMod val="75000"/>
                    <a:lumOff val="25000"/>
                  </a:schemeClr>
                </a:solidFill>
              </a:defRPr>
            </a:lvl2pPr>
            <a:lvl3pPr marL="1143000" indent="-228600">
              <a:buClr>
                <a:srgbClr val="042789"/>
              </a:buClr>
              <a:buFont typeface="Arial" panose="020B0604020202020204" pitchFamily="34" charset="0"/>
              <a:buChar cha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88B7B75A-BEFD-02A5-1230-5B62F4DEEA68}"/>
              </a:ext>
            </a:extLst>
          </p:cNvPr>
          <p:cNvSpPr>
            <a:spLocks noGrp="1"/>
          </p:cNvSpPr>
          <p:nvPr>
            <p:ph type="body" sz="quarter" idx="11"/>
          </p:nvPr>
        </p:nvSpPr>
        <p:spPr>
          <a:xfrm>
            <a:off x="1495618" y="63743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8" name="Slide Number Placeholder 7">
            <a:extLst>
              <a:ext uri="{FF2B5EF4-FFF2-40B4-BE49-F238E27FC236}">
                <a16:creationId xmlns:a16="http://schemas.microsoft.com/office/drawing/2014/main" id="{5756F072-2B2C-E735-06DE-DEBA59AF4E26}"/>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pic>
        <p:nvPicPr>
          <p:cNvPr id="7" name="Picture 2">
            <a:extLst>
              <a:ext uri="{FF2B5EF4-FFF2-40B4-BE49-F238E27FC236}">
                <a16:creationId xmlns:a16="http://schemas.microsoft.com/office/drawing/2014/main" id="{0753F640-C8C9-9693-6D03-E8ACED7C84BE}"/>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9729137" y="86385"/>
            <a:ext cx="1624663" cy="1604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00579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with subtitle, CPT, &amp;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ACBC7-FB49-3B47-88A4-4700A7C49856}"/>
              </a:ext>
            </a:extLst>
          </p:cNvPr>
          <p:cNvSpPr>
            <a:spLocks noGrp="1"/>
          </p:cNvSpPr>
          <p:nvPr>
            <p:ph type="title"/>
          </p:nvPr>
        </p:nvSpPr>
        <p:spPr>
          <a:xfrm>
            <a:off x="839788" y="365125"/>
            <a:ext cx="8434151"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25B5AEF8-9F54-0D15-7E2A-12CDE0FF77A4}"/>
              </a:ext>
            </a:extLst>
          </p:cNvPr>
          <p:cNvSpPr>
            <a:spLocks noGrp="1"/>
          </p:cNvSpPr>
          <p:nvPr>
            <p:ph type="body" idx="1"/>
          </p:nvPr>
        </p:nvSpPr>
        <p:spPr>
          <a:xfrm>
            <a:off x="839788" y="1828800"/>
            <a:ext cx="5157787"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BC83B8FD-56C0-971D-7BF2-057A64D2AC89}"/>
              </a:ext>
            </a:extLst>
          </p:cNvPr>
          <p:cNvSpPr>
            <a:spLocks noGrp="1"/>
          </p:cNvSpPr>
          <p:nvPr>
            <p:ph sz="half" idx="2"/>
          </p:nvPr>
        </p:nvSpPr>
        <p:spPr>
          <a:xfrm>
            <a:off x="839788" y="2706624"/>
            <a:ext cx="5157787" cy="3474720"/>
          </a:xfrm>
        </p:spPr>
        <p:txBody>
          <a:bodyPr/>
          <a:lstStyle>
            <a:lvl1pPr>
              <a:buClr>
                <a:srgbClr val="042789"/>
              </a:buClr>
              <a:defRPr>
                <a:solidFill>
                  <a:schemeClr val="tx1">
                    <a:lumMod val="75000"/>
                    <a:lumOff val="25000"/>
                  </a:schemeClr>
                </a:solidFill>
              </a:defRPr>
            </a:lvl1pPr>
            <a:lvl2pPr>
              <a:buClr>
                <a:srgbClr val="042789"/>
              </a:buClr>
              <a:defRPr>
                <a:solidFill>
                  <a:schemeClr val="tx1">
                    <a:lumMod val="75000"/>
                    <a:lumOff val="25000"/>
                  </a:schemeClr>
                </a:solidFill>
              </a:defRPr>
            </a:lvl2pPr>
            <a:lvl3pPr>
              <a:buClr>
                <a:srgbClr val="042789"/>
              </a:buClr>
              <a:defRPr>
                <a:solidFill>
                  <a:schemeClr val="tx1">
                    <a:lumMod val="75000"/>
                    <a:lumOff val="25000"/>
                  </a:schemeClr>
                </a:solidFill>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40C6F92B-FE16-49C3-F792-83AD4BA1B7BE}"/>
              </a:ext>
            </a:extLst>
          </p:cNvPr>
          <p:cNvSpPr>
            <a:spLocks noGrp="1"/>
          </p:cNvSpPr>
          <p:nvPr>
            <p:ph type="body" sz="quarter" idx="3"/>
          </p:nvPr>
        </p:nvSpPr>
        <p:spPr>
          <a:xfrm>
            <a:off x="6169024" y="1828800"/>
            <a:ext cx="5183188"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3CF49D-37E6-6021-4D7F-23F13245C1CD}"/>
              </a:ext>
            </a:extLst>
          </p:cNvPr>
          <p:cNvSpPr>
            <a:spLocks noGrp="1"/>
          </p:cNvSpPr>
          <p:nvPr>
            <p:ph sz="quarter" idx="4"/>
          </p:nvPr>
        </p:nvSpPr>
        <p:spPr>
          <a:xfrm>
            <a:off x="6172200" y="2706624"/>
            <a:ext cx="5183188" cy="3474720"/>
          </a:xfrm>
        </p:spPr>
        <p:txBody>
          <a:bodyPr/>
          <a:lstStyle>
            <a:lvl1pPr>
              <a:buClr>
                <a:srgbClr val="042789"/>
              </a:buClr>
              <a:defRPr>
                <a:solidFill>
                  <a:schemeClr val="tx1">
                    <a:lumMod val="75000"/>
                    <a:lumOff val="25000"/>
                  </a:schemeClr>
                </a:solidFill>
              </a:defRPr>
            </a:lvl1pPr>
            <a:lvl2pPr>
              <a:buClr>
                <a:srgbClr val="042789"/>
              </a:buClr>
              <a:defRPr>
                <a:solidFill>
                  <a:schemeClr val="tx1">
                    <a:lumMod val="75000"/>
                    <a:lumOff val="25000"/>
                  </a:schemeClr>
                </a:solidFill>
              </a:defRPr>
            </a:lvl2pPr>
            <a:lvl3pPr>
              <a:buClr>
                <a:srgbClr val="042789"/>
              </a:buClr>
              <a:defRPr>
                <a:solidFill>
                  <a:schemeClr val="tx1">
                    <a:lumMod val="75000"/>
                    <a:lumOff val="25000"/>
                  </a:schemeClr>
                </a:solidFill>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sp>
        <p:nvSpPr>
          <p:cNvPr id="7" name="Text Placeholder 4">
            <a:extLst>
              <a:ext uri="{FF2B5EF4-FFF2-40B4-BE49-F238E27FC236}">
                <a16:creationId xmlns:a16="http://schemas.microsoft.com/office/drawing/2014/main" id="{EA453A68-9464-4C70-FAD0-6C4D81120A30}"/>
              </a:ext>
            </a:extLst>
          </p:cNvPr>
          <p:cNvSpPr>
            <a:spLocks noGrp="1"/>
          </p:cNvSpPr>
          <p:nvPr>
            <p:ph type="body" sz="quarter" idx="11"/>
          </p:nvPr>
        </p:nvSpPr>
        <p:spPr>
          <a:xfrm>
            <a:off x="1492442" y="6274054"/>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12" name="Slide Number Placeholder 7">
            <a:extLst>
              <a:ext uri="{FF2B5EF4-FFF2-40B4-BE49-F238E27FC236}">
                <a16:creationId xmlns:a16="http://schemas.microsoft.com/office/drawing/2014/main" id="{B999DC1E-F35D-2FA0-845B-00237B1784A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pic>
        <p:nvPicPr>
          <p:cNvPr id="9" name="Picture 2">
            <a:extLst>
              <a:ext uri="{FF2B5EF4-FFF2-40B4-BE49-F238E27FC236}">
                <a16:creationId xmlns:a16="http://schemas.microsoft.com/office/drawing/2014/main" id="{01031E93-3BF1-16C8-A0C4-DA7B9198628C}"/>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9729137" y="86385"/>
            <a:ext cx="1624663" cy="1604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27234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Title, Content, footer, w/ snow flake">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E761F413-4477-E508-B501-1CFDE592A25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0800000">
            <a:off x="0" y="4370357"/>
            <a:ext cx="2647950" cy="2487642"/>
          </a:xfrm>
          <a:prstGeom prst="rect">
            <a:avLst/>
          </a:prstGeom>
        </p:spPr>
      </p:pic>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5" name="Slide Number Placeholder 7">
            <a:extLst>
              <a:ext uri="{FF2B5EF4-FFF2-40B4-BE49-F238E27FC236}">
                <a16:creationId xmlns:a16="http://schemas.microsoft.com/office/drawing/2014/main" id="{23BEC34F-514B-D5D1-F2F1-E38D3D386D6C}"/>
              </a:ext>
            </a:extLst>
          </p:cNvPr>
          <p:cNvSpPr txBox="1">
            <a:spLocks/>
          </p:cNvSpPr>
          <p:nvPr userDrawn="1"/>
        </p:nvSpPr>
        <p:spPr>
          <a:xfrm>
            <a:off x="11194891" y="6488668"/>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105156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4" name="Text Placeholder 4">
            <a:extLst>
              <a:ext uri="{FF2B5EF4-FFF2-40B4-BE49-F238E27FC236}">
                <a16:creationId xmlns:a16="http://schemas.microsoft.com/office/drawing/2014/main" id="{BEC96AFB-04AA-F4EC-0A68-3FCBED22F9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Tree>
    <p:extLst>
      <p:ext uri="{BB962C8B-B14F-4D97-AF65-F5344CB8AC3E}">
        <p14:creationId xmlns:p14="http://schemas.microsoft.com/office/powerpoint/2010/main" val="38209139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wo Content w cpt &amp; Snow flake">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47E9C916-1691-F681-BEB7-5D33289B23C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0800000">
            <a:off x="0" y="4370357"/>
            <a:ext cx="2647950" cy="2487642"/>
          </a:xfrm>
          <a:prstGeom prst="rect">
            <a:avLst/>
          </a:prstGeom>
        </p:spPr>
      </p:pic>
      <p:sp>
        <p:nvSpPr>
          <p:cNvPr id="2" name="Title 1">
            <a:extLst>
              <a:ext uri="{FF2B5EF4-FFF2-40B4-BE49-F238E27FC236}">
                <a16:creationId xmlns:a16="http://schemas.microsoft.com/office/drawing/2014/main" id="{680EDA50-45E3-11B6-C56F-F16A8334F226}"/>
              </a:ext>
            </a:extLst>
          </p:cNvPr>
          <p:cNvSpPr>
            <a:spLocks noGrp="1"/>
          </p:cNvSpPr>
          <p:nvPr>
            <p:ph type="title"/>
          </p:nvPr>
        </p:nvSpPr>
        <p:spPr>
          <a:xfrm>
            <a:off x="838200"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39CE7F9-2E8C-49DE-E625-21B0196CA3A2}"/>
              </a:ext>
            </a:extLst>
          </p:cNvPr>
          <p:cNvSpPr>
            <a:spLocks noGrp="1"/>
          </p:cNvSpPr>
          <p:nvPr>
            <p:ph sz="half" idx="1"/>
          </p:nvPr>
        </p:nvSpPr>
        <p:spPr>
          <a:xfrm>
            <a:off x="838200" y="1825625"/>
            <a:ext cx="5181600" cy="4351338"/>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0162AF2A-BF63-33F1-D38B-299BF5D4ACA2}"/>
              </a:ext>
            </a:extLst>
          </p:cNvPr>
          <p:cNvSpPr>
            <a:spLocks noGrp="1"/>
          </p:cNvSpPr>
          <p:nvPr>
            <p:ph sz="half" idx="2"/>
          </p:nvPr>
        </p:nvSpPr>
        <p:spPr>
          <a:xfrm>
            <a:off x="6172200" y="1825625"/>
            <a:ext cx="5181600" cy="4351338"/>
          </a:xfrm>
        </p:spPr>
        <p:txBody>
          <a:bodyPr/>
          <a:lstStyle>
            <a:lvl1pPr marL="228600" indent="-228600">
              <a:buClr>
                <a:srgbClr val="042789"/>
              </a:buClr>
              <a:buFont typeface="Arial" panose="020B0604020202020204" pitchFamily="34" charset="0"/>
              <a:buChar char="•"/>
              <a:defRPr sz="3200">
                <a:solidFill>
                  <a:schemeClr val="tx1">
                    <a:lumMod val="75000"/>
                    <a:lumOff val="25000"/>
                  </a:schemeClr>
                </a:solidFill>
              </a:defRPr>
            </a:lvl1pPr>
            <a:lvl2pPr marL="685800" indent="-228600">
              <a:buClr>
                <a:srgbClr val="042789"/>
              </a:buClr>
              <a:buFont typeface="Arial" panose="020B0604020202020204" pitchFamily="34" charset="0"/>
              <a:buChar char="•"/>
              <a:defRPr sz="2800">
                <a:solidFill>
                  <a:schemeClr val="tx1">
                    <a:lumMod val="75000"/>
                    <a:lumOff val="25000"/>
                  </a:schemeClr>
                </a:solidFill>
              </a:defRPr>
            </a:lvl2pPr>
            <a:lvl3pPr marL="1143000" indent="-228600">
              <a:buClr>
                <a:srgbClr val="042789"/>
              </a:buClr>
              <a:buFont typeface="Arial" panose="020B0604020202020204" pitchFamily="34" charset="0"/>
              <a:buChar cha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88B7B75A-BEFD-02A5-1230-5B62F4DEEA68}"/>
              </a:ext>
            </a:extLst>
          </p:cNvPr>
          <p:cNvSpPr>
            <a:spLocks noGrp="1"/>
          </p:cNvSpPr>
          <p:nvPr>
            <p:ph type="body" sz="quarter" idx="11"/>
          </p:nvPr>
        </p:nvSpPr>
        <p:spPr>
          <a:xfrm>
            <a:off x="1495618" y="63743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8" name="Slide Number Placeholder 7">
            <a:extLst>
              <a:ext uri="{FF2B5EF4-FFF2-40B4-BE49-F238E27FC236}">
                <a16:creationId xmlns:a16="http://schemas.microsoft.com/office/drawing/2014/main" id="{5756F072-2B2C-E735-06DE-DEBA59AF4E26}"/>
              </a:ext>
            </a:extLst>
          </p:cNvPr>
          <p:cNvSpPr txBox="1">
            <a:spLocks/>
          </p:cNvSpPr>
          <p:nvPr userDrawn="1"/>
        </p:nvSpPr>
        <p:spPr>
          <a:xfrm>
            <a:off x="11121620" y="6374368"/>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943950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Content, and CPT fie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2671481"/>
            <a:ext cx="10515600" cy="3505481"/>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5" name="Text Placeholder 4">
            <a:extLst>
              <a:ext uri="{FF2B5EF4-FFF2-40B4-BE49-F238E27FC236}">
                <a16:creationId xmlns:a16="http://schemas.microsoft.com/office/drawing/2014/main" id="{356587A2-A739-52D7-933D-F286D43B2EFA}"/>
              </a:ext>
            </a:extLst>
          </p:cNvPr>
          <p:cNvSpPr>
            <a:spLocks noGrp="1"/>
          </p:cNvSpPr>
          <p:nvPr>
            <p:ph type="body" sz="quarter" idx="10"/>
          </p:nvPr>
        </p:nvSpPr>
        <p:spPr>
          <a:xfrm>
            <a:off x="1619636" y="6308725"/>
            <a:ext cx="9353164" cy="549275"/>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
        <p:nvSpPr>
          <p:cNvPr id="4" name="Slide Number Placeholder 7">
            <a:extLst>
              <a:ext uri="{FF2B5EF4-FFF2-40B4-BE49-F238E27FC236}">
                <a16:creationId xmlns:a16="http://schemas.microsoft.com/office/drawing/2014/main" id="{1FCB84B2-B49C-617C-2241-E4FDD72AFB88}"/>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10" name="Content Placeholder 9">
            <a:extLst>
              <a:ext uri="{FF2B5EF4-FFF2-40B4-BE49-F238E27FC236}">
                <a16:creationId xmlns:a16="http://schemas.microsoft.com/office/drawing/2014/main" id="{D1757A32-511D-9DBE-F7E3-D2A6071AC20B}"/>
              </a:ext>
            </a:extLst>
          </p:cNvPr>
          <p:cNvSpPr>
            <a:spLocks noGrp="1"/>
          </p:cNvSpPr>
          <p:nvPr>
            <p:ph sz="quarter" idx="11" hasCustomPrompt="1"/>
          </p:nvPr>
        </p:nvSpPr>
        <p:spPr>
          <a:xfrm>
            <a:off x="838199" y="1828800"/>
            <a:ext cx="10515599" cy="738188"/>
          </a:xfrm>
        </p:spPr>
        <p:txBody>
          <a:bodyPr>
            <a:normAutofit/>
          </a:bodyPr>
          <a:lstStyle>
            <a:lvl1pPr marL="0" indent="0">
              <a:buNone/>
              <a:defRPr sz="3200">
                <a:solidFill>
                  <a:schemeClr val="tx1">
                    <a:lumMod val="75000"/>
                    <a:lumOff val="25000"/>
                  </a:schemeClr>
                </a:solidFill>
              </a:defRPr>
            </a:lvl1pPr>
          </a:lstStyle>
          <a:p>
            <a:pPr lvl="0"/>
            <a:r>
              <a:rPr lang="en-US" dirty="0"/>
              <a:t>Add your sub title</a:t>
            </a:r>
          </a:p>
        </p:txBody>
      </p:sp>
    </p:spTree>
    <p:extLst>
      <p:ext uri="{BB962C8B-B14F-4D97-AF65-F5344CB8AC3E}">
        <p14:creationId xmlns:p14="http://schemas.microsoft.com/office/powerpoint/2010/main" val="26800592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eft Content, small Picture, and Snow flake">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3CD52EFF-1CA2-2D05-80C4-B950727EF9A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0800000">
            <a:off x="0" y="4370357"/>
            <a:ext cx="2647950" cy="2487642"/>
          </a:xfrm>
          <a:prstGeom prst="rect">
            <a:avLst/>
          </a:prstGeom>
        </p:spPr>
      </p:pic>
      <p:sp>
        <p:nvSpPr>
          <p:cNvPr id="2" name="Title 1">
            <a:extLst>
              <a:ext uri="{FF2B5EF4-FFF2-40B4-BE49-F238E27FC236}">
                <a16:creationId xmlns:a16="http://schemas.microsoft.com/office/drawing/2014/main" id="{284236BB-26F8-138B-9B3E-38F64827C709}"/>
              </a:ext>
            </a:extLst>
          </p:cNvPr>
          <p:cNvSpPr>
            <a:spLocks noGrp="1"/>
          </p:cNvSpPr>
          <p:nvPr>
            <p:ph type="title"/>
          </p:nvPr>
        </p:nvSpPr>
        <p:spPr>
          <a:xfrm>
            <a:off x="841248" y="365760"/>
            <a:ext cx="6518776"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12" name="Text Placeholder 11">
            <a:extLst>
              <a:ext uri="{FF2B5EF4-FFF2-40B4-BE49-F238E27FC236}">
                <a16:creationId xmlns:a16="http://schemas.microsoft.com/office/drawing/2014/main" id="{069571C1-5B25-2742-3287-D6DD6C7EBBD2}"/>
              </a:ext>
            </a:extLst>
          </p:cNvPr>
          <p:cNvSpPr>
            <a:spLocks noGrp="1"/>
          </p:cNvSpPr>
          <p:nvPr>
            <p:ph type="body" sz="quarter" idx="14"/>
          </p:nvPr>
        </p:nvSpPr>
        <p:spPr>
          <a:xfrm>
            <a:off x="838199" y="1828800"/>
            <a:ext cx="6521825" cy="4297680"/>
          </a:xfrm>
        </p:spPr>
        <p:txBody>
          <a:bodyPr/>
          <a:lstStyle>
            <a:lvl1pPr>
              <a:buClr>
                <a:srgbClr val="042789"/>
              </a:buClr>
              <a:defRPr sz="3200"/>
            </a:lvl1pPr>
            <a:lvl2pPr>
              <a:buClr>
                <a:srgbClr val="042789"/>
              </a:buClr>
              <a:defRPr sz="2800"/>
            </a:lvl2pPr>
            <a:lvl3pPr>
              <a:buClr>
                <a:srgbClr val="042789"/>
              </a:buClr>
              <a:defRPr sz="2400"/>
            </a:lvl3pPr>
          </a:lstStyle>
          <a:p>
            <a:pPr lvl="0"/>
            <a:r>
              <a:rPr lang="en-US" dirty="0"/>
              <a:t>Click to edit Master text styles</a:t>
            </a:r>
          </a:p>
          <a:p>
            <a:pPr lvl="1"/>
            <a:r>
              <a:rPr lang="en-US" dirty="0"/>
              <a:t>Second level</a:t>
            </a:r>
          </a:p>
          <a:p>
            <a:pPr lvl="2"/>
            <a:r>
              <a:rPr lang="en-US" dirty="0"/>
              <a:t>Third level</a:t>
            </a:r>
          </a:p>
        </p:txBody>
      </p:sp>
      <p:sp>
        <p:nvSpPr>
          <p:cNvPr id="7" name="Picture Placeholder 6">
            <a:extLst>
              <a:ext uri="{FF2B5EF4-FFF2-40B4-BE49-F238E27FC236}">
                <a16:creationId xmlns:a16="http://schemas.microsoft.com/office/drawing/2014/main" id="{DD51DB87-C48B-0E03-3A2B-CAE831529680}"/>
              </a:ext>
            </a:extLst>
          </p:cNvPr>
          <p:cNvSpPr>
            <a:spLocks noGrp="1"/>
          </p:cNvSpPr>
          <p:nvPr>
            <p:ph type="pic" sz="quarter" idx="13"/>
          </p:nvPr>
        </p:nvSpPr>
        <p:spPr>
          <a:xfrm>
            <a:off x="7768874" y="511178"/>
            <a:ext cx="3965925" cy="5689089"/>
          </a:xfrm>
        </p:spPr>
        <p:txBody>
          <a:bodyPr/>
          <a:lstStyle>
            <a:lvl1pPr marL="0" indent="0">
              <a:buNone/>
              <a:defRPr/>
            </a:lvl1pPr>
          </a:lstStyle>
          <a:p>
            <a:endParaRPr lang="en-US" dirty="0"/>
          </a:p>
        </p:txBody>
      </p:sp>
      <p:sp>
        <p:nvSpPr>
          <p:cNvPr id="5" name="Slide Number Placeholder 7">
            <a:extLst>
              <a:ext uri="{FF2B5EF4-FFF2-40B4-BE49-F238E27FC236}">
                <a16:creationId xmlns:a16="http://schemas.microsoft.com/office/drawing/2014/main" id="{DD9D8F84-9CA5-94B5-02EC-793E6F17DD82}"/>
              </a:ext>
            </a:extLst>
          </p:cNvPr>
          <p:cNvSpPr txBox="1">
            <a:spLocks/>
          </p:cNvSpPr>
          <p:nvPr userDrawn="1"/>
        </p:nvSpPr>
        <p:spPr>
          <a:xfrm>
            <a:off x="11236245" y="6354595"/>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4" name="Text Placeholder 4">
            <a:extLst>
              <a:ext uri="{FF2B5EF4-FFF2-40B4-BE49-F238E27FC236}">
                <a16:creationId xmlns:a16="http://schemas.microsoft.com/office/drawing/2014/main" id="{82188F75-C74D-36C4-B205-B4198FD4A4ED}"/>
              </a:ext>
            </a:extLst>
          </p:cNvPr>
          <p:cNvSpPr>
            <a:spLocks noGrp="1"/>
          </p:cNvSpPr>
          <p:nvPr>
            <p:ph type="body" sz="quarter" idx="11"/>
          </p:nvPr>
        </p:nvSpPr>
        <p:spPr>
          <a:xfrm>
            <a:off x="2466974" y="6274054"/>
            <a:ext cx="8378631" cy="369332"/>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Tree>
    <p:extLst>
      <p:ext uri="{BB962C8B-B14F-4D97-AF65-F5344CB8AC3E}">
        <p14:creationId xmlns:p14="http://schemas.microsoft.com/office/powerpoint/2010/main" val="17709880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Header (Large Picture)">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D669641B-933E-8AF7-02A5-0B50C3EBF53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
        <p:nvSpPr>
          <p:cNvPr id="2" name="Title 1">
            <a:extLst>
              <a:ext uri="{FF2B5EF4-FFF2-40B4-BE49-F238E27FC236}">
                <a16:creationId xmlns:a16="http://schemas.microsoft.com/office/drawing/2014/main" id="{C5AEF70A-870A-8143-EAE7-0D880ABC3FA4}"/>
              </a:ext>
            </a:extLst>
          </p:cNvPr>
          <p:cNvSpPr>
            <a:spLocks noGrp="1"/>
          </p:cNvSpPr>
          <p:nvPr>
            <p:ph type="title"/>
          </p:nvPr>
        </p:nvSpPr>
        <p:spPr>
          <a:xfrm>
            <a:off x="784225" y="4695825"/>
            <a:ext cx="7426325" cy="1400175"/>
          </a:xfrm>
        </p:spPr>
        <p:txBody>
          <a:bodyPr anchor="ctr">
            <a:normAutofit/>
          </a:bodyPr>
          <a:lstStyle>
            <a:lvl1pPr>
              <a:defRPr sz="4000">
                <a:solidFill>
                  <a:schemeClr val="tx1">
                    <a:lumMod val="75000"/>
                    <a:lumOff val="25000"/>
                  </a:schemeClr>
                </a:solidFill>
              </a:defRPr>
            </a:lvl1pPr>
          </a:lstStyle>
          <a:p>
            <a:r>
              <a:rPr lang="en-US" dirty="0"/>
              <a:t>Click to edit Master title style</a:t>
            </a:r>
          </a:p>
        </p:txBody>
      </p:sp>
      <p:sp>
        <p:nvSpPr>
          <p:cNvPr id="6" name="Picture Placeholder 5">
            <a:extLst>
              <a:ext uri="{FF2B5EF4-FFF2-40B4-BE49-F238E27FC236}">
                <a16:creationId xmlns:a16="http://schemas.microsoft.com/office/drawing/2014/main" id="{CF66FADD-BD1B-181B-B5A6-6137AB51720B}"/>
              </a:ext>
            </a:extLst>
          </p:cNvPr>
          <p:cNvSpPr>
            <a:spLocks noGrp="1"/>
          </p:cNvSpPr>
          <p:nvPr>
            <p:ph type="pic" sz="quarter" idx="10"/>
          </p:nvPr>
        </p:nvSpPr>
        <p:spPr>
          <a:xfrm>
            <a:off x="1785937" y="629100"/>
            <a:ext cx="8620125" cy="3304725"/>
          </a:xfrm>
        </p:spPr>
        <p:txBody>
          <a:bodyPr/>
          <a:lstStyle>
            <a:lvl1pPr marL="0" indent="0">
              <a:buNone/>
              <a:defRPr/>
            </a:lvl1pPr>
          </a:lstStyle>
          <a:p>
            <a:endParaRPr lang="en-US" dirty="0"/>
          </a:p>
        </p:txBody>
      </p:sp>
      <p:sp>
        <p:nvSpPr>
          <p:cNvPr id="5" name="Slide Number Placeholder 7">
            <a:extLst>
              <a:ext uri="{FF2B5EF4-FFF2-40B4-BE49-F238E27FC236}">
                <a16:creationId xmlns:a16="http://schemas.microsoft.com/office/drawing/2014/main" id="{F1F1F66D-42CC-2D65-D5EA-7953F259D49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1001245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Section Header (No Picture)">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D669641B-933E-8AF7-02A5-0B50C3EBF53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
        <p:nvSpPr>
          <p:cNvPr id="2" name="Title 1">
            <a:extLst>
              <a:ext uri="{FF2B5EF4-FFF2-40B4-BE49-F238E27FC236}">
                <a16:creationId xmlns:a16="http://schemas.microsoft.com/office/drawing/2014/main" id="{C5AEF70A-870A-8143-EAE7-0D880ABC3FA4}"/>
              </a:ext>
            </a:extLst>
          </p:cNvPr>
          <p:cNvSpPr>
            <a:spLocks noGrp="1"/>
          </p:cNvSpPr>
          <p:nvPr>
            <p:ph type="title"/>
          </p:nvPr>
        </p:nvSpPr>
        <p:spPr>
          <a:xfrm>
            <a:off x="841249" y="1739264"/>
            <a:ext cx="8351520" cy="2743200"/>
          </a:xfrm>
          <a:solidFill>
            <a:srgbClr val="6EFCAA"/>
          </a:solidFill>
          <a:effectLst>
            <a:softEdge rad="190500"/>
          </a:effectLst>
        </p:spPr>
        <p:txBody>
          <a:bodyPr anchor="ctr">
            <a:normAutofit/>
          </a:bodyPr>
          <a:lstStyle>
            <a:lvl1pPr algn="ctr">
              <a:defRPr sz="4000">
                <a:solidFill>
                  <a:schemeClr val="tx1">
                    <a:lumMod val="75000"/>
                    <a:lumOff val="25000"/>
                  </a:schemeClr>
                </a:solidFill>
              </a:defRPr>
            </a:lvl1pPr>
          </a:lstStyle>
          <a:p>
            <a:r>
              <a:rPr lang="en-US" dirty="0"/>
              <a:t>Click to edit Master title style</a:t>
            </a:r>
          </a:p>
        </p:txBody>
      </p:sp>
      <p:sp>
        <p:nvSpPr>
          <p:cNvPr id="5" name="Slide Number Placeholder 7">
            <a:extLst>
              <a:ext uri="{FF2B5EF4-FFF2-40B4-BE49-F238E27FC236}">
                <a16:creationId xmlns:a16="http://schemas.microsoft.com/office/drawing/2014/main" id="{F1F1F66D-42CC-2D65-D5EA-7953F259D49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1915467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amp;A (No Picture)">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D669641B-933E-8AF7-02A5-0B50C3EBF53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
        <p:nvSpPr>
          <p:cNvPr id="2" name="Title 1">
            <a:extLst>
              <a:ext uri="{FF2B5EF4-FFF2-40B4-BE49-F238E27FC236}">
                <a16:creationId xmlns:a16="http://schemas.microsoft.com/office/drawing/2014/main" id="{C5AEF70A-870A-8143-EAE7-0D880ABC3FA4}"/>
              </a:ext>
            </a:extLst>
          </p:cNvPr>
          <p:cNvSpPr>
            <a:spLocks noGrp="1"/>
          </p:cNvSpPr>
          <p:nvPr>
            <p:ph type="title"/>
          </p:nvPr>
        </p:nvSpPr>
        <p:spPr>
          <a:xfrm>
            <a:off x="853441" y="1737360"/>
            <a:ext cx="8351520" cy="2743200"/>
          </a:xfrm>
          <a:solidFill>
            <a:srgbClr val="042789"/>
          </a:solidFill>
          <a:effectLst>
            <a:softEdge rad="190500"/>
          </a:effectLst>
        </p:spPr>
        <p:txBody>
          <a:bodyPr anchor="ctr">
            <a:normAutofit/>
          </a:bodyPr>
          <a:lstStyle>
            <a:lvl1pPr algn="ctr">
              <a:defRPr sz="4000">
                <a:solidFill>
                  <a:schemeClr val="bg1"/>
                </a:solidFill>
              </a:defRPr>
            </a:lvl1pPr>
          </a:lstStyle>
          <a:p>
            <a:endParaRPr lang="en-US" dirty="0"/>
          </a:p>
        </p:txBody>
      </p:sp>
      <p:sp>
        <p:nvSpPr>
          <p:cNvPr id="5" name="Slide Number Placeholder 7">
            <a:extLst>
              <a:ext uri="{FF2B5EF4-FFF2-40B4-BE49-F238E27FC236}">
                <a16:creationId xmlns:a16="http://schemas.microsoft.com/office/drawing/2014/main" id="{F1F1F66D-42CC-2D65-D5EA-7953F259D49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9470357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ogo (closing slide)">
    <p:spTree>
      <p:nvGrpSpPr>
        <p:cNvPr id="1" name=""/>
        <p:cNvGrpSpPr/>
        <p:nvPr/>
      </p:nvGrpSpPr>
      <p:grpSpPr>
        <a:xfrm>
          <a:off x="0" y="0"/>
          <a:ext cx="0" cy="0"/>
          <a:chOff x="0" y="0"/>
          <a:chExt cx="0" cy="0"/>
        </a:xfrm>
      </p:grpSpPr>
      <p:pic>
        <p:nvPicPr>
          <p:cNvPr id="8" name="Picture 7" descr="WPS Health Solutions logo">
            <a:extLst>
              <a:ext uri="{FF2B5EF4-FFF2-40B4-BE49-F238E27FC236}">
                <a16:creationId xmlns:a16="http://schemas.microsoft.com/office/drawing/2014/main" id="{4BAE8795-1038-5FC3-798A-B4465E507FAD}"/>
              </a:ext>
              <a:ext uri="{C183D7F6-B498-43B3-948B-1728B52AA6E4}">
                <adec:decorative xmlns:adec="http://schemas.microsoft.com/office/drawing/2017/decorative" val="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97424" y="483282"/>
            <a:ext cx="7197152" cy="2794275"/>
          </a:xfrm>
          <a:prstGeom prst="rect">
            <a:avLst/>
          </a:prstGeom>
        </p:spPr>
      </p:pic>
      <p:sp>
        <p:nvSpPr>
          <p:cNvPr id="9" name="Title 8">
            <a:extLst>
              <a:ext uri="{FF2B5EF4-FFF2-40B4-BE49-F238E27FC236}">
                <a16:creationId xmlns:a16="http://schemas.microsoft.com/office/drawing/2014/main" id="{6110E1FD-2641-6136-0E67-3D3974531D63}"/>
              </a:ext>
            </a:extLst>
          </p:cNvPr>
          <p:cNvSpPr>
            <a:spLocks noGrp="1"/>
          </p:cNvSpPr>
          <p:nvPr>
            <p:ph type="title"/>
          </p:nvPr>
        </p:nvSpPr>
        <p:spPr>
          <a:xfrm>
            <a:off x="1066799" y="3656768"/>
            <a:ext cx="10515600" cy="1325563"/>
          </a:xfrm>
          <a:solidFill>
            <a:srgbClr val="6EFCAA"/>
          </a:solidFill>
          <a:effectLst>
            <a:softEdge rad="190500"/>
          </a:effectLst>
        </p:spPr>
        <p:txBody>
          <a:bodyPr/>
          <a:lstStyle>
            <a:lvl1pPr algn="ctr">
              <a:defRPr/>
            </a:lvl1pPr>
          </a:lstStyle>
          <a:p>
            <a:r>
              <a:rPr lang="en-US" dirty="0"/>
              <a:t>Click to edit Master title style</a:t>
            </a:r>
          </a:p>
        </p:txBody>
      </p:sp>
      <p:pic>
        <p:nvPicPr>
          <p:cNvPr id="2" name="Picture 1" descr="Logo, company name&#10;&#10;Description automatically generated">
            <a:extLst>
              <a:ext uri="{FF2B5EF4-FFF2-40B4-BE49-F238E27FC236}">
                <a16:creationId xmlns:a16="http://schemas.microsoft.com/office/drawing/2014/main" id="{8CA969FC-D2AC-BF7C-E19A-96E944297C5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6890" y="5279085"/>
            <a:ext cx="2808514" cy="1227298"/>
          </a:xfrm>
          <a:prstGeom prst="rect">
            <a:avLst/>
          </a:prstGeom>
        </p:spPr>
      </p:pic>
      <p:sp>
        <p:nvSpPr>
          <p:cNvPr id="4" name="Slide Number Placeholder 7">
            <a:extLst>
              <a:ext uri="{FF2B5EF4-FFF2-40B4-BE49-F238E27FC236}">
                <a16:creationId xmlns:a16="http://schemas.microsoft.com/office/drawing/2014/main" id="{07CF9B69-9DC0-2713-0770-2436A9F29A76}"/>
              </a:ext>
            </a:extLst>
          </p:cNvPr>
          <p:cNvSpPr txBox="1">
            <a:spLocks/>
          </p:cNvSpPr>
          <p:nvPr userDrawn="1"/>
        </p:nvSpPr>
        <p:spPr>
          <a:xfrm>
            <a:off x="11236245" y="6354595"/>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42617042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slide for picture w/ hidden titl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110E1FD-2641-6136-0E67-3D3974531D63}"/>
              </a:ext>
            </a:extLst>
          </p:cNvPr>
          <p:cNvSpPr>
            <a:spLocks noGrp="1"/>
          </p:cNvSpPr>
          <p:nvPr>
            <p:ph type="title"/>
          </p:nvPr>
        </p:nvSpPr>
        <p:spPr>
          <a:xfrm>
            <a:off x="838200" y="-1642579"/>
            <a:ext cx="10515600" cy="1325563"/>
          </a:xfrm>
        </p:spPr>
        <p:txBody>
          <a:bodyPr/>
          <a:lstStyle/>
          <a:p>
            <a:r>
              <a:rPr lang="en-US" dirty="0"/>
              <a:t>Click to edit Master title style</a:t>
            </a:r>
          </a:p>
        </p:txBody>
      </p:sp>
      <p:sp>
        <p:nvSpPr>
          <p:cNvPr id="3" name="Slide Number Placeholder 7">
            <a:extLst>
              <a:ext uri="{FF2B5EF4-FFF2-40B4-BE49-F238E27FC236}">
                <a16:creationId xmlns:a16="http://schemas.microsoft.com/office/drawing/2014/main" id="{433497E0-02BB-5230-BD8C-5CB834D23EAD}"/>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199203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4" name="Slide Number Placeholder 7">
            <a:extLst>
              <a:ext uri="{FF2B5EF4-FFF2-40B4-BE49-F238E27FC236}">
                <a16:creationId xmlns:a16="http://schemas.microsoft.com/office/drawing/2014/main" id="{ABAF3DEF-86AA-7AE5-67C3-5B2A510CBBAF}"/>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5" name="Text Placeholder 4">
            <a:extLst>
              <a:ext uri="{FF2B5EF4-FFF2-40B4-BE49-F238E27FC236}">
                <a16:creationId xmlns:a16="http://schemas.microsoft.com/office/drawing/2014/main" id="{1940870E-43A2-1E33-6CBB-53AEE9DD7B7A}"/>
              </a:ext>
            </a:extLst>
          </p:cNvPr>
          <p:cNvSpPr>
            <a:spLocks noGrp="1"/>
          </p:cNvSpPr>
          <p:nvPr>
            <p:ph type="body" sz="quarter" idx="10"/>
          </p:nvPr>
        </p:nvSpPr>
        <p:spPr>
          <a:xfrm>
            <a:off x="1619636" y="6308725"/>
            <a:ext cx="9353164" cy="549275"/>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Tree>
    <p:extLst>
      <p:ext uri="{BB962C8B-B14F-4D97-AF65-F5344CB8AC3E}">
        <p14:creationId xmlns:p14="http://schemas.microsoft.com/office/powerpoint/2010/main" val="3343471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Content, CPT,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10466626"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60960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5" name="Text Placeholder 4">
            <a:extLst>
              <a:ext uri="{FF2B5EF4-FFF2-40B4-BE49-F238E27FC236}">
                <a16:creationId xmlns:a16="http://schemas.microsoft.com/office/drawing/2014/main" id="{71E18BBE-F7AF-1BE6-9878-07866E6B55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6" name="Picture Placeholder 5">
            <a:extLst>
              <a:ext uri="{FF2B5EF4-FFF2-40B4-BE49-F238E27FC236}">
                <a16:creationId xmlns:a16="http://schemas.microsoft.com/office/drawing/2014/main" id="{7F5DBB29-FB65-CA0B-1662-E4444889E6D6}"/>
              </a:ext>
            </a:extLst>
          </p:cNvPr>
          <p:cNvSpPr>
            <a:spLocks noGrp="1"/>
          </p:cNvSpPr>
          <p:nvPr>
            <p:ph type="pic" sz="quarter" idx="10"/>
          </p:nvPr>
        </p:nvSpPr>
        <p:spPr>
          <a:xfrm>
            <a:off x="7243052" y="1804989"/>
            <a:ext cx="4061774" cy="4462128"/>
          </a:xfrm>
        </p:spPr>
        <p:txBody>
          <a:bodyPr/>
          <a:lstStyle>
            <a:lvl1pPr marL="0" indent="0">
              <a:buNone/>
              <a:defRPr/>
            </a:lvl1pPr>
          </a:lstStyle>
          <a:p>
            <a:endParaRPr lang="en-US" dirty="0"/>
          </a:p>
        </p:txBody>
      </p:sp>
      <p:sp>
        <p:nvSpPr>
          <p:cNvPr id="9" name="Slide Number Placeholder 7">
            <a:extLst>
              <a:ext uri="{FF2B5EF4-FFF2-40B4-BE49-F238E27FC236}">
                <a16:creationId xmlns:a16="http://schemas.microsoft.com/office/drawing/2014/main" id="{45766758-E681-171E-3AB1-2F42BB6886F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784014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w c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EDA50-45E3-11B6-C56F-F16A8334F226}"/>
              </a:ext>
            </a:extLst>
          </p:cNvPr>
          <p:cNvSpPr>
            <a:spLocks noGrp="1"/>
          </p:cNvSpPr>
          <p:nvPr>
            <p:ph type="title"/>
          </p:nvPr>
        </p:nvSpPr>
        <p:spPr>
          <a:xfrm>
            <a:off x="838200"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39CE7F9-2E8C-49DE-E625-21B0196CA3A2}"/>
              </a:ext>
            </a:extLst>
          </p:cNvPr>
          <p:cNvSpPr>
            <a:spLocks noGrp="1"/>
          </p:cNvSpPr>
          <p:nvPr>
            <p:ph sz="half" idx="1"/>
          </p:nvPr>
        </p:nvSpPr>
        <p:spPr>
          <a:xfrm>
            <a:off x="838200" y="1825625"/>
            <a:ext cx="5181600" cy="4351338"/>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0162AF2A-BF63-33F1-D38B-299BF5D4ACA2}"/>
              </a:ext>
            </a:extLst>
          </p:cNvPr>
          <p:cNvSpPr>
            <a:spLocks noGrp="1"/>
          </p:cNvSpPr>
          <p:nvPr>
            <p:ph sz="half" idx="2"/>
          </p:nvPr>
        </p:nvSpPr>
        <p:spPr>
          <a:xfrm>
            <a:off x="6172200" y="1825625"/>
            <a:ext cx="5181600" cy="4351338"/>
          </a:xfrm>
        </p:spPr>
        <p:txBody>
          <a:bodyPr/>
          <a:lstStyle>
            <a:lvl1pPr marL="228600" indent="-228600">
              <a:buClr>
                <a:srgbClr val="042789"/>
              </a:buClr>
              <a:buFont typeface="Arial" panose="020B0604020202020204" pitchFamily="34" charset="0"/>
              <a:buChar char="•"/>
              <a:defRPr sz="3200">
                <a:solidFill>
                  <a:schemeClr val="tx1">
                    <a:lumMod val="75000"/>
                    <a:lumOff val="25000"/>
                  </a:schemeClr>
                </a:solidFill>
              </a:defRPr>
            </a:lvl1pPr>
            <a:lvl2pPr marL="685800" indent="-228600">
              <a:buClr>
                <a:srgbClr val="042789"/>
              </a:buClr>
              <a:buFont typeface="Arial" panose="020B0604020202020204" pitchFamily="34" charset="0"/>
              <a:buChar char="•"/>
              <a:defRPr sz="2800">
                <a:solidFill>
                  <a:schemeClr val="tx1">
                    <a:lumMod val="75000"/>
                    <a:lumOff val="25000"/>
                  </a:schemeClr>
                </a:solidFill>
              </a:defRPr>
            </a:lvl2pPr>
            <a:lvl3pPr marL="1143000" indent="-228600">
              <a:buClr>
                <a:srgbClr val="042789"/>
              </a:buClr>
              <a:buFont typeface="Arial" panose="020B0604020202020204" pitchFamily="34" charset="0"/>
              <a:buChar cha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11" name="Picture 10" descr="A logo of a company&#10;&#10;Description automatically generated">
            <a:extLst>
              <a:ext uri="{FF2B5EF4-FFF2-40B4-BE49-F238E27FC236}">
                <a16:creationId xmlns:a16="http://schemas.microsoft.com/office/drawing/2014/main" id="{E4085F19-C16F-6CB5-030C-9A0C02E2F05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5" name="Text Placeholder 4">
            <a:extLst>
              <a:ext uri="{FF2B5EF4-FFF2-40B4-BE49-F238E27FC236}">
                <a16:creationId xmlns:a16="http://schemas.microsoft.com/office/drawing/2014/main" id="{88B7B75A-BEFD-02A5-1230-5B62F4DEEA68}"/>
              </a:ext>
            </a:extLst>
          </p:cNvPr>
          <p:cNvSpPr>
            <a:spLocks noGrp="1"/>
          </p:cNvSpPr>
          <p:nvPr>
            <p:ph type="body" sz="quarter" idx="11"/>
          </p:nvPr>
        </p:nvSpPr>
        <p:spPr>
          <a:xfrm>
            <a:off x="1495618" y="63743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7" name="Slide Number Placeholder 7">
            <a:extLst>
              <a:ext uri="{FF2B5EF4-FFF2-40B4-BE49-F238E27FC236}">
                <a16:creationId xmlns:a16="http://schemas.microsoft.com/office/drawing/2014/main" id="{3518BFD3-8101-8233-B473-029D966A87E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764969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with subtitle &amp; C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ACBC7-FB49-3B47-88A4-4700A7C49856}"/>
              </a:ext>
            </a:extLst>
          </p:cNvPr>
          <p:cNvSpPr>
            <a:spLocks noGrp="1"/>
          </p:cNvSpPr>
          <p:nvPr>
            <p:ph type="title"/>
          </p:nvPr>
        </p:nvSpPr>
        <p:spPr>
          <a:xfrm>
            <a:off x="839788"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25B5AEF8-9F54-0D15-7E2A-12CDE0FF77A4}"/>
              </a:ext>
            </a:extLst>
          </p:cNvPr>
          <p:cNvSpPr>
            <a:spLocks noGrp="1"/>
          </p:cNvSpPr>
          <p:nvPr>
            <p:ph type="body" idx="1"/>
          </p:nvPr>
        </p:nvSpPr>
        <p:spPr>
          <a:xfrm>
            <a:off x="839788" y="1828800"/>
            <a:ext cx="5157787"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BC83B8FD-56C0-971D-7BF2-057A64D2AC89}"/>
              </a:ext>
            </a:extLst>
          </p:cNvPr>
          <p:cNvSpPr>
            <a:spLocks noGrp="1"/>
          </p:cNvSpPr>
          <p:nvPr>
            <p:ph sz="half" idx="2"/>
          </p:nvPr>
        </p:nvSpPr>
        <p:spPr>
          <a:xfrm>
            <a:off x="839788" y="2706624"/>
            <a:ext cx="5157787" cy="3474720"/>
          </a:xfrm>
        </p:spPr>
        <p:txBody>
          <a:bodyPr/>
          <a:lstStyle>
            <a:lvl1pPr>
              <a:buClr>
                <a:srgbClr val="042789"/>
              </a:buClr>
              <a:defRPr/>
            </a:lvl1pPr>
            <a:lvl2pPr>
              <a:buClr>
                <a:srgbClr val="042789"/>
              </a:buClr>
              <a:defRPr/>
            </a:lvl2pPr>
            <a:lvl3pPr>
              <a:buClr>
                <a:srgbClr val="042789"/>
              </a:buClr>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40C6F92B-FE16-49C3-F792-83AD4BA1B7BE}"/>
              </a:ext>
            </a:extLst>
          </p:cNvPr>
          <p:cNvSpPr>
            <a:spLocks noGrp="1"/>
          </p:cNvSpPr>
          <p:nvPr>
            <p:ph type="body" sz="quarter" idx="3"/>
          </p:nvPr>
        </p:nvSpPr>
        <p:spPr>
          <a:xfrm>
            <a:off x="6169024" y="1828800"/>
            <a:ext cx="5183188"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3CF49D-37E6-6021-4D7F-23F13245C1CD}"/>
              </a:ext>
            </a:extLst>
          </p:cNvPr>
          <p:cNvSpPr>
            <a:spLocks noGrp="1"/>
          </p:cNvSpPr>
          <p:nvPr>
            <p:ph sz="quarter" idx="4"/>
          </p:nvPr>
        </p:nvSpPr>
        <p:spPr>
          <a:xfrm>
            <a:off x="6172200" y="2706624"/>
            <a:ext cx="5183188" cy="3474720"/>
          </a:xfrm>
        </p:spPr>
        <p:txBody>
          <a:bodyPr/>
          <a:lstStyle>
            <a:lvl1pPr>
              <a:buClr>
                <a:srgbClr val="042789"/>
              </a:buClr>
              <a:defRPr/>
            </a:lvl1pPr>
            <a:lvl2pPr>
              <a:buClr>
                <a:srgbClr val="042789"/>
              </a:buClr>
              <a:defRPr/>
            </a:lvl2pPr>
            <a:lvl3pPr>
              <a:buClr>
                <a:srgbClr val="042789"/>
              </a:buClr>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pic>
        <p:nvPicPr>
          <p:cNvPr id="10" name="Picture 9">
            <a:extLst>
              <a:ext uri="{FF2B5EF4-FFF2-40B4-BE49-F238E27FC236}">
                <a16:creationId xmlns:a16="http://schemas.microsoft.com/office/drawing/2014/main" id="{4E81897A-28BF-6C95-5CE8-BD5EFD87A79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7" name="Text Placeholder 4">
            <a:extLst>
              <a:ext uri="{FF2B5EF4-FFF2-40B4-BE49-F238E27FC236}">
                <a16:creationId xmlns:a16="http://schemas.microsoft.com/office/drawing/2014/main" id="{EA453A68-9464-4C70-FAD0-6C4D81120A30}"/>
              </a:ext>
            </a:extLst>
          </p:cNvPr>
          <p:cNvSpPr>
            <a:spLocks noGrp="1"/>
          </p:cNvSpPr>
          <p:nvPr>
            <p:ph type="body" sz="quarter" idx="11"/>
          </p:nvPr>
        </p:nvSpPr>
        <p:spPr>
          <a:xfrm>
            <a:off x="1492442" y="6274054"/>
            <a:ext cx="9353164" cy="369332"/>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
        <p:nvSpPr>
          <p:cNvPr id="9" name="Slide Number Placeholder 7">
            <a:extLst>
              <a:ext uri="{FF2B5EF4-FFF2-40B4-BE49-F238E27FC236}">
                <a16:creationId xmlns:a16="http://schemas.microsoft.com/office/drawing/2014/main" id="{1DCF9BBA-1263-5D2A-662F-AF6EE1262B5A}"/>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8617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Half Picture, C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236BB-26F8-138B-9B3E-38F64827C709}"/>
              </a:ext>
            </a:extLst>
          </p:cNvPr>
          <p:cNvSpPr>
            <a:spLocks noGrp="1"/>
          </p:cNvSpPr>
          <p:nvPr>
            <p:ph type="title"/>
          </p:nvPr>
        </p:nvSpPr>
        <p:spPr>
          <a:xfrm>
            <a:off x="841248" y="365760"/>
            <a:ext cx="4800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12" name="Text Placeholder 11">
            <a:extLst>
              <a:ext uri="{FF2B5EF4-FFF2-40B4-BE49-F238E27FC236}">
                <a16:creationId xmlns:a16="http://schemas.microsoft.com/office/drawing/2014/main" id="{069571C1-5B25-2742-3287-D6DD6C7EBBD2}"/>
              </a:ext>
            </a:extLst>
          </p:cNvPr>
          <p:cNvSpPr>
            <a:spLocks noGrp="1"/>
          </p:cNvSpPr>
          <p:nvPr>
            <p:ph type="body" sz="quarter" idx="14"/>
          </p:nvPr>
        </p:nvSpPr>
        <p:spPr>
          <a:xfrm>
            <a:off x="838200" y="1828800"/>
            <a:ext cx="4800600" cy="4297680"/>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7" name="Picture Placeholder 6">
            <a:extLst>
              <a:ext uri="{FF2B5EF4-FFF2-40B4-BE49-F238E27FC236}">
                <a16:creationId xmlns:a16="http://schemas.microsoft.com/office/drawing/2014/main" id="{DD51DB87-C48B-0E03-3A2B-CAE831529680}"/>
              </a:ext>
            </a:extLst>
          </p:cNvPr>
          <p:cNvSpPr>
            <a:spLocks noGrp="1"/>
          </p:cNvSpPr>
          <p:nvPr>
            <p:ph type="pic" sz="quarter" idx="13"/>
          </p:nvPr>
        </p:nvSpPr>
        <p:spPr>
          <a:xfrm>
            <a:off x="6096000" y="365760"/>
            <a:ext cx="5638800" cy="5756282"/>
          </a:xfrm>
        </p:spPr>
        <p:txBody>
          <a:bodyPr/>
          <a:lstStyle>
            <a:lvl1pPr marL="0" indent="0">
              <a:buNone/>
              <a:defRPr/>
            </a:lvl1pPr>
          </a:lstStyle>
          <a:p>
            <a:endParaRPr lang="en-US" dirty="0"/>
          </a:p>
        </p:txBody>
      </p:sp>
      <p:pic>
        <p:nvPicPr>
          <p:cNvPr id="14" name="Picture 13">
            <a:extLst>
              <a:ext uri="{FF2B5EF4-FFF2-40B4-BE49-F238E27FC236}">
                <a16:creationId xmlns:a16="http://schemas.microsoft.com/office/drawing/2014/main" id="{9ABBC2FC-5287-CE65-B6D7-C8CDF6A69D8D}"/>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3" name="Text Placeholder 4">
            <a:extLst>
              <a:ext uri="{FF2B5EF4-FFF2-40B4-BE49-F238E27FC236}">
                <a16:creationId xmlns:a16="http://schemas.microsoft.com/office/drawing/2014/main" id="{84D89A85-3500-6C38-E5C7-EE8D9371BCAB}"/>
              </a:ext>
            </a:extLst>
          </p:cNvPr>
          <p:cNvSpPr>
            <a:spLocks noGrp="1"/>
          </p:cNvSpPr>
          <p:nvPr>
            <p:ph type="body" sz="quarter" idx="11"/>
          </p:nvPr>
        </p:nvSpPr>
        <p:spPr>
          <a:xfrm>
            <a:off x="1492442" y="6274054"/>
            <a:ext cx="9353164" cy="369332"/>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
        <p:nvSpPr>
          <p:cNvPr id="5" name="Slide Number Placeholder 7">
            <a:extLst>
              <a:ext uri="{FF2B5EF4-FFF2-40B4-BE49-F238E27FC236}">
                <a16:creationId xmlns:a16="http://schemas.microsoft.com/office/drawing/2014/main" id="{E27B1FA7-C552-D41F-ADAF-E39B320DD8DF}"/>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576240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ubtitle, Content, CPT with snow flak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23A1C11E-9CCC-ABB6-5C3B-D960528527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73939" y="320851"/>
            <a:ext cx="2315954" cy="2315954"/>
          </a:xfrm>
          <a:prstGeom prst="rect">
            <a:avLst/>
          </a:prstGeom>
        </p:spPr>
      </p:pic>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2706624"/>
            <a:ext cx="10515600" cy="3681411"/>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10" name="Content Placeholder 9">
            <a:extLst>
              <a:ext uri="{FF2B5EF4-FFF2-40B4-BE49-F238E27FC236}">
                <a16:creationId xmlns:a16="http://schemas.microsoft.com/office/drawing/2014/main" id="{D1757A32-511D-9DBE-F7E3-D2A6071AC20B}"/>
              </a:ext>
            </a:extLst>
          </p:cNvPr>
          <p:cNvSpPr>
            <a:spLocks noGrp="1"/>
          </p:cNvSpPr>
          <p:nvPr>
            <p:ph sz="quarter" idx="10" hasCustomPrompt="1"/>
          </p:nvPr>
        </p:nvSpPr>
        <p:spPr>
          <a:xfrm>
            <a:off x="838200" y="1828800"/>
            <a:ext cx="8159750" cy="740664"/>
          </a:xfrm>
        </p:spPr>
        <p:txBody>
          <a:bodyPr>
            <a:normAutofit/>
          </a:bodyPr>
          <a:lstStyle>
            <a:lvl1pPr marL="0" indent="0">
              <a:buNone/>
              <a:defRPr sz="3200">
                <a:solidFill>
                  <a:schemeClr val="tx1">
                    <a:lumMod val="75000"/>
                    <a:lumOff val="25000"/>
                  </a:schemeClr>
                </a:solidFill>
              </a:defRPr>
            </a:lvl1pPr>
          </a:lstStyle>
          <a:p>
            <a:pPr lvl="0"/>
            <a:r>
              <a:rPr lang="en-US" dirty="0"/>
              <a:t>Add your sub title</a:t>
            </a:r>
          </a:p>
        </p:txBody>
      </p:sp>
      <p:sp>
        <p:nvSpPr>
          <p:cNvPr id="5" name="Text Placeholder 4">
            <a:extLst>
              <a:ext uri="{FF2B5EF4-FFF2-40B4-BE49-F238E27FC236}">
                <a16:creationId xmlns:a16="http://schemas.microsoft.com/office/drawing/2014/main" id="{71E18BBE-F7AF-1BE6-9878-07866E6B55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7" name="Slide Number Placeholder 7">
            <a:extLst>
              <a:ext uri="{FF2B5EF4-FFF2-40B4-BE49-F238E27FC236}">
                <a16:creationId xmlns:a16="http://schemas.microsoft.com/office/drawing/2014/main" id="{86C4EC8D-3075-8F6F-A91D-F6CEA2DECAB5}"/>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010148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Content, CPT w/ snow flak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23A1C11E-9CCC-ABB6-5C3B-D960528527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73939" y="320851"/>
            <a:ext cx="2315954" cy="2315954"/>
          </a:xfrm>
          <a:prstGeom prst="rect">
            <a:avLst/>
          </a:prstGeom>
        </p:spPr>
      </p:pic>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lgn="l">
              <a:defRPr>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105156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71E18BBE-F7AF-1BE6-9878-07866E6B55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7" name="Slide Number Placeholder 7">
            <a:extLst>
              <a:ext uri="{FF2B5EF4-FFF2-40B4-BE49-F238E27FC236}">
                <a16:creationId xmlns:a16="http://schemas.microsoft.com/office/drawing/2014/main" id="{6A3AAD54-5DB9-7382-73A9-E4458DBB1AA1}"/>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1017658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833FCE2-97E4-699E-8DE7-89E45E2447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08549A6-B75F-2C87-6C33-57D008FA1B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4" name="Date Placeholder 3">
            <a:extLst>
              <a:ext uri="{FF2B5EF4-FFF2-40B4-BE49-F238E27FC236}">
                <a16:creationId xmlns:a16="http://schemas.microsoft.com/office/drawing/2014/main" id="{1BF39F09-1CAC-5CA3-B933-D52D0E2390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09ECDA-42A4-4385-B7B3-CD506A0CC080}" type="datetimeFigureOut">
              <a:rPr lang="en-US" smtClean="0"/>
              <a:t>11/17/2025</a:t>
            </a:fld>
            <a:endParaRPr lang="en-US" dirty="0"/>
          </a:p>
        </p:txBody>
      </p:sp>
      <p:sp>
        <p:nvSpPr>
          <p:cNvPr id="5" name="Footer Placeholder 4">
            <a:extLst>
              <a:ext uri="{FF2B5EF4-FFF2-40B4-BE49-F238E27FC236}">
                <a16:creationId xmlns:a16="http://schemas.microsoft.com/office/drawing/2014/main" id="{FE1576B8-72E7-FE30-662B-2ABC91F2F6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1DB5311D-2160-99ED-A8E4-365D3495E0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2A79023-C6C8-4710-B25F-EFC12BBCC5F8}" type="slidenum">
              <a:rPr lang="en-US" smtClean="0"/>
              <a:t>‹#›</a:t>
            </a:fld>
            <a:endParaRPr lang="en-US" dirty="0"/>
          </a:p>
        </p:txBody>
      </p:sp>
    </p:spTree>
    <p:extLst>
      <p:ext uri="{BB962C8B-B14F-4D97-AF65-F5344CB8AC3E}">
        <p14:creationId xmlns:p14="http://schemas.microsoft.com/office/powerpoint/2010/main" val="20878189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70" r:id="rId4"/>
    <p:sldLayoutId id="2147483652" r:id="rId5"/>
    <p:sldLayoutId id="2147483653" r:id="rId6"/>
    <p:sldLayoutId id="2147483654" r:id="rId7"/>
    <p:sldLayoutId id="2147483658" r:id="rId8"/>
    <p:sldLayoutId id="2147483668" r:id="rId9"/>
    <p:sldLayoutId id="2147483678" r:id="rId10"/>
    <p:sldLayoutId id="2147483683" r:id="rId11"/>
    <p:sldLayoutId id="2147483685" r:id="rId12"/>
    <p:sldLayoutId id="2147483684" r:id="rId13"/>
    <p:sldLayoutId id="2147483686" r:id="rId14"/>
    <p:sldLayoutId id="2147483687" r:id="rId15"/>
    <p:sldLayoutId id="2147483672" r:id="rId16"/>
    <p:sldLayoutId id="2147483674" r:id="rId17"/>
    <p:sldLayoutId id="2147483688" r:id="rId18"/>
    <p:sldLayoutId id="2147483689" r:id="rId19"/>
    <p:sldLayoutId id="2147483666" r:id="rId20"/>
    <p:sldLayoutId id="2147483651" r:id="rId21"/>
    <p:sldLayoutId id="2147483681" r:id="rId22"/>
    <p:sldLayoutId id="2147483682" r:id="rId23"/>
    <p:sldLayoutId id="2147483655" r:id="rId24"/>
    <p:sldLayoutId id="2147483676" r:id="rId25"/>
  </p:sldLayoutIdLst>
  <p:txStyles>
    <p:titleStyle>
      <a:lvl1pPr algn="l" defTabSz="914400" rtl="0" eaLnBrk="1" latinLnBrk="0" hangingPunct="1">
        <a:lnSpc>
          <a:spcPct val="90000"/>
        </a:lnSpc>
        <a:spcBef>
          <a:spcPct val="0"/>
        </a:spcBef>
        <a:buNone/>
        <a:defRPr sz="4400" kern="1200">
          <a:solidFill>
            <a:schemeClr val="tx1">
              <a:lumMod val="75000"/>
              <a:lumOff val="25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42789"/>
        </a:buClr>
        <a:buFont typeface="Arial" panose="020B0604020202020204" pitchFamily="34" charset="0"/>
        <a:buChar char="•"/>
        <a:defRPr sz="32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42789"/>
        </a:buClr>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42789"/>
        </a:buClr>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42789"/>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42789"/>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21.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2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21.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20.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hyperlink" Target="https://www.cms.gov/medicare-participation" TargetMode="External"/><Relationship Id="rId2" Type="http://schemas.openxmlformats.org/officeDocument/2006/relationships/notesSlide" Target="../notesSlides/notesSlide17.xml"/><Relationship Id="rId1" Type="http://schemas.openxmlformats.org/officeDocument/2006/relationships/slideLayout" Target="../slideLayouts/slideLayout10.xml"/><Relationship Id="rId4" Type="http://schemas.openxmlformats.org/officeDocument/2006/relationships/image" Target="../media/image29.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hyperlink" Target="https://www.cms.gov/"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2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hyperlink" Target="https://www.cms.gov/medicare-coverage-database/view/lcd.aspx?lcdid=35494&amp;ver=28&amp;keyword=L35494&amp;keywordType=starts&amp;areaId=all&amp;docType=F,P&amp;contractOption=all&amp;sortBy=relevance&amp;bc=1" TargetMode="External"/><Relationship Id="rId2" Type="http://schemas.openxmlformats.org/officeDocument/2006/relationships/notesSlide" Target="../notesSlides/notesSlide7.xml"/><Relationship Id="rId1" Type="http://schemas.openxmlformats.org/officeDocument/2006/relationships/slideLayout" Target="../slideLayouts/slideLayout10.xml"/><Relationship Id="rId5" Type="http://schemas.openxmlformats.org/officeDocument/2006/relationships/image" Target="../media/image15.png"/><Relationship Id="rId4" Type="http://schemas.openxmlformats.org/officeDocument/2006/relationships/hyperlink" Target="https://www.cms.gov/medicare-coverage-database/view/article.aspx?articleId=57477&amp;ver=12"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2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73E75-379E-CBE0-4B0A-87A4757C072D}"/>
              </a:ext>
            </a:extLst>
          </p:cNvPr>
          <p:cNvSpPr>
            <a:spLocks noGrp="1"/>
          </p:cNvSpPr>
          <p:nvPr>
            <p:ph type="ctrTitle"/>
          </p:nvPr>
        </p:nvSpPr>
        <p:spPr/>
        <p:txBody>
          <a:bodyPr/>
          <a:lstStyle/>
          <a:p>
            <a:r>
              <a:rPr lang="en-US" dirty="0"/>
              <a:t>Medical Review of Mohs Micrographic Surgery</a:t>
            </a:r>
          </a:p>
        </p:txBody>
      </p:sp>
      <p:sp>
        <p:nvSpPr>
          <p:cNvPr id="4" name="Subtitle 3">
            <a:extLst>
              <a:ext uri="{FF2B5EF4-FFF2-40B4-BE49-F238E27FC236}">
                <a16:creationId xmlns:a16="http://schemas.microsoft.com/office/drawing/2014/main" id="{8377F6BB-36C4-0FE4-65AF-F96A2569B647}"/>
              </a:ext>
            </a:extLst>
          </p:cNvPr>
          <p:cNvSpPr>
            <a:spLocks noGrp="1"/>
          </p:cNvSpPr>
          <p:nvPr>
            <p:ph type="subTitle" idx="1"/>
          </p:nvPr>
        </p:nvSpPr>
        <p:spPr/>
        <p:txBody>
          <a:bodyPr/>
          <a:lstStyle/>
          <a:p>
            <a:r>
              <a:rPr lang="en-US" dirty="0"/>
              <a:t>November 2025</a:t>
            </a:r>
          </a:p>
        </p:txBody>
      </p:sp>
    </p:spTree>
    <p:extLst>
      <p:ext uri="{BB962C8B-B14F-4D97-AF65-F5344CB8AC3E}">
        <p14:creationId xmlns:p14="http://schemas.microsoft.com/office/powerpoint/2010/main" val="35622234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2411F-97DA-C0E2-0328-7798E5380430}"/>
              </a:ext>
            </a:extLst>
          </p:cNvPr>
          <p:cNvSpPr>
            <a:spLocks noGrp="1"/>
          </p:cNvSpPr>
          <p:nvPr>
            <p:ph type="title"/>
          </p:nvPr>
        </p:nvSpPr>
        <p:spPr/>
        <p:txBody>
          <a:bodyPr/>
          <a:lstStyle/>
          <a:p>
            <a:r>
              <a:rPr lang="en-US" dirty="0"/>
              <a:t>Anatomic Locations for Coverage</a:t>
            </a:r>
          </a:p>
        </p:txBody>
      </p:sp>
      <p:sp>
        <p:nvSpPr>
          <p:cNvPr id="3" name="Content Placeholder 2">
            <a:extLst>
              <a:ext uri="{FF2B5EF4-FFF2-40B4-BE49-F238E27FC236}">
                <a16:creationId xmlns:a16="http://schemas.microsoft.com/office/drawing/2014/main" id="{835AE92C-49D2-579E-F2C0-511A2D0D90E1}"/>
              </a:ext>
            </a:extLst>
          </p:cNvPr>
          <p:cNvSpPr>
            <a:spLocks noGrp="1"/>
          </p:cNvSpPr>
          <p:nvPr>
            <p:ph sz="half" idx="1"/>
          </p:nvPr>
        </p:nvSpPr>
        <p:spPr>
          <a:xfrm>
            <a:off x="838199" y="1825625"/>
            <a:ext cx="5595851" cy="4351338"/>
          </a:xfrm>
        </p:spPr>
        <p:txBody>
          <a:bodyPr/>
          <a:lstStyle/>
          <a:p>
            <a:r>
              <a:rPr lang="en-US" dirty="0"/>
              <a:t>Area H: Mask areas of the face, genitalia, hands, feet, nail units, ankles, nipples/areola</a:t>
            </a:r>
          </a:p>
          <a:p>
            <a:r>
              <a:rPr lang="en-US" dirty="0"/>
              <a:t>Area M: Cheeks, forehead, scalp, neck, jawline, pretibial surface</a:t>
            </a:r>
          </a:p>
          <a:p>
            <a:r>
              <a:rPr lang="en-US" dirty="0"/>
              <a:t>Area L: Trunk and extremities </a:t>
            </a:r>
          </a:p>
        </p:txBody>
      </p:sp>
      <p:pic>
        <p:nvPicPr>
          <p:cNvPr id="1026" name="Picture 2">
            <a:extLst>
              <a:ext uri="{FF2B5EF4-FFF2-40B4-BE49-F238E27FC236}">
                <a16:creationId xmlns:a16="http://schemas.microsoft.com/office/drawing/2014/main" id="{0A5FE3BC-9E07-7951-FBAF-3978A22C758A}"/>
              </a:ext>
              <a:ext uri="{C183D7F6-B498-43B3-948B-1728B52AA6E4}">
                <adec:decorative xmlns:adec="http://schemas.microsoft.com/office/drawing/2017/decorative" val="1"/>
              </a:ext>
            </a:extLst>
          </p:cNvPr>
          <p:cNvPicPr>
            <a:picLocks noGrp="1" noChangeAspect="1" noChangeArrowheads="1"/>
          </p:cNvPicPr>
          <p:nvPr>
            <p:ph sz="half" idx="2"/>
          </p:nvPr>
        </p:nvPicPr>
        <p:blipFill rotWithShape="1">
          <a:blip r:embed="rId2" cstate="email">
            <a:extLst>
              <a:ext uri="{28A0092B-C50C-407E-A947-70E740481C1C}">
                <a14:useLocalDpi xmlns:a14="http://schemas.microsoft.com/office/drawing/2010/main"/>
              </a:ext>
            </a:extLst>
          </a:blip>
          <a:srcRect/>
          <a:stretch>
            <a:fillRect/>
          </a:stretch>
        </p:blipFill>
        <p:spPr bwMode="auto">
          <a:xfrm>
            <a:off x="6434050" y="2543324"/>
            <a:ext cx="5595850" cy="3247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7634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82753-290E-0084-D549-7451F17458AB}"/>
              </a:ext>
            </a:extLst>
          </p:cNvPr>
          <p:cNvSpPr>
            <a:spLocks noGrp="1"/>
          </p:cNvSpPr>
          <p:nvPr>
            <p:ph type="title"/>
          </p:nvPr>
        </p:nvSpPr>
        <p:spPr/>
        <p:txBody>
          <a:bodyPr/>
          <a:lstStyle/>
          <a:p>
            <a:r>
              <a:rPr lang="en-US" dirty="0"/>
              <a:t>Covered Indications</a:t>
            </a:r>
          </a:p>
        </p:txBody>
      </p:sp>
      <p:sp>
        <p:nvSpPr>
          <p:cNvPr id="3" name="Content Placeholder 2">
            <a:extLst>
              <a:ext uri="{FF2B5EF4-FFF2-40B4-BE49-F238E27FC236}">
                <a16:creationId xmlns:a16="http://schemas.microsoft.com/office/drawing/2014/main" id="{20902AF2-C61E-A75D-99B2-740A0292CF83}"/>
              </a:ext>
            </a:extLst>
          </p:cNvPr>
          <p:cNvSpPr>
            <a:spLocks noGrp="1"/>
          </p:cNvSpPr>
          <p:nvPr>
            <p:ph idx="1"/>
          </p:nvPr>
        </p:nvSpPr>
        <p:spPr/>
        <p:txBody>
          <a:bodyPr/>
          <a:lstStyle/>
          <a:p>
            <a:r>
              <a:rPr lang="en-US" dirty="0"/>
              <a:t>Basal cell carcinoma (BCC)*</a:t>
            </a:r>
          </a:p>
          <a:p>
            <a:r>
              <a:rPr lang="en-US" dirty="0"/>
              <a:t>Squamous cell carcinoma (SCC)*</a:t>
            </a:r>
          </a:p>
          <a:p>
            <a:r>
              <a:rPr lang="en-US" dirty="0"/>
              <a:t>Basal or squamous cell carcinoma</a:t>
            </a:r>
          </a:p>
          <a:p>
            <a:r>
              <a:rPr lang="en-US" dirty="0"/>
              <a:t>Lentigo maligna and melanoma in situ</a:t>
            </a:r>
          </a:p>
          <a:p>
            <a:r>
              <a:rPr lang="en-US" dirty="0"/>
              <a:t>Other less common skin cancers</a:t>
            </a:r>
          </a:p>
        </p:txBody>
      </p:sp>
      <p:sp>
        <p:nvSpPr>
          <p:cNvPr id="4" name="Text Placeholder 3">
            <a:extLst>
              <a:ext uri="{FF2B5EF4-FFF2-40B4-BE49-F238E27FC236}">
                <a16:creationId xmlns:a16="http://schemas.microsoft.com/office/drawing/2014/main" id="{D1502DB4-E0FF-CC99-BBF8-859FC0739E4E}"/>
              </a:ext>
            </a:extLst>
          </p:cNvPr>
          <p:cNvSpPr>
            <a:spLocks noGrp="1"/>
          </p:cNvSpPr>
          <p:nvPr>
            <p:ph type="body" sz="quarter" idx="11"/>
          </p:nvPr>
        </p:nvSpPr>
        <p:spPr/>
        <p:txBody>
          <a:bodyPr/>
          <a:lstStyle/>
          <a:p>
            <a:r>
              <a:rPr lang="en-US" dirty="0"/>
              <a:t>* Most common diagnosis for Mohs</a:t>
            </a:r>
          </a:p>
        </p:txBody>
      </p:sp>
    </p:spTree>
    <p:extLst>
      <p:ext uri="{BB962C8B-B14F-4D97-AF65-F5344CB8AC3E}">
        <p14:creationId xmlns:p14="http://schemas.microsoft.com/office/powerpoint/2010/main" val="17535902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DD1CB-A97D-EB73-AA8C-A72A6985EE9B}"/>
              </a:ext>
            </a:extLst>
          </p:cNvPr>
          <p:cNvSpPr>
            <a:spLocks noGrp="1"/>
          </p:cNvSpPr>
          <p:nvPr>
            <p:ph type="title"/>
          </p:nvPr>
        </p:nvSpPr>
        <p:spPr/>
        <p:txBody>
          <a:bodyPr>
            <a:normAutofit/>
          </a:bodyPr>
          <a:lstStyle/>
          <a:p>
            <a:r>
              <a:rPr lang="en-US" dirty="0"/>
              <a:t>Aggressive Features to Help Define Medical Necessity in Basal Cell</a:t>
            </a:r>
          </a:p>
        </p:txBody>
      </p:sp>
      <p:sp>
        <p:nvSpPr>
          <p:cNvPr id="3" name="Content Placeholder 2">
            <a:extLst>
              <a:ext uri="{FF2B5EF4-FFF2-40B4-BE49-F238E27FC236}">
                <a16:creationId xmlns:a16="http://schemas.microsoft.com/office/drawing/2014/main" id="{3E6449D0-2B16-89B7-2008-17A8352EA6AE}"/>
              </a:ext>
            </a:extLst>
          </p:cNvPr>
          <p:cNvSpPr>
            <a:spLocks noGrp="1"/>
          </p:cNvSpPr>
          <p:nvPr>
            <p:ph idx="1"/>
          </p:nvPr>
        </p:nvSpPr>
        <p:spPr/>
        <p:txBody>
          <a:bodyPr/>
          <a:lstStyle/>
          <a:p>
            <a:r>
              <a:rPr lang="en-US" dirty="0"/>
              <a:t>Morpheaform, fibrosing, sclerosing</a:t>
            </a:r>
          </a:p>
          <a:p>
            <a:r>
              <a:rPr lang="en-US" dirty="0"/>
              <a:t>Infiltrating</a:t>
            </a:r>
          </a:p>
          <a:p>
            <a:r>
              <a:rPr lang="en-US" dirty="0"/>
              <a:t>Perineural</a:t>
            </a:r>
          </a:p>
          <a:p>
            <a:r>
              <a:rPr lang="en-US" dirty="0"/>
              <a:t>Metatypical/keratotic</a:t>
            </a:r>
          </a:p>
          <a:p>
            <a:r>
              <a:rPr lang="en-US" dirty="0"/>
              <a:t>Micronodular</a:t>
            </a:r>
          </a:p>
        </p:txBody>
      </p:sp>
      <p:pic>
        <p:nvPicPr>
          <p:cNvPr id="1026" name="Picture 2">
            <a:extLst>
              <a:ext uri="{FF2B5EF4-FFF2-40B4-BE49-F238E27FC236}">
                <a16:creationId xmlns:a16="http://schemas.microsoft.com/office/drawing/2014/main" id="{7E04067D-1D67-47F7-5E1C-3105B579C66A}"/>
              </a:ext>
              <a:ext uri="{C183D7F6-B498-43B3-948B-1728B52AA6E4}">
                <adec:decorative xmlns:adec="http://schemas.microsoft.com/office/drawing/2017/decorative" val="1"/>
              </a:ext>
            </a:extLst>
          </p:cNvPr>
          <p:cNvPicPr>
            <a:picLocks noGrp="1" noChangeAspect="1" noChangeArrowheads="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26315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0A213-7012-E7EE-F629-3B525201B74F}"/>
              </a:ext>
            </a:extLst>
          </p:cNvPr>
          <p:cNvSpPr>
            <a:spLocks noGrp="1"/>
          </p:cNvSpPr>
          <p:nvPr>
            <p:ph type="title"/>
          </p:nvPr>
        </p:nvSpPr>
        <p:spPr/>
        <p:txBody>
          <a:bodyPr/>
          <a:lstStyle/>
          <a:p>
            <a:r>
              <a:rPr lang="en-US" dirty="0"/>
              <a:t>Aggressive Features of Squamous Cell Carcinoma</a:t>
            </a:r>
          </a:p>
        </p:txBody>
      </p:sp>
      <p:sp>
        <p:nvSpPr>
          <p:cNvPr id="3" name="Content Placeholder 2">
            <a:extLst>
              <a:ext uri="{FF2B5EF4-FFF2-40B4-BE49-F238E27FC236}">
                <a16:creationId xmlns:a16="http://schemas.microsoft.com/office/drawing/2014/main" id="{0956A36F-2E68-39E1-15C2-F2E132A451FB}"/>
              </a:ext>
            </a:extLst>
          </p:cNvPr>
          <p:cNvSpPr>
            <a:spLocks noGrp="1"/>
          </p:cNvSpPr>
          <p:nvPr>
            <p:ph sz="half" idx="1"/>
          </p:nvPr>
        </p:nvSpPr>
        <p:spPr>
          <a:xfrm>
            <a:off x="838200" y="1825625"/>
            <a:ext cx="5181600" cy="4823530"/>
          </a:xfrm>
        </p:spPr>
        <p:txBody>
          <a:bodyPr>
            <a:normAutofit lnSpcReduction="10000"/>
          </a:bodyPr>
          <a:lstStyle/>
          <a:p>
            <a:r>
              <a:rPr lang="en-US" sz="3000" dirty="0"/>
              <a:t>Sclerosing</a:t>
            </a:r>
          </a:p>
          <a:p>
            <a:r>
              <a:rPr lang="en-US" sz="3000" dirty="0"/>
              <a:t>Basosquamous excluding keratotic BCC</a:t>
            </a:r>
          </a:p>
          <a:p>
            <a:r>
              <a:rPr lang="en-US" sz="3000" dirty="0"/>
              <a:t>Small cell</a:t>
            </a:r>
          </a:p>
          <a:p>
            <a:r>
              <a:rPr lang="en-US" sz="3000" dirty="0"/>
              <a:t>Poorly or undifferentiated degree of keratinization</a:t>
            </a:r>
          </a:p>
          <a:p>
            <a:r>
              <a:rPr lang="en-US" sz="3000" dirty="0"/>
              <a:t>Perineural or perivascular</a:t>
            </a:r>
          </a:p>
          <a:p>
            <a:r>
              <a:rPr lang="en-US" sz="3000" dirty="0"/>
              <a:t>Spindle cell</a:t>
            </a:r>
          </a:p>
          <a:p>
            <a:r>
              <a:rPr lang="en-US" sz="3000" dirty="0"/>
              <a:t>Pagetoid</a:t>
            </a:r>
          </a:p>
          <a:p>
            <a:r>
              <a:rPr lang="en-US" sz="3000" dirty="0"/>
              <a:t>Infiltrating</a:t>
            </a:r>
          </a:p>
        </p:txBody>
      </p:sp>
      <p:sp>
        <p:nvSpPr>
          <p:cNvPr id="4" name="Content Placeholder 3">
            <a:extLst>
              <a:ext uri="{FF2B5EF4-FFF2-40B4-BE49-F238E27FC236}">
                <a16:creationId xmlns:a16="http://schemas.microsoft.com/office/drawing/2014/main" id="{29BB01D4-0664-927E-1A4E-15DC74373517}"/>
              </a:ext>
            </a:extLst>
          </p:cNvPr>
          <p:cNvSpPr>
            <a:spLocks noGrp="1"/>
          </p:cNvSpPr>
          <p:nvPr>
            <p:ph sz="half" idx="2"/>
          </p:nvPr>
        </p:nvSpPr>
        <p:spPr>
          <a:xfrm>
            <a:off x="6172199" y="1825624"/>
            <a:ext cx="5805311" cy="4823531"/>
          </a:xfrm>
        </p:spPr>
        <p:txBody>
          <a:bodyPr>
            <a:noAutofit/>
          </a:bodyPr>
          <a:lstStyle/>
          <a:p>
            <a:r>
              <a:rPr lang="en-US" sz="3000" dirty="0"/>
              <a:t>Keratoacanthoma (KA) type: central facial</a:t>
            </a:r>
          </a:p>
          <a:p>
            <a:r>
              <a:rPr lang="en-US" sz="3000" dirty="0"/>
              <a:t>Single cell</a:t>
            </a:r>
          </a:p>
          <a:p>
            <a:r>
              <a:rPr lang="en-US" sz="3000" dirty="0"/>
              <a:t>Clear cell</a:t>
            </a:r>
          </a:p>
          <a:p>
            <a:r>
              <a:rPr lang="en-US" sz="3000" dirty="0"/>
              <a:t>Lymphoepithelial</a:t>
            </a:r>
          </a:p>
          <a:p>
            <a:r>
              <a:rPr lang="en-US" sz="3000" dirty="0"/>
              <a:t>Sarcomatoid</a:t>
            </a:r>
          </a:p>
          <a:p>
            <a:r>
              <a:rPr lang="en-US" sz="3000" dirty="0"/>
              <a:t>Breslow depth below 2mm or greater</a:t>
            </a:r>
          </a:p>
          <a:p>
            <a:r>
              <a:rPr lang="en-US" sz="3000" dirty="0"/>
              <a:t>Clark level IV or greater</a:t>
            </a:r>
          </a:p>
        </p:txBody>
      </p:sp>
    </p:spTree>
    <p:extLst>
      <p:ext uri="{BB962C8B-B14F-4D97-AF65-F5344CB8AC3E}">
        <p14:creationId xmlns:p14="http://schemas.microsoft.com/office/powerpoint/2010/main" val="972377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6277A-4C98-3E25-7F82-36FD0D946B0D}"/>
              </a:ext>
            </a:extLst>
          </p:cNvPr>
          <p:cNvSpPr>
            <a:spLocks noGrp="1"/>
          </p:cNvSpPr>
          <p:nvPr>
            <p:ph type="title"/>
          </p:nvPr>
        </p:nvSpPr>
        <p:spPr/>
        <p:txBody>
          <a:bodyPr/>
          <a:lstStyle/>
          <a:p>
            <a:r>
              <a:rPr lang="en-US" dirty="0"/>
              <a:t>Coverage Limitation</a:t>
            </a:r>
          </a:p>
        </p:txBody>
      </p:sp>
      <p:sp>
        <p:nvSpPr>
          <p:cNvPr id="3" name="Content Placeholder 2">
            <a:extLst>
              <a:ext uri="{FF2B5EF4-FFF2-40B4-BE49-F238E27FC236}">
                <a16:creationId xmlns:a16="http://schemas.microsoft.com/office/drawing/2014/main" id="{331978B1-FC6B-3E30-6EF8-27B84EEA7877}"/>
              </a:ext>
            </a:extLst>
          </p:cNvPr>
          <p:cNvSpPr>
            <a:spLocks noGrp="1"/>
          </p:cNvSpPr>
          <p:nvPr>
            <p:ph idx="1"/>
          </p:nvPr>
        </p:nvSpPr>
        <p:spPr>
          <a:xfrm>
            <a:off x="838200" y="1804988"/>
            <a:ext cx="7244644" cy="4957056"/>
          </a:xfrm>
        </p:spPr>
        <p:txBody>
          <a:bodyPr>
            <a:normAutofit/>
          </a:bodyPr>
          <a:lstStyle/>
          <a:p>
            <a:r>
              <a:rPr lang="en-US" dirty="0"/>
              <a:t>Surgeon who does not personally perform both the excision and histologic evaluation</a:t>
            </a:r>
          </a:p>
          <a:p>
            <a:pPr lvl="1"/>
            <a:r>
              <a:rPr lang="en-US" dirty="0"/>
              <a:t>Use only standard excision codes</a:t>
            </a:r>
          </a:p>
          <a:p>
            <a:r>
              <a:rPr lang="en-US" dirty="0"/>
              <a:t>If biopsy is done on same day as Mohs, must use – 59 modifier</a:t>
            </a:r>
          </a:p>
          <a:p>
            <a:r>
              <a:rPr lang="en-US" dirty="0"/>
              <a:t>Procedures that exceed medical need</a:t>
            </a:r>
          </a:p>
          <a:p>
            <a:r>
              <a:rPr lang="en-US" dirty="0"/>
              <a:t>Repeat Mohs in last 60-days without prior results and documentation of need</a:t>
            </a:r>
          </a:p>
        </p:txBody>
      </p:sp>
      <p:pic>
        <p:nvPicPr>
          <p:cNvPr id="7" name="Picture Placeholder 6">
            <a:extLst>
              <a:ext uri="{FF2B5EF4-FFF2-40B4-BE49-F238E27FC236}">
                <a16:creationId xmlns:a16="http://schemas.microsoft.com/office/drawing/2014/main" id="{F4087F37-F9B5-ACC4-C9EE-95B33594221F}"/>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tretch>
            <a:fillRect/>
          </a:stretch>
        </p:blipFill>
        <p:spPr>
          <a:xfrm>
            <a:off x="8171397" y="2324278"/>
            <a:ext cx="3399714" cy="2664500"/>
          </a:xfrm>
        </p:spPr>
      </p:pic>
    </p:spTree>
    <p:extLst>
      <p:ext uri="{BB962C8B-B14F-4D97-AF65-F5344CB8AC3E}">
        <p14:creationId xmlns:p14="http://schemas.microsoft.com/office/powerpoint/2010/main" val="12523999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D59F3-0F76-9CF8-5DE3-F03844D0891B}"/>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1E0974FB-9530-3196-C09C-CA587AA7DC90}"/>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0" y="0"/>
            <a:ext cx="12192000" cy="4591050"/>
          </a:xfrm>
          <a:prstGeom prst="rect">
            <a:avLst/>
          </a:prstGeom>
        </p:spPr>
      </p:pic>
      <p:sp>
        <p:nvSpPr>
          <p:cNvPr id="2" name="Title 1">
            <a:extLst>
              <a:ext uri="{FF2B5EF4-FFF2-40B4-BE49-F238E27FC236}">
                <a16:creationId xmlns:a16="http://schemas.microsoft.com/office/drawing/2014/main" id="{D3AEE6C7-4E2D-7CB6-9B66-C68D013BCEF8}"/>
              </a:ext>
            </a:extLst>
          </p:cNvPr>
          <p:cNvSpPr>
            <a:spLocks noGrp="1"/>
          </p:cNvSpPr>
          <p:nvPr>
            <p:ph type="title"/>
          </p:nvPr>
        </p:nvSpPr>
        <p:spPr/>
        <p:txBody>
          <a:bodyPr/>
          <a:lstStyle/>
          <a:p>
            <a:r>
              <a:rPr lang="en-US" sz="4400" dirty="0"/>
              <a:t>Documentation </a:t>
            </a:r>
            <a:endParaRPr lang="en-US" dirty="0"/>
          </a:p>
        </p:txBody>
      </p:sp>
      <p:pic>
        <p:nvPicPr>
          <p:cNvPr id="5" name="Picture 4">
            <a:extLst>
              <a:ext uri="{FF2B5EF4-FFF2-40B4-BE49-F238E27FC236}">
                <a16:creationId xmlns:a16="http://schemas.microsoft.com/office/drawing/2014/main" id="{8E14DF47-ADCB-96EF-6455-C4B12F2F168C}"/>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Tree>
    <p:extLst>
      <p:ext uri="{BB962C8B-B14F-4D97-AF65-F5344CB8AC3E}">
        <p14:creationId xmlns:p14="http://schemas.microsoft.com/office/powerpoint/2010/main" val="10636285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CDD06-2C70-BB08-79B8-666FA3024A1B}"/>
              </a:ext>
            </a:extLst>
          </p:cNvPr>
          <p:cNvSpPr>
            <a:spLocks noGrp="1"/>
          </p:cNvSpPr>
          <p:nvPr>
            <p:ph type="title"/>
          </p:nvPr>
        </p:nvSpPr>
        <p:spPr/>
        <p:txBody>
          <a:bodyPr/>
          <a:lstStyle/>
          <a:p>
            <a:r>
              <a:rPr lang="en-US" dirty="0"/>
              <a:t>Documentation Components</a:t>
            </a:r>
          </a:p>
        </p:txBody>
      </p:sp>
      <p:pic>
        <p:nvPicPr>
          <p:cNvPr id="7" name="Content Placeholder 6">
            <a:extLst>
              <a:ext uri="{FF2B5EF4-FFF2-40B4-BE49-F238E27FC236}">
                <a16:creationId xmlns:a16="http://schemas.microsoft.com/office/drawing/2014/main" id="{F7112926-F235-D3B0-D9C6-3A710E7E5A8E}"/>
              </a:ext>
              <a:ext uri="{C183D7F6-B498-43B3-948B-1728B52AA6E4}">
                <adec:decorative xmlns:adec="http://schemas.microsoft.com/office/drawing/2017/decorative" val="1"/>
              </a:ext>
            </a:extLst>
          </p:cNvPr>
          <p:cNvPicPr>
            <a:picLocks noGrp="1" noChangeAspect="1"/>
          </p:cNvPicPr>
          <p:nvPr>
            <p:ph sz="half" idx="1"/>
          </p:nvPr>
        </p:nvPicPr>
        <p:blipFill>
          <a:blip r:embed="rId2" cstate="email">
            <a:extLst>
              <a:ext uri="{28A0092B-C50C-407E-A947-70E740481C1C}">
                <a14:useLocalDpi xmlns:a14="http://schemas.microsoft.com/office/drawing/2010/main"/>
              </a:ext>
            </a:extLst>
          </a:blip>
          <a:stretch>
            <a:fillRect/>
          </a:stretch>
        </p:blipFill>
        <p:spPr>
          <a:xfrm>
            <a:off x="0" y="2293847"/>
            <a:ext cx="3726116" cy="2492643"/>
          </a:xfrm>
        </p:spPr>
      </p:pic>
      <p:sp>
        <p:nvSpPr>
          <p:cNvPr id="4" name="Content Placeholder 3">
            <a:extLst>
              <a:ext uri="{FF2B5EF4-FFF2-40B4-BE49-F238E27FC236}">
                <a16:creationId xmlns:a16="http://schemas.microsoft.com/office/drawing/2014/main" id="{9F3E6523-C0B7-7EDF-7A5C-27E8EA856372}"/>
              </a:ext>
            </a:extLst>
          </p:cNvPr>
          <p:cNvSpPr>
            <a:spLocks noGrp="1"/>
          </p:cNvSpPr>
          <p:nvPr>
            <p:ph sz="half" idx="2"/>
          </p:nvPr>
        </p:nvSpPr>
        <p:spPr>
          <a:xfrm>
            <a:off x="3905956" y="1825625"/>
            <a:ext cx="8003822" cy="4351338"/>
          </a:xfrm>
        </p:spPr>
        <p:txBody>
          <a:bodyPr>
            <a:normAutofit lnSpcReduction="10000"/>
          </a:bodyPr>
          <a:lstStyle/>
          <a:p>
            <a:r>
              <a:rPr lang="en-US" dirty="0"/>
              <a:t>Relevant medical history</a:t>
            </a:r>
          </a:p>
          <a:p>
            <a:r>
              <a:rPr lang="en-US" dirty="0"/>
              <a:t>Physical examination</a:t>
            </a:r>
          </a:p>
          <a:p>
            <a:r>
              <a:rPr lang="en-US" dirty="0"/>
              <a:t>Signed operative note</a:t>
            </a:r>
          </a:p>
          <a:p>
            <a:r>
              <a:rPr lang="en-US" dirty="0"/>
              <a:t>Pathology documentation to support Mohs and Mohs technique </a:t>
            </a:r>
          </a:p>
          <a:p>
            <a:r>
              <a:rPr lang="en-US" dirty="0"/>
              <a:t>Same physician performing surgery and pathology</a:t>
            </a:r>
          </a:p>
          <a:p>
            <a:r>
              <a:rPr lang="en-US" dirty="0"/>
              <a:t>Histology representing first stage and subsequent stages</a:t>
            </a:r>
          </a:p>
        </p:txBody>
      </p:sp>
    </p:spTree>
    <p:extLst>
      <p:ext uri="{BB962C8B-B14F-4D97-AF65-F5344CB8AC3E}">
        <p14:creationId xmlns:p14="http://schemas.microsoft.com/office/powerpoint/2010/main" val="13484341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556C7-2EE5-974A-1B4B-57C6FD5FEDC0}"/>
              </a:ext>
            </a:extLst>
          </p:cNvPr>
          <p:cNvSpPr>
            <a:spLocks noGrp="1"/>
          </p:cNvSpPr>
          <p:nvPr>
            <p:ph type="title"/>
          </p:nvPr>
        </p:nvSpPr>
        <p:spPr/>
        <p:txBody>
          <a:bodyPr/>
          <a:lstStyle/>
          <a:p>
            <a:r>
              <a:rPr lang="en-US" dirty="0"/>
              <a:t>Additional Documentation </a:t>
            </a:r>
          </a:p>
        </p:txBody>
      </p:sp>
      <p:sp>
        <p:nvSpPr>
          <p:cNvPr id="3" name="Content Placeholder 2">
            <a:extLst>
              <a:ext uri="{FF2B5EF4-FFF2-40B4-BE49-F238E27FC236}">
                <a16:creationId xmlns:a16="http://schemas.microsoft.com/office/drawing/2014/main" id="{82BE3183-260E-7082-EBAE-F0AF0CB22A1B}"/>
              </a:ext>
            </a:extLst>
          </p:cNvPr>
          <p:cNvSpPr>
            <a:spLocks noGrp="1"/>
          </p:cNvSpPr>
          <p:nvPr>
            <p:ph idx="1"/>
          </p:nvPr>
        </p:nvSpPr>
        <p:spPr>
          <a:xfrm>
            <a:off x="838200" y="1825625"/>
            <a:ext cx="10515600" cy="4667250"/>
          </a:xfrm>
        </p:spPr>
        <p:txBody>
          <a:bodyPr>
            <a:normAutofit lnSpcReduction="10000"/>
          </a:bodyPr>
          <a:lstStyle/>
          <a:p>
            <a:r>
              <a:rPr lang="en-US" dirty="0"/>
              <a:t>Characteristics of the lesion pre-procedure, including location and measurements</a:t>
            </a:r>
          </a:p>
          <a:p>
            <a:r>
              <a:rPr lang="en-US" dirty="0"/>
              <a:t>Why the lesion was not managed by standard excision or destruction technique and when applicable, why procedures for complex repair, adjacent tissue transfer or rearrangement, flap, or graft are employed</a:t>
            </a:r>
          </a:p>
          <a:p>
            <a:r>
              <a:rPr lang="en-US" dirty="0"/>
              <a:t>Signature attestation statement, if applicable</a:t>
            </a:r>
          </a:p>
          <a:p>
            <a:r>
              <a:rPr lang="en-US" dirty="0"/>
              <a:t>ABN, if applicable</a:t>
            </a:r>
          </a:p>
          <a:p>
            <a:r>
              <a:rPr lang="en-US" dirty="0"/>
              <a:t>Any other documentation supporting requirements of LCD</a:t>
            </a:r>
          </a:p>
        </p:txBody>
      </p:sp>
    </p:spTree>
    <p:extLst>
      <p:ext uri="{BB962C8B-B14F-4D97-AF65-F5344CB8AC3E}">
        <p14:creationId xmlns:p14="http://schemas.microsoft.com/office/powerpoint/2010/main" val="31060124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73FA0-1735-63CA-5B66-A591BAF72B5D}"/>
              </a:ext>
            </a:extLst>
          </p:cNvPr>
          <p:cNvSpPr>
            <a:spLocks noGrp="1"/>
          </p:cNvSpPr>
          <p:nvPr>
            <p:ph type="title"/>
          </p:nvPr>
        </p:nvSpPr>
        <p:spPr/>
        <p:txBody>
          <a:bodyPr/>
          <a:lstStyle/>
          <a:p>
            <a:r>
              <a:rPr lang="en-US" dirty="0"/>
              <a:t>Documentation Tips</a:t>
            </a:r>
          </a:p>
        </p:txBody>
      </p:sp>
      <p:sp>
        <p:nvSpPr>
          <p:cNvPr id="3" name="Content Placeholder 2">
            <a:extLst>
              <a:ext uri="{FF2B5EF4-FFF2-40B4-BE49-F238E27FC236}">
                <a16:creationId xmlns:a16="http://schemas.microsoft.com/office/drawing/2014/main" id="{A2077CB2-0695-45CD-4FD3-9CDF99CC226C}"/>
              </a:ext>
            </a:extLst>
          </p:cNvPr>
          <p:cNvSpPr>
            <a:spLocks noGrp="1"/>
          </p:cNvSpPr>
          <p:nvPr>
            <p:ph idx="1"/>
          </p:nvPr>
        </p:nvSpPr>
        <p:spPr>
          <a:xfrm>
            <a:off x="838200" y="1804988"/>
            <a:ext cx="10515600" cy="4799012"/>
          </a:xfrm>
        </p:spPr>
        <p:txBody>
          <a:bodyPr>
            <a:normAutofit/>
          </a:bodyPr>
          <a:lstStyle/>
          <a:p>
            <a:r>
              <a:rPr lang="en-US" dirty="0"/>
              <a:t>If surgical defect created by MMS requires reconstruction, it should support reconstruction was appropriate to preserve functional capabilities and restore physical appearance</a:t>
            </a:r>
          </a:p>
          <a:p>
            <a:r>
              <a:rPr lang="en-US" dirty="0"/>
              <a:t>Documentation must support billing</a:t>
            </a:r>
          </a:p>
          <a:p>
            <a:pPr lvl="1"/>
            <a:r>
              <a:rPr lang="en-US" dirty="0"/>
              <a:t>1 unit initial/first stage up to 5 tissue blocks</a:t>
            </a:r>
          </a:p>
          <a:p>
            <a:pPr lvl="1"/>
            <a:r>
              <a:rPr lang="en-US" dirty="0"/>
              <a:t>Use appropriate add-on codes for additional block/stage after first 5</a:t>
            </a:r>
          </a:p>
          <a:p>
            <a:r>
              <a:rPr lang="en-US" dirty="0"/>
              <a:t>Incorrect coding may result in downcoding, partial payment or denial</a:t>
            </a:r>
          </a:p>
        </p:txBody>
      </p:sp>
    </p:spTree>
    <p:extLst>
      <p:ext uri="{BB962C8B-B14F-4D97-AF65-F5344CB8AC3E}">
        <p14:creationId xmlns:p14="http://schemas.microsoft.com/office/powerpoint/2010/main" val="13258016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581AA-0629-6253-6A4E-9B80A68199BE}"/>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3591DA65-6E66-CCA3-3F18-D468186AA12F}"/>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0" y="0"/>
            <a:ext cx="12192000" cy="4591050"/>
          </a:xfrm>
          <a:prstGeom prst="rect">
            <a:avLst/>
          </a:prstGeom>
        </p:spPr>
      </p:pic>
      <p:sp>
        <p:nvSpPr>
          <p:cNvPr id="2" name="Title 1">
            <a:extLst>
              <a:ext uri="{FF2B5EF4-FFF2-40B4-BE49-F238E27FC236}">
                <a16:creationId xmlns:a16="http://schemas.microsoft.com/office/drawing/2014/main" id="{32F61A5F-7EC9-7E56-2667-9F7EB0723438}"/>
              </a:ext>
            </a:extLst>
          </p:cNvPr>
          <p:cNvSpPr>
            <a:spLocks noGrp="1"/>
          </p:cNvSpPr>
          <p:nvPr>
            <p:ph type="title"/>
          </p:nvPr>
        </p:nvSpPr>
        <p:spPr/>
        <p:txBody>
          <a:bodyPr/>
          <a:lstStyle/>
          <a:p>
            <a:r>
              <a:rPr lang="en-US" sz="4400" dirty="0"/>
              <a:t>Review Findings </a:t>
            </a:r>
            <a:endParaRPr lang="en-US" dirty="0"/>
          </a:p>
        </p:txBody>
      </p:sp>
      <p:pic>
        <p:nvPicPr>
          <p:cNvPr id="5" name="Picture 4">
            <a:extLst>
              <a:ext uri="{FF2B5EF4-FFF2-40B4-BE49-F238E27FC236}">
                <a16:creationId xmlns:a16="http://schemas.microsoft.com/office/drawing/2014/main" id="{1A7F4220-8AA0-DBCA-8682-92B3D14B3A6A}"/>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Tree>
    <p:extLst>
      <p:ext uri="{BB962C8B-B14F-4D97-AF65-F5344CB8AC3E}">
        <p14:creationId xmlns:p14="http://schemas.microsoft.com/office/powerpoint/2010/main" val="2627400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1CEEA-D85A-7B36-F392-C5BC17ACA12E}"/>
              </a:ext>
            </a:extLst>
          </p:cNvPr>
          <p:cNvSpPr>
            <a:spLocks noGrp="1"/>
          </p:cNvSpPr>
          <p:nvPr>
            <p:ph type="title"/>
          </p:nvPr>
        </p:nvSpPr>
        <p:spPr/>
        <p:txBody>
          <a:bodyPr/>
          <a:lstStyle/>
          <a:p>
            <a:r>
              <a:rPr lang="en-US" dirty="0"/>
              <a:t>Objective &amp; Agenda</a:t>
            </a:r>
          </a:p>
        </p:txBody>
      </p:sp>
      <p:sp>
        <p:nvSpPr>
          <p:cNvPr id="4" name="Content Placeholder 3">
            <a:extLst>
              <a:ext uri="{FF2B5EF4-FFF2-40B4-BE49-F238E27FC236}">
                <a16:creationId xmlns:a16="http://schemas.microsoft.com/office/drawing/2014/main" id="{16E9DCF0-576E-9E06-98A7-258122046810}"/>
              </a:ext>
            </a:extLst>
          </p:cNvPr>
          <p:cNvSpPr>
            <a:spLocks noGrp="1"/>
          </p:cNvSpPr>
          <p:nvPr>
            <p:ph idx="1"/>
          </p:nvPr>
        </p:nvSpPr>
        <p:spPr>
          <a:xfrm>
            <a:off x="838200" y="1620309"/>
            <a:ext cx="10515600" cy="4583047"/>
          </a:xfrm>
        </p:spPr>
        <p:txBody>
          <a:bodyPr/>
          <a:lstStyle/>
          <a:p>
            <a:pPr marL="0" indent="0">
              <a:buNone/>
            </a:pPr>
            <a:r>
              <a:rPr lang="en-US" dirty="0"/>
              <a:t>Objective: Learn about the reviews for Mohs Micrographic surgery CPT 17311 and why the reviews are happening</a:t>
            </a:r>
          </a:p>
          <a:p>
            <a:pPr marL="0" indent="0">
              <a:spcBef>
                <a:spcPts val="3600"/>
              </a:spcBef>
              <a:buNone/>
            </a:pPr>
            <a:r>
              <a:rPr lang="en-US" dirty="0"/>
              <a:t>Agenda</a:t>
            </a:r>
          </a:p>
          <a:p>
            <a:r>
              <a:rPr lang="en-US" dirty="0"/>
              <a:t>Defining Mohs Micrographic Surgery</a:t>
            </a:r>
          </a:p>
          <a:p>
            <a:r>
              <a:rPr lang="en-US" dirty="0"/>
              <a:t>Why We are Reviewing</a:t>
            </a:r>
          </a:p>
          <a:p>
            <a:r>
              <a:rPr lang="en-US" dirty="0"/>
              <a:t>Coverage</a:t>
            </a:r>
          </a:p>
          <a:p>
            <a:r>
              <a:rPr lang="en-US" dirty="0"/>
              <a:t>Documentation</a:t>
            </a:r>
          </a:p>
        </p:txBody>
      </p:sp>
      <p:sp>
        <p:nvSpPr>
          <p:cNvPr id="6" name="Text Placeholder 5">
            <a:extLst>
              <a:ext uri="{FF2B5EF4-FFF2-40B4-BE49-F238E27FC236}">
                <a16:creationId xmlns:a16="http://schemas.microsoft.com/office/drawing/2014/main" id="{02D0E5C4-1F54-74A1-BFD6-307270A9E65E}"/>
              </a:ext>
            </a:extLst>
          </p:cNvPr>
          <p:cNvSpPr>
            <a:spLocks noGrp="1"/>
          </p:cNvSpPr>
          <p:nvPr>
            <p:ph type="body" sz="quarter" idx="11"/>
          </p:nvPr>
        </p:nvSpPr>
        <p:spPr>
          <a:xfrm>
            <a:off x="1653503" y="6308208"/>
            <a:ext cx="9353164" cy="549791"/>
          </a:xfrm>
        </p:spPr>
        <p:txBody>
          <a:bodyPr/>
          <a:lstStyle/>
          <a:p>
            <a:r>
              <a:rPr lang="en-US" dirty="0"/>
              <a:t>Review the legal disclaimers at the end of the presentation. CPT only copyright  2024 American Medical Association. All rights reserved. Review information located in the notes section of this PowerPoint Slide Deck </a:t>
            </a:r>
          </a:p>
        </p:txBody>
      </p:sp>
    </p:spTree>
    <p:extLst>
      <p:ext uri="{BB962C8B-B14F-4D97-AF65-F5344CB8AC3E}">
        <p14:creationId xmlns:p14="http://schemas.microsoft.com/office/powerpoint/2010/main" val="36124144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6E65F-C7C7-DAE6-674F-F64BC92332D0}"/>
              </a:ext>
            </a:extLst>
          </p:cNvPr>
          <p:cNvSpPr>
            <a:spLocks noGrp="1"/>
          </p:cNvSpPr>
          <p:nvPr>
            <p:ph type="title"/>
          </p:nvPr>
        </p:nvSpPr>
        <p:spPr/>
        <p:txBody>
          <a:bodyPr/>
          <a:lstStyle/>
          <a:p>
            <a:r>
              <a:rPr lang="en-US" dirty="0"/>
              <a:t>GBC01</a:t>
            </a:r>
          </a:p>
        </p:txBody>
      </p:sp>
      <p:sp>
        <p:nvSpPr>
          <p:cNvPr id="3" name="Content Placeholder 2">
            <a:extLst>
              <a:ext uri="{FF2B5EF4-FFF2-40B4-BE49-F238E27FC236}">
                <a16:creationId xmlns:a16="http://schemas.microsoft.com/office/drawing/2014/main" id="{F46D22D7-0C8B-F5C6-CE82-0547A5F25B04}"/>
              </a:ext>
            </a:extLst>
          </p:cNvPr>
          <p:cNvSpPr>
            <a:spLocks noGrp="1"/>
          </p:cNvSpPr>
          <p:nvPr>
            <p:ph idx="1"/>
          </p:nvPr>
        </p:nvSpPr>
        <p:spPr/>
        <p:txBody>
          <a:bodyPr/>
          <a:lstStyle/>
          <a:p>
            <a:r>
              <a:rPr lang="en-US" dirty="0"/>
              <a:t>The documentation submitted does not support medical necessity as listed in coverage requirements in the National Coverage Determination or Local Coverage Determination</a:t>
            </a:r>
          </a:p>
          <a:p>
            <a:pPr lvl="1"/>
            <a:r>
              <a:rPr lang="en-US" dirty="0"/>
              <a:t>Documentation did not support a covered diagnosis as listed in the LCD</a:t>
            </a:r>
          </a:p>
        </p:txBody>
      </p:sp>
      <p:pic>
        <p:nvPicPr>
          <p:cNvPr id="6" name="Picture Placeholder 5">
            <a:extLst>
              <a:ext uri="{FF2B5EF4-FFF2-40B4-BE49-F238E27FC236}">
                <a16:creationId xmlns:a16="http://schemas.microsoft.com/office/drawing/2014/main" id="{FF29EE15-DA16-78DC-7974-BCAD7AFCB22F}"/>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1618685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9FB0-77DA-974B-7435-FEA8CDB932B1}"/>
              </a:ext>
            </a:extLst>
          </p:cNvPr>
          <p:cNvSpPr>
            <a:spLocks noGrp="1"/>
          </p:cNvSpPr>
          <p:nvPr>
            <p:ph type="title"/>
          </p:nvPr>
        </p:nvSpPr>
        <p:spPr/>
        <p:txBody>
          <a:bodyPr/>
          <a:lstStyle/>
          <a:p>
            <a:r>
              <a:rPr lang="en-US" dirty="0"/>
              <a:t>GBB02</a:t>
            </a:r>
          </a:p>
        </p:txBody>
      </p:sp>
      <p:sp>
        <p:nvSpPr>
          <p:cNvPr id="3" name="Content Placeholder 2">
            <a:extLst>
              <a:ext uri="{FF2B5EF4-FFF2-40B4-BE49-F238E27FC236}">
                <a16:creationId xmlns:a16="http://schemas.microsoft.com/office/drawing/2014/main" id="{B4EBBCC3-E050-C103-E6A5-F209C3B94C51}"/>
              </a:ext>
            </a:extLst>
          </p:cNvPr>
          <p:cNvSpPr>
            <a:spLocks noGrp="1"/>
          </p:cNvSpPr>
          <p:nvPr>
            <p:ph idx="1"/>
          </p:nvPr>
        </p:nvSpPr>
        <p:spPr/>
        <p:txBody>
          <a:bodyPr/>
          <a:lstStyle/>
          <a:p>
            <a:r>
              <a:rPr lang="en-US" dirty="0"/>
              <a:t>The documentation submitted was incomplete and/or insufficient</a:t>
            </a:r>
          </a:p>
          <a:p>
            <a:pPr lvl="1"/>
            <a:r>
              <a:rPr lang="en-US" dirty="0"/>
              <a:t>Documentation was unclear as to how many blocks were placed for the lesion</a:t>
            </a:r>
          </a:p>
        </p:txBody>
      </p:sp>
      <p:pic>
        <p:nvPicPr>
          <p:cNvPr id="6" name="Picture Placeholder 5">
            <a:extLst>
              <a:ext uri="{FF2B5EF4-FFF2-40B4-BE49-F238E27FC236}">
                <a16:creationId xmlns:a16="http://schemas.microsoft.com/office/drawing/2014/main" id="{7B5F345C-8189-7608-A5B8-2E050E7092B0}"/>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2691030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C4E6944-F2A0-B02B-7AEA-AC1A054AA70B}"/>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4538133"/>
          </a:xfrm>
          <a:prstGeom prst="rect">
            <a:avLst/>
          </a:prstGeom>
        </p:spPr>
      </p:pic>
      <p:sp>
        <p:nvSpPr>
          <p:cNvPr id="8" name="Title 7">
            <a:extLst>
              <a:ext uri="{FF2B5EF4-FFF2-40B4-BE49-F238E27FC236}">
                <a16:creationId xmlns:a16="http://schemas.microsoft.com/office/drawing/2014/main" id="{3CCF2423-E557-60FB-535C-4F2D1E9CDF58}"/>
              </a:ext>
            </a:extLst>
          </p:cNvPr>
          <p:cNvSpPr>
            <a:spLocks noGrp="1"/>
          </p:cNvSpPr>
          <p:nvPr>
            <p:ph type="title"/>
          </p:nvPr>
        </p:nvSpPr>
        <p:spPr/>
        <p:txBody>
          <a:bodyPr/>
          <a:lstStyle/>
          <a:p>
            <a:r>
              <a:rPr lang="en-US" dirty="0"/>
              <a:t>Questions and Answers</a:t>
            </a:r>
          </a:p>
        </p:txBody>
      </p:sp>
      <p:pic>
        <p:nvPicPr>
          <p:cNvPr id="10" name="Picture 9">
            <a:extLst>
              <a:ext uri="{FF2B5EF4-FFF2-40B4-BE49-F238E27FC236}">
                <a16:creationId xmlns:a16="http://schemas.microsoft.com/office/drawing/2014/main" id="{9753BCF0-4A10-EB72-4F47-3E7B873FFC9E}"/>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Tree>
    <p:extLst>
      <p:ext uri="{BB962C8B-B14F-4D97-AF65-F5344CB8AC3E}">
        <p14:creationId xmlns:p14="http://schemas.microsoft.com/office/powerpoint/2010/main" val="6062592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E0F49-AE8E-8AEB-FB5E-8F6AFC134B85}"/>
              </a:ext>
            </a:extLst>
          </p:cNvPr>
          <p:cNvSpPr>
            <a:spLocks noGrp="1"/>
          </p:cNvSpPr>
          <p:nvPr>
            <p:ph type="title"/>
          </p:nvPr>
        </p:nvSpPr>
        <p:spPr/>
        <p:txBody>
          <a:bodyPr/>
          <a:lstStyle/>
          <a:p>
            <a:r>
              <a:rPr lang="en-US" dirty="0"/>
              <a:t>Survey</a:t>
            </a:r>
          </a:p>
        </p:txBody>
      </p:sp>
      <p:sp>
        <p:nvSpPr>
          <p:cNvPr id="3" name="Text Placeholder 2">
            <a:extLst>
              <a:ext uri="{FF2B5EF4-FFF2-40B4-BE49-F238E27FC236}">
                <a16:creationId xmlns:a16="http://schemas.microsoft.com/office/drawing/2014/main" id="{C2E64F62-CF04-125F-B2C6-E944A31E1BEC}"/>
              </a:ext>
            </a:extLst>
          </p:cNvPr>
          <p:cNvSpPr>
            <a:spLocks noGrp="1"/>
          </p:cNvSpPr>
          <p:nvPr>
            <p:ph type="body" sz="quarter" idx="14"/>
          </p:nvPr>
        </p:nvSpPr>
        <p:spPr>
          <a:xfrm>
            <a:off x="841248" y="1620754"/>
            <a:ext cx="10509504" cy="2989077"/>
          </a:xfrm>
        </p:spPr>
        <p:txBody>
          <a:bodyPr/>
          <a:lstStyle/>
          <a:p>
            <a:pPr marL="0" indent="0">
              <a:buNone/>
            </a:pPr>
            <a:r>
              <a:rPr lang="en-US" dirty="0">
                <a:solidFill>
                  <a:schemeClr val="tx1"/>
                </a:solidFill>
              </a:rPr>
              <a:t>Let us know what you think! </a:t>
            </a:r>
          </a:p>
          <a:p>
            <a:pPr marL="0" indent="0">
              <a:buNone/>
            </a:pPr>
            <a:r>
              <a:rPr lang="en-US" dirty="0">
                <a:solidFill>
                  <a:schemeClr val="tx1"/>
                </a:solidFill>
              </a:rPr>
              <a:t>Take time to complete our survey now. </a:t>
            </a:r>
          </a:p>
          <a:p>
            <a:r>
              <a:rPr lang="en-US" dirty="0">
                <a:solidFill>
                  <a:schemeClr val="tx1"/>
                </a:solidFill>
              </a:rPr>
              <a:t>Survey link in chat</a:t>
            </a:r>
          </a:p>
          <a:p>
            <a:r>
              <a:rPr lang="en-US" dirty="0">
                <a:solidFill>
                  <a:schemeClr val="tx1"/>
                </a:solidFill>
              </a:rPr>
              <a:t>Redirect after closing webinar</a:t>
            </a:r>
          </a:p>
        </p:txBody>
      </p:sp>
      <p:pic>
        <p:nvPicPr>
          <p:cNvPr id="6" name="Picture 5">
            <a:extLst>
              <a:ext uri="{FF2B5EF4-FFF2-40B4-BE49-F238E27FC236}">
                <a16:creationId xmlns:a16="http://schemas.microsoft.com/office/drawing/2014/main" id="{339D6FC8-91DE-B593-8EEB-4DF2C551A3B0}"/>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90112" y="3470336"/>
            <a:ext cx="3331758" cy="2218990"/>
          </a:xfrm>
          <a:prstGeom prst="rect">
            <a:avLst/>
          </a:prstGeom>
          <a:ln>
            <a:noFill/>
          </a:ln>
          <a:effectLst>
            <a:outerShdw blurRad="292100" dist="139700" dir="2700000" algn="tl" rotWithShape="0">
              <a:srgbClr val="333333">
                <a:alpha val="65000"/>
              </a:srgbClr>
            </a:outerShdw>
          </a:effectLst>
        </p:spPr>
      </p:pic>
      <p:pic>
        <p:nvPicPr>
          <p:cNvPr id="5" name="Picture Placeholder 4">
            <a:extLst>
              <a:ext uri="{FF2B5EF4-FFF2-40B4-BE49-F238E27FC236}">
                <a16:creationId xmlns:a16="http://schemas.microsoft.com/office/drawing/2014/main" id="{3D7E9C75-A17A-BD89-7AAD-002CE533B1D0}"/>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652407" y="656758"/>
            <a:ext cx="2900241" cy="29890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237448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53E9B-047C-C1F5-8C35-53925156979E}"/>
              </a:ext>
            </a:extLst>
          </p:cNvPr>
          <p:cNvSpPr>
            <a:spLocks noGrp="1"/>
          </p:cNvSpPr>
          <p:nvPr>
            <p:ph type="title"/>
          </p:nvPr>
        </p:nvSpPr>
        <p:spPr/>
        <p:txBody>
          <a:bodyPr/>
          <a:lstStyle/>
          <a:p>
            <a:r>
              <a:rPr lang="en-US" dirty="0"/>
              <a:t>Annual Medicare Participation Announcement</a:t>
            </a:r>
          </a:p>
        </p:txBody>
      </p:sp>
      <p:sp>
        <p:nvSpPr>
          <p:cNvPr id="5" name="Content Placeholder 4">
            <a:extLst>
              <a:ext uri="{FF2B5EF4-FFF2-40B4-BE49-F238E27FC236}">
                <a16:creationId xmlns:a16="http://schemas.microsoft.com/office/drawing/2014/main" id="{46CBD847-44DD-016F-3C54-ABFCA741064F}"/>
              </a:ext>
            </a:extLst>
          </p:cNvPr>
          <p:cNvSpPr>
            <a:spLocks noGrp="1"/>
          </p:cNvSpPr>
          <p:nvPr>
            <p:ph idx="1"/>
          </p:nvPr>
        </p:nvSpPr>
        <p:spPr>
          <a:xfrm>
            <a:off x="838198" y="1804988"/>
            <a:ext cx="6659881" cy="4878445"/>
          </a:xfrm>
        </p:spPr>
        <p:txBody>
          <a:bodyPr>
            <a:normAutofit/>
          </a:bodyPr>
          <a:lstStyle/>
          <a:p>
            <a:pPr marL="0" indent="0">
              <a:buNone/>
            </a:pPr>
            <a:r>
              <a:rPr lang="en-US" dirty="0"/>
              <a:t>Still trying to decide if you are going to be a participating provider in Medicare for 2026? </a:t>
            </a:r>
          </a:p>
          <a:p>
            <a:r>
              <a:rPr lang="en-US" dirty="0"/>
              <a:t>Review the CMS </a:t>
            </a:r>
            <a:r>
              <a:rPr lang="en-US" dirty="0">
                <a:hlinkClick r:id="rId3"/>
              </a:rPr>
              <a:t>Annual Medicare Participation Announcement</a:t>
            </a:r>
            <a:endParaRPr lang="en-US" dirty="0"/>
          </a:p>
          <a:p>
            <a:r>
              <a:rPr lang="en-US" dirty="0"/>
              <a:t>Fees will be placed on our website after the CY2026 physician fee schedule regulations are put on display</a:t>
            </a:r>
          </a:p>
        </p:txBody>
      </p:sp>
      <p:pic>
        <p:nvPicPr>
          <p:cNvPr id="10" name="Picture Placeholder 9">
            <a:extLst>
              <a:ext uri="{FF2B5EF4-FFF2-40B4-BE49-F238E27FC236}">
                <a16:creationId xmlns:a16="http://schemas.microsoft.com/office/drawing/2014/main" id="{9408B007-CD51-2CFE-0CC2-3AF57CFAC06C}"/>
              </a:ext>
              <a:ext uri="{C183D7F6-B498-43B3-948B-1728B52AA6E4}">
                <adec:decorative xmlns:adec="http://schemas.microsoft.com/office/drawing/2017/decorative" val="1"/>
              </a:ext>
            </a:extLst>
          </p:cNvPr>
          <p:cNvPicPr>
            <a:picLocks noGrp="1" noChangeAspect="1"/>
          </p:cNvPicPr>
          <p:nvPr>
            <p:ph type="pic" sz="quarter" idx="10"/>
          </p:nvPr>
        </p:nvPicPr>
        <p:blipFill>
          <a:blip r:embed="rId4" cstate="email">
            <a:extLst>
              <a:ext uri="{28A0092B-C50C-407E-A947-70E740481C1C}">
                <a14:useLocalDpi xmlns:a14="http://schemas.microsoft.com/office/drawing/2010/main"/>
              </a:ext>
            </a:extLst>
          </a:blip>
          <a:srcRect/>
          <a:stretch>
            <a:fillRect/>
          </a:stretch>
        </p:blipFill>
        <p:spPr>
          <a:xfrm>
            <a:off x="7757767" y="2962275"/>
            <a:ext cx="4060825" cy="3530600"/>
          </a:xfrm>
        </p:spPr>
      </p:pic>
    </p:spTree>
    <p:extLst>
      <p:ext uri="{BB962C8B-B14F-4D97-AF65-F5344CB8AC3E}">
        <p14:creationId xmlns:p14="http://schemas.microsoft.com/office/powerpoint/2010/main" val="36912391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8FF5B-AC8B-98AE-BCF0-015FACE20BD9}"/>
              </a:ext>
            </a:extLst>
          </p:cNvPr>
          <p:cNvSpPr>
            <a:spLocks noGrp="1"/>
          </p:cNvSpPr>
          <p:nvPr>
            <p:ph type="title"/>
          </p:nvPr>
        </p:nvSpPr>
        <p:spPr>
          <a:solidFill>
            <a:srgbClr val="6EFCAA"/>
          </a:solidFill>
          <a:effectLst>
            <a:softEdge rad="190500"/>
          </a:effectLst>
        </p:spPr>
        <p:txBody>
          <a:bodyPr/>
          <a:lstStyle/>
          <a:p>
            <a:pPr algn="ctr"/>
            <a:r>
              <a:rPr lang="en-US" dirty="0">
                <a:solidFill>
                  <a:schemeClr val="tx1"/>
                </a:solidFill>
              </a:rPr>
              <a:t>Thanks for attending!</a:t>
            </a:r>
          </a:p>
        </p:txBody>
      </p:sp>
    </p:spTree>
    <p:extLst>
      <p:ext uri="{BB962C8B-B14F-4D97-AF65-F5344CB8AC3E}">
        <p14:creationId xmlns:p14="http://schemas.microsoft.com/office/powerpoint/2010/main" val="38019068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22230-D743-38C2-2283-4A076BFB2B6E}"/>
              </a:ext>
            </a:extLst>
          </p:cNvPr>
          <p:cNvSpPr>
            <a:spLocks noGrp="1"/>
          </p:cNvSpPr>
          <p:nvPr>
            <p:ph type="title"/>
          </p:nvPr>
        </p:nvSpPr>
        <p:spPr/>
        <p:txBody>
          <a:bodyPr/>
          <a:lstStyle/>
          <a:p>
            <a:r>
              <a:rPr lang="en-US" dirty="0"/>
              <a:t>Disclaimers</a:t>
            </a:r>
          </a:p>
        </p:txBody>
      </p:sp>
      <p:sp>
        <p:nvSpPr>
          <p:cNvPr id="3" name="Content Placeholder 2">
            <a:extLst>
              <a:ext uri="{FF2B5EF4-FFF2-40B4-BE49-F238E27FC236}">
                <a16:creationId xmlns:a16="http://schemas.microsoft.com/office/drawing/2014/main" id="{CD36CF1E-D3E8-B232-3551-14632B6E905E}"/>
              </a:ext>
            </a:extLst>
          </p:cNvPr>
          <p:cNvSpPr>
            <a:spLocks noGrp="1"/>
          </p:cNvSpPr>
          <p:nvPr>
            <p:ph idx="1"/>
          </p:nvPr>
        </p:nvSpPr>
        <p:spPr>
          <a:xfrm>
            <a:off x="838200" y="1825624"/>
            <a:ext cx="10515600" cy="4375671"/>
          </a:xfrm>
        </p:spPr>
        <p:txBody>
          <a:bodyPr>
            <a:noAutofit/>
          </a:bodyPr>
          <a:lstStyle/>
          <a:p>
            <a:pPr marL="0" indent="0">
              <a:spcBef>
                <a:spcPts val="3600"/>
              </a:spcBef>
              <a:buNone/>
            </a:pPr>
            <a:r>
              <a:rPr lang="en-US" dirty="0">
                <a:effectLst/>
                <a:ea typeface="Calibri" panose="020F0502020204030204" pitchFamily="34" charset="0"/>
              </a:rPr>
              <a:t>This material is a tool to assist the provider community.</a:t>
            </a:r>
            <a:r>
              <a:rPr lang="en-US" dirty="0">
                <a:ea typeface="Calibri" panose="020F0502020204030204" pitchFamily="34" charset="0"/>
              </a:rPr>
              <a:t> </a:t>
            </a:r>
            <a:r>
              <a:rPr lang="en-US" dirty="0">
                <a:effectLst/>
                <a:ea typeface="Calibri" panose="020F0502020204030204" pitchFamily="34" charset="0"/>
              </a:rPr>
              <a:t>Medicare rules change often. Access </a:t>
            </a:r>
            <a:r>
              <a:rPr lang="en-US" dirty="0">
                <a:effectLst/>
                <a:ea typeface="Calibri" panose="020F0502020204030204" pitchFamily="34" charset="0"/>
                <a:hlinkClick r:id="rId3"/>
              </a:rPr>
              <a:t>CMS’ website</a:t>
            </a:r>
            <a:r>
              <a:rPr lang="en-US" dirty="0">
                <a:effectLst/>
                <a:ea typeface="Calibri" panose="020F0502020204030204" pitchFamily="34" charset="0"/>
              </a:rPr>
              <a:t> for current coverage, regulations and rulings. </a:t>
            </a:r>
          </a:p>
          <a:p>
            <a:pPr marL="0" indent="0">
              <a:spcBef>
                <a:spcPts val="3600"/>
              </a:spcBef>
              <a:buNone/>
            </a:pPr>
            <a:r>
              <a:rPr lang="en-US" dirty="0">
                <a:ea typeface="Calibri" panose="020F0502020204030204" pitchFamily="34" charset="0"/>
              </a:rPr>
              <a:t>The basis for answers given today rely on facts given in the question. Medicare rules determine final coverage.  </a:t>
            </a:r>
          </a:p>
          <a:p>
            <a:pPr marL="0" indent="0">
              <a:spcBef>
                <a:spcPts val="3600"/>
              </a:spcBef>
              <a:buNone/>
            </a:pPr>
            <a:r>
              <a:rPr lang="en-US" dirty="0">
                <a:effectLst/>
                <a:ea typeface="Calibri" panose="020F0502020204030204" pitchFamily="34" charset="0"/>
              </a:rPr>
              <a:t>Do not record the event as CMS does not allow this for profit making purposes.   </a:t>
            </a:r>
          </a:p>
        </p:txBody>
      </p:sp>
    </p:spTree>
    <p:extLst>
      <p:ext uri="{BB962C8B-B14F-4D97-AF65-F5344CB8AC3E}">
        <p14:creationId xmlns:p14="http://schemas.microsoft.com/office/powerpoint/2010/main" val="8106079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FFEF5-9317-397B-8904-7DFC64271F32}"/>
              </a:ext>
            </a:extLst>
          </p:cNvPr>
          <p:cNvSpPr>
            <a:spLocks noGrp="1"/>
          </p:cNvSpPr>
          <p:nvPr>
            <p:ph type="title"/>
          </p:nvPr>
        </p:nvSpPr>
        <p:spPr/>
        <p:txBody>
          <a:bodyPr/>
          <a:lstStyle/>
          <a:p>
            <a:r>
              <a:rPr lang="en-US" dirty="0"/>
              <a:t>CPT Copyright Notice</a:t>
            </a:r>
          </a:p>
        </p:txBody>
      </p:sp>
      <p:sp>
        <p:nvSpPr>
          <p:cNvPr id="3" name="Content Placeholder 2">
            <a:extLst>
              <a:ext uri="{FF2B5EF4-FFF2-40B4-BE49-F238E27FC236}">
                <a16:creationId xmlns:a16="http://schemas.microsoft.com/office/drawing/2014/main" id="{8117CDED-9921-8A57-0529-5004AC6ED5D2}"/>
              </a:ext>
            </a:extLst>
          </p:cNvPr>
          <p:cNvSpPr>
            <a:spLocks noGrp="1"/>
          </p:cNvSpPr>
          <p:nvPr>
            <p:ph idx="1"/>
          </p:nvPr>
        </p:nvSpPr>
        <p:spPr/>
        <p:txBody>
          <a:bodyPr>
            <a:normAutofit lnSpcReduction="10000"/>
          </a:bodyPr>
          <a:lstStyle/>
          <a:p>
            <a:pPr marL="0" indent="0">
              <a:buNone/>
            </a:pPr>
            <a:r>
              <a:rPr lang="en-US" dirty="0"/>
              <a:t>CPT codes, descriptions, and other data only are copyright 2024 American Medical Association. All Rights Reserved. Applicable FARS/HHSARS apply. Fee schedules, relative value units, conversion factors and/or related components are not assigned by the AMA, are not part of CPT, and the AMA is not recommending their use. The AMA does not directly or indirectly practice medicine or dispense medical services. The AMA assumes no liability for data contained or not contained herein.</a:t>
            </a:r>
          </a:p>
        </p:txBody>
      </p:sp>
    </p:spTree>
    <p:extLst>
      <p:ext uri="{BB962C8B-B14F-4D97-AF65-F5344CB8AC3E}">
        <p14:creationId xmlns:p14="http://schemas.microsoft.com/office/powerpoint/2010/main" val="68438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4301A-4DA4-6014-2206-5B1EB7879DDF}"/>
              </a:ext>
            </a:extLst>
          </p:cNvPr>
          <p:cNvSpPr>
            <a:spLocks noGrp="1"/>
          </p:cNvSpPr>
          <p:nvPr>
            <p:ph type="title"/>
          </p:nvPr>
        </p:nvSpPr>
        <p:spPr>
          <a:xfrm>
            <a:off x="784225" y="4695825"/>
            <a:ext cx="8143644" cy="1400175"/>
          </a:xfrm>
        </p:spPr>
        <p:txBody>
          <a:bodyPr/>
          <a:lstStyle/>
          <a:p>
            <a:r>
              <a:rPr lang="en-US" dirty="0"/>
              <a:t>Mohs Micrographic Surgery (MMS)</a:t>
            </a:r>
          </a:p>
        </p:txBody>
      </p:sp>
      <p:pic>
        <p:nvPicPr>
          <p:cNvPr id="4" name="Picture 3">
            <a:extLst>
              <a:ext uri="{FF2B5EF4-FFF2-40B4-BE49-F238E27FC236}">
                <a16:creationId xmlns:a16="http://schemas.microsoft.com/office/drawing/2014/main" id="{0D81B883-A775-17B7-26C8-AAA1708DD0B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 y="705456"/>
            <a:ext cx="12191999" cy="2913438"/>
          </a:xfrm>
          <a:prstGeom prst="rect">
            <a:avLst/>
          </a:prstGeom>
        </p:spPr>
      </p:pic>
      <p:pic>
        <p:nvPicPr>
          <p:cNvPr id="5" name="Picture 4">
            <a:extLst>
              <a:ext uri="{FF2B5EF4-FFF2-40B4-BE49-F238E27FC236}">
                <a16:creationId xmlns:a16="http://schemas.microsoft.com/office/drawing/2014/main" id="{C1C0B7BE-DB68-62C8-E24B-E51F6F22280D}"/>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Tree>
    <p:extLst>
      <p:ext uri="{BB962C8B-B14F-4D97-AF65-F5344CB8AC3E}">
        <p14:creationId xmlns:p14="http://schemas.microsoft.com/office/powerpoint/2010/main" val="21096326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7E076-8EB7-502B-B670-3C3F99059BE9}"/>
              </a:ext>
            </a:extLst>
          </p:cNvPr>
          <p:cNvSpPr>
            <a:spLocks noGrp="1"/>
          </p:cNvSpPr>
          <p:nvPr>
            <p:ph type="title"/>
          </p:nvPr>
        </p:nvSpPr>
        <p:spPr/>
        <p:txBody>
          <a:bodyPr/>
          <a:lstStyle/>
          <a:p>
            <a:r>
              <a:rPr lang="en-US" dirty="0"/>
              <a:t>What is Mohs</a:t>
            </a:r>
          </a:p>
        </p:txBody>
      </p:sp>
      <p:sp>
        <p:nvSpPr>
          <p:cNvPr id="3" name="Content Placeholder 2">
            <a:extLst>
              <a:ext uri="{FF2B5EF4-FFF2-40B4-BE49-F238E27FC236}">
                <a16:creationId xmlns:a16="http://schemas.microsoft.com/office/drawing/2014/main" id="{298C10B2-62FB-3201-57AF-3FF8073EA9A4}"/>
              </a:ext>
            </a:extLst>
          </p:cNvPr>
          <p:cNvSpPr>
            <a:spLocks noGrp="1"/>
          </p:cNvSpPr>
          <p:nvPr>
            <p:ph idx="1"/>
          </p:nvPr>
        </p:nvSpPr>
        <p:spPr>
          <a:xfrm>
            <a:off x="838199" y="1825625"/>
            <a:ext cx="10949247" cy="4667250"/>
          </a:xfrm>
        </p:spPr>
        <p:txBody>
          <a:bodyPr>
            <a:normAutofit/>
          </a:bodyPr>
          <a:lstStyle/>
          <a:p>
            <a:r>
              <a:rPr lang="en-US" dirty="0"/>
              <a:t>Technique for treating two most common types of skin-cancer</a:t>
            </a:r>
          </a:p>
          <a:p>
            <a:pPr lvl="1"/>
            <a:r>
              <a:rPr lang="en-US" dirty="0"/>
              <a:t>Basal cell carcinomas (BCC) </a:t>
            </a:r>
          </a:p>
          <a:p>
            <a:pPr lvl="1"/>
            <a:r>
              <a:rPr lang="en-US" dirty="0"/>
              <a:t>Squamous cell carcinoma (SCC)</a:t>
            </a:r>
          </a:p>
          <a:p>
            <a:r>
              <a:rPr lang="en-US" dirty="0"/>
              <a:t>Staged procedure but one occurrence</a:t>
            </a:r>
          </a:p>
          <a:p>
            <a:pPr lvl="1"/>
            <a:r>
              <a:rPr lang="en-US" dirty="0"/>
              <a:t>Layers of tissue removed and examined under microscope</a:t>
            </a:r>
          </a:p>
          <a:p>
            <a:pPr lvl="1"/>
            <a:r>
              <a:rPr lang="en-US" dirty="0"/>
              <a:t>Continues until no more cancer cells found under microscope</a:t>
            </a:r>
          </a:p>
          <a:p>
            <a:r>
              <a:rPr lang="en-US" dirty="0"/>
              <a:t>Surgeon performs in 2 capacities: surgeon and pathologist</a:t>
            </a:r>
          </a:p>
          <a:p>
            <a:r>
              <a:rPr lang="en-US" dirty="0"/>
              <a:t>Healthy tissue sparing procedure</a:t>
            </a:r>
          </a:p>
        </p:txBody>
      </p:sp>
    </p:spTree>
    <p:extLst>
      <p:ext uri="{BB962C8B-B14F-4D97-AF65-F5344CB8AC3E}">
        <p14:creationId xmlns:p14="http://schemas.microsoft.com/office/powerpoint/2010/main" val="716327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0CD322F-0FEF-E02D-3442-44B8CBDF737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33350"/>
            <a:ext cx="12192000" cy="4591050"/>
          </a:xfrm>
          <a:prstGeom prst="rect">
            <a:avLst/>
          </a:prstGeom>
        </p:spPr>
      </p:pic>
      <p:sp>
        <p:nvSpPr>
          <p:cNvPr id="2" name="Title 1">
            <a:extLst>
              <a:ext uri="{FF2B5EF4-FFF2-40B4-BE49-F238E27FC236}">
                <a16:creationId xmlns:a16="http://schemas.microsoft.com/office/drawing/2014/main" id="{6244301A-4DA4-6014-2206-5B1EB7879DDF}"/>
              </a:ext>
            </a:extLst>
          </p:cNvPr>
          <p:cNvSpPr>
            <a:spLocks noGrp="1"/>
          </p:cNvSpPr>
          <p:nvPr>
            <p:ph type="title"/>
          </p:nvPr>
        </p:nvSpPr>
        <p:spPr/>
        <p:txBody>
          <a:bodyPr/>
          <a:lstStyle/>
          <a:p>
            <a:r>
              <a:rPr lang="en-US" sz="4400" dirty="0"/>
              <a:t>Why We Are Reviewing</a:t>
            </a:r>
            <a:endParaRPr lang="en-US" dirty="0"/>
          </a:p>
        </p:txBody>
      </p:sp>
      <p:pic>
        <p:nvPicPr>
          <p:cNvPr id="5" name="Picture 4">
            <a:extLst>
              <a:ext uri="{FF2B5EF4-FFF2-40B4-BE49-F238E27FC236}">
                <a16:creationId xmlns:a16="http://schemas.microsoft.com/office/drawing/2014/main" id="{31B28AB5-9D4B-D27D-41B1-5EDF2E8D6F2A}"/>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Tree>
    <p:extLst>
      <p:ext uri="{BB962C8B-B14F-4D97-AF65-F5344CB8AC3E}">
        <p14:creationId xmlns:p14="http://schemas.microsoft.com/office/powerpoint/2010/main" val="37231551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B6F7B-748E-5074-3AD6-720BFD34DD8F}"/>
              </a:ext>
            </a:extLst>
          </p:cNvPr>
          <p:cNvSpPr>
            <a:spLocks noGrp="1"/>
          </p:cNvSpPr>
          <p:nvPr>
            <p:ph type="title"/>
          </p:nvPr>
        </p:nvSpPr>
        <p:spPr/>
        <p:txBody>
          <a:bodyPr/>
          <a:lstStyle/>
          <a:p>
            <a:r>
              <a:rPr lang="en-US" dirty="0"/>
              <a:t>Data Analysis</a:t>
            </a:r>
          </a:p>
        </p:txBody>
      </p:sp>
      <p:sp>
        <p:nvSpPr>
          <p:cNvPr id="3" name="Content Placeholder 2">
            <a:extLst>
              <a:ext uri="{FF2B5EF4-FFF2-40B4-BE49-F238E27FC236}">
                <a16:creationId xmlns:a16="http://schemas.microsoft.com/office/drawing/2014/main" id="{B161EEEB-6570-67B4-505C-1956570943E8}"/>
              </a:ext>
            </a:extLst>
          </p:cNvPr>
          <p:cNvSpPr>
            <a:spLocks noGrp="1"/>
          </p:cNvSpPr>
          <p:nvPr>
            <p:ph idx="1"/>
          </p:nvPr>
        </p:nvSpPr>
        <p:spPr/>
        <p:txBody>
          <a:bodyPr/>
          <a:lstStyle/>
          <a:p>
            <a:r>
              <a:rPr lang="en-US" dirty="0"/>
              <a:t>J5B providers are exceeding the national average utilization of CPT 17311 in terms of units per provider</a:t>
            </a:r>
          </a:p>
          <a:p>
            <a:pPr lvl="1"/>
            <a:r>
              <a:rPr lang="en-US" dirty="0"/>
              <a:t>126.49 units per provider in J5</a:t>
            </a:r>
          </a:p>
          <a:p>
            <a:pPr lvl="1"/>
            <a:r>
              <a:rPr lang="en-US" dirty="0"/>
              <a:t>112.47 units per provider nationally</a:t>
            </a:r>
          </a:p>
          <a:p>
            <a:r>
              <a:rPr lang="en-US" dirty="0"/>
              <a:t>Reviews of top providers starting Sept, Oct, Nov and Dec </a:t>
            </a:r>
          </a:p>
        </p:txBody>
      </p:sp>
      <p:sp>
        <p:nvSpPr>
          <p:cNvPr id="4" name="Text Placeholder 3">
            <a:extLst>
              <a:ext uri="{FF2B5EF4-FFF2-40B4-BE49-F238E27FC236}">
                <a16:creationId xmlns:a16="http://schemas.microsoft.com/office/drawing/2014/main" id="{E29F6EA9-F6C2-13CE-6ADB-7D74909FAA87}"/>
              </a:ext>
            </a:extLst>
          </p:cNvPr>
          <p:cNvSpPr>
            <a:spLocks noGrp="1"/>
          </p:cNvSpPr>
          <p:nvPr>
            <p:ph type="body" sz="quarter" idx="11"/>
          </p:nvPr>
        </p:nvSpPr>
        <p:spPr/>
        <p:txBody>
          <a:bodyPr/>
          <a:lstStyle/>
          <a:p>
            <a:r>
              <a:rPr lang="en-US" dirty="0"/>
              <a:t>CPT only copyright 2024 American Medical Association. All rights reserved</a:t>
            </a:r>
          </a:p>
        </p:txBody>
      </p:sp>
      <p:pic>
        <p:nvPicPr>
          <p:cNvPr id="7" name="Content Placeholder 6">
            <a:extLst>
              <a:ext uri="{FF2B5EF4-FFF2-40B4-BE49-F238E27FC236}">
                <a16:creationId xmlns:a16="http://schemas.microsoft.com/office/drawing/2014/main" id="{3211F0F6-747E-1287-3ABC-127A8066ECF5}"/>
              </a:ext>
              <a:ext uri="{C183D7F6-B498-43B3-948B-1728B52AA6E4}">
                <adec:decorative xmlns:adec="http://schemas.microsoft.com/office/drawing/2017/decorative" val="1"/>
              </a:ext>
            </a:extLst>
          </p:cNvPr>
          <p:cNvPicPr>
            <a:picLocks noGrp="1" noChangeAspect="1"/>
          </p:cNvPicPr>
          <p:nvPr>
            <p:ph sz="half" idx="4294967295"/>
          </p:nvPr>
        </p:nvPicPr>
        <p:blipFill>
          <a:blip r:embed="rId3" cstate="email">
            <a:extLst>
              <a:ext uri="{28A0092B-C50C-407E-A947-70E740481C1C}">
                <a14:useLocalDpi xmlns:a14="http://schemas.microsoft.com/office/drawing/2010/main"/>
              </a:ext>
            </a:extLst>
          </a:blip>
          <a:stretch>
            <a:fillRect/>
          </a:stretch>
        </p:blipFill>
        <p:spPr>
          <a:xfrm>
            <a:off x="3081867" y="4421122"/>
            <a:ext cx="5048250" cy="1966913"/>
          </a:xfrm>
        </p:spPr>
      </p:pic>
    </p:spTree>
    <p:extLst>
      <p:ext uri="{BB962C8B-B14F-4D97-AF65-F5344CB8AC3E}">
        <p14:creationId xmlns:p14="http://schemas.microsoft.com/office/powerpoint/2010/main" val="38702120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8A57A-BE20-08DA-FDA6-FDF3A46C9B5A}"/>
              </a:ext>
            </a:extLst>
          </p:cNvPr>
          <p:cNvSpPr>
            <a:spLocks noGrp="1"/>
          </p:cNvSpPr>
          <p:nvPr>
            <p:ph type="title"/>
          </p:nvPr>
        </p:nvSpPr>
        <p:spPr/>
        <p:txBody>
          <a:bodyPr/>
          <a:lstStyle/>
          <a:p>
            <a:r>
              <a:rPr lang="en-US" dirty="0"/>
              <a:t>Guidelines Used for Review</a:t>
            </a:r>
          </a:p>
        </p:txBody>
      </p:sp>
      <p:sp>
        <p:nvSpPr>
          <p:cNvPr id="3" name="Content Placeholder 2">
            <a:extLst>
              <a:ext uri="{FF2B5EF4-FFF2-40B4-BE49-F238E27FC236}">
                <a16:creationId xmlns:a16="http://schemas.microsoft.com/office/drawing/2014/main" id="{93030F92-4CE2-0BCA-FE4E-F323ACC977A5}"/>
              </a:ext>
            </a:extLst>
          </p:cNvPr>
          <p:cNvSpPr>
            <a:spLocks noGrp="1"/>
          </p:cNvSpPr>
          <p:nvPr>
            <p:ph idx="1"/>
          </p:nvPr>
        </p:nvSpPr>
        <p:spPr/>
        <p:txBody>
          <a:bodyPr/>
          <a:lstStyle/>
          <a:p>
            <a:r>
              <a:rPr lang="en-US" dirty="0">
                <a:hlinkClick r:id="rId3"/>
              </a:rPr>
              <a:t>LCD – L35494 Mohs Micrographic Surgery</a:t>
            </a:r>
            <a:endParaRPr lang="en-US" dirty="0"/>
          </a:p>
          <a:p>
            <a:r>
              <a:rPr lang="en-US" dirty="0">
                <a:hlinkClick r:id="rId4"/>
              </a:rPr>
              <a:t>Article – A57477 Billing and Coding: Mohs Micrographic Surgery</a:t>
            </a:r>
            <a:endParaRPr lang="en-US" dirty="0"/>
          </a:p>
        </p:txBody>
      </p:sp>
      <p:pic>
        <p:nvPicPr>
          <p:cNvPr id="7" name="Picture Placeholder 6" descr="Picture of the Local Coverage Determination L3594 for Mohs Micrographic Surgery">
            <a:extLst>
              <a:ext uri="{FF2B5EF4-FFF2-40B4-BE49-F238E27FC236}">
                <a16:creationId xmlns:a16="http://schemas.microsoft.com/office/drawing/2014/main" id="{C00735CC-53CC-303B-39CB-EDA8AEEC076D}"/>
              </a:ext>
            </a:extLst>
          </p:cNvPr>
          <p:cNvPicPr>
            <a:picLocks noGrp="1" noChangeAspect="1"/>
          </p:cNvPicPr>
          <p:nvPr>
            <p:ph type="pic" sz="quarter" idx="10"/>
          </p:nvPr>
        </p:nvPicPr>
        <p:blipFill>
          <a:blip r:embed="rId5" cstate="email">
            <a:extLst>
              <a:ext uri="{28A0092B-C50C-407E-A947-70E740481C1C}">
                <a14:useLocalDpi xmlns:a14="http://schemas.microsoft.com/office/drawing/2010/main"/>
              </a:ext>
            </a:extLst>
          </a:blip>
          <a:srcRect/>
          <a:stretch/>
        </p:blipFill>
        <p:spPr>
          <a:ln>
            <a:solidFill>
              <a:schemeClr val="tx1"/>
            </a:solidFill>
          </a:ln>
        </p:spPr>
      </p:pic>
    </p:spTree>
    <p:extLst>
      <p:ext uri="{BB962C8B-B14F-4D97-AF65-F5344CB8AC3E}">
        <p14:creationId xmlns:p14="http://schemas.microsoft.com/office/powerpoint/2010/main" val="3360946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DCE9A-019D-FB6F-5B98-461045D3060C}"/>
              </a:ext>
            </a:extLst>
          </p:cNvPr>
          <p:cNvSpPr>
            <a:spLocks noGrp="1"/>
          </p:cNvSpPr>
          <p:nvPr>
            <p:ph type="title"/>
          </p:nvPr>
        </p:nvSpPr>
        <p:spPr/>
        <p:txBody>
          <a:bodyPr/>
          <a:lstStyle/>
          <a:p>
            <a:r>
              <a:rPr lang="en-US" dirty="0"/>
              <a:t>What Reviewers Check For</a:t>
            </a:r>
          </a:p>
        </p:txBody>
      </p:sp>
      <p:sp>
        <p:nvSpPr>
          <p:cNvPr id="3" name="Content Placeholder 2">
            <a:extLst>
              <a:ext uri="{FF2B5EF4-FFF2-40B4-BE49-F238E27FC236}">
                <a16:creationId xmlns:a16="http://schemas.microsoft.com/office/drawing/2014/main" id="{00A39849-13B1-331C-6E41-703DC6ADCCD6}"/>
              </a:ext>
            </a:extLst>
          </p:cNvPr>
          <p:cNvSpPr>
            <a:spLocks noGrp="1"/>
          </p:cNvSpPr>
          <p:nvPr>
            <p:ph idx="1"/>
          </p:nvPr>
        </p:nvSpPr>
        <p:spPr/>
        <p:txBody>
          <a:bodyPr/>
          <a:lstStyle/>
          <a:p>
            <a:r>
              <a:rPr lang="en-US" dirty="0"/>
              <a:t>Proof of medical necessity</a:t>
            </a:r>
          </a:p>
          <a:p>
            <a:pPr lvl="1"/>
            <a:r>
              <a:rPr lang="en-US" dirty="0"/>
              <a:t>Covered diagnosis</a:t>
            </a:r>
          </a:p>
          <a:p>
            <a:pPr lvl="1"/>
            <a:r>
              <a:rPr lang="en-US" dirty="0"/>
              <a:t>Coverage indications</a:t>
            </a:r>
          </a:p>
          <a:p>
            <a:pPr lvl="1"/>
            <a:r>
              <a:rPr lang="en-US" dirty="0"/>
              <a:t>Appropriate surgery</a:t>
            </a:r>
          </a:p>
          <a:p>
            <a:pPr lvl="1"/>
            <a:r>
              <a:rPr lang="en-US" dirty="0"/>
              <a:t>Lesion characteristics</a:t>
            </a:r>
          </a:p>
          <a:p>
            <a:r>
              <a:rPr lang="en-US" dirty="0"/>
              <a:t>Documentation requirements</a:t>
            </a:r>
          </a:p>
          <a:p>
            <a:r>
              <a:rPr lang="en-US" dirty="0"/>
              <a:t>Appropriately billed</a:t>
            </a:r>
          </a:p>
        </p:txBody>
      </p:sp>
      <p:pic>
        <p:nvPicPr>
          <p:cNvPr id="6" name="Picture 5">
            <a:extLst>
              <a:ext uri="{FF2B5EF4-FFF2-40B4-BE49-F238E27FC236}">
                <a16:creationId xmlns:a16="http://schemas.microsoft.com/office/drawing/2014/main" id="{5863ABBB-2C45-FA56-B924-C8A871F568BD}"/>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436215" y="2438400"/>
            <a:ext cx="3804697" cy="3849511"/>
          </a:xfrm>
          <a:prstGeom prst="rect">
            <a:avLst/>
          </a:prstGeom>
        </p:spPr>
      </p:pic>
    </p:spTree>
    <p:extLst>
      <p:ext uri="{BB962C8B-B14F-4D97-AF65-F5344CB8AC3E}">
        <p14:creationId xmlns:p14="http://schemas.microsoft.com/office/powerpoint/2010/main" val="12050013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1C920-29DC-E1D4-2EFD-0EDBA5525B9D}"/>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4C3DF5BC-E7A1-7456-D5ED-8A1CAB8DBBC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0" y="85725"/>
            <a:ext cx="12192000" cy="4152900"/>
          </a:xfrm>
          <a:prstGeom prst="rect">
            <a:avLst/>
          </a:prstGeom>
        </p:spPr>
      </p:pic>
      <p:sp>
        <p:nvSpPr>
          <p:cNvPr id="2" name="Title 1">
            <a:extLst>
              <a:ext uri="{FF2B5EF4-FFF2-40B4-BE49-F238E27FC236}">
                <a16:creationId xmlns:a16="http://schemas.microsoft.com/office/drawing/2014/main" id="{5951A12E-FCB6-A924-AFAB-094BFAEBC871}"/>
              </a:ext>
            </a:extLst>
          </p:cNvPr>
          <p:cNvSpPr>
            <a:spLocks noGrp="1"/>
          </p:cNvSpPr>
          <p:nvPr>
            <p:ph type="title"/>
          </p:nvPr>
        </p:nvSpPr>
        <p:spPr/>
        <p:txBody>
          <a:bodyPr/>
          <a:lstStyle/>
          <a:p>
            <a:r>
              <a:rPr lang="en-US" sz="4400" dirty="0"/>
              <a:t>Coverage </a:t>
            </a:r>
            <a:endParaRPr lang="en-US" dirty="0"/>
          </a:p>
        </p:txBody>
      </p:sp>
      <p:pic>
        <p:nvPicPr>
          <p:cNvPr id="5" name="Picture 4">
            <a:extLst>
              <a:ext uri="{FF2B5EF4-FFF2-40B4-BE49-F238E27FC236}">
                <a16:creationId xmlns:a16="http://schemas.microsoft.com/office/drawing/2014/main" id="{1AEF21BD-E5FC-E34A-9323-7E84E52056D4}"/>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Tree>
    <p:extLst>
      <p:ext uri="{BB962C8B-B14F-4D97-AF65-F5344CB8AC3E}">
        <p14:creationId xmlns:p14="http://schemas.microsoft.com/office/powerpoint/2010/main" val="4613678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GHA Document" ma:contentTypeID="0x010100145A4B23F966424BB4FD8A429A4EA29A00B28F0F4C13E7B647A42AF9991E87A101" ma:contentTypeVersion="62" ma:contentTypeDescription="" ma:contentTypeScope="" ma:versionID="dcc6697f8572cd72a71f826091951b81">
  <xsd:schema xmlns:xsd="http://www.w3.org/2001/XMLSchema" xmlns:xs="http://www.w3.org/2001/XMLSchema" xmlns:p="http://schemas.microsoft.com/office/2006/metadata/properties" xmlns:ns1="http://schemas.microsoft.com/sharepoint/v3" xmlns:ns2="http://schemas.microsoft.com/sharepoint.v3" xmlns:ns3="38319c59-cafe-4953-ac04-7a1f3d75c99d" xmlns:ns4="6c3c6057-49d3-4dc7-88e4-55d77bf3a92f" xmlns:ns5="http://schemas.microsoft.com/sharepoint/v4" targetNamespace="http://schemas.microsoft.com/office/2006/metadata/properties" ma:root="true" ma:fieldsID="90a0e8af9243e61aed4000f5fe486d83" ns1:_="" ns2:_="" ns3:_="" ns4:_="" ns5:_="">
    <xsd:import namespace="http://schemas.microsoft.com/sharepoint/v3"/>
    <xsd:import namespace="http://schemas.microsoft.com/sharepoint.v3"/>
    <xsd:import namespace="38319c59-cafe-4953-ac04-7a1f3d75c99d"/>
    <xsd:import namespace="6c3c6057-49d3-4dc7-88e4-55d77bf3a92f"/>
    <xsd:import namespace="http://schemas.microsoft.com/sharepoint/v4"/>
    <xsd:element name="properties">
      <xsd:complexType>
        <xsd:sequence>
          <xsd:element name="documentManagement">
            <xsd:complexType>
              <xsd:all>
                <xsd:element ref="ns2:CategoryDescription" minOccurs="0"/>
                <xsd:element ref="ns3:Document_x0020_Number" minOccurs="0"/>
                <xsd:element ref="ns3:Document_x0020_Type"/>
                <xsd:element ref="ns3:Latest_x0020_Changes" minOccurs="0"/>
                <xsd:element ref="ns3:New_x0020_Version_x0020_Email_x0020_Required" minOccurs="0"/>
                <xsd:element ref="ns3:Must_x0020_review_x0020_changes_x0020_with_x0020_staff" minOccurs="0"/>
                <xsd:element ref="ns3:Review_x0020_Notification_x0020_Date"/>
                <xsd:element ref="ns3:Functional_x0020_Area"/>
                <xsd:element ref="ns3:Branch"/>
                <xsd:element ref="ns3:Contract"/>
                <xsd:element ref="ns3:Topic2"/>
                <xsd:element ref="ns3:Workflow_x0020_Status"/>
                <xsd:element ref="ns4:SendReminderNoticeTo"/>
                <xsd:element ref="ns4:Approve_x0020_Olli_x0020_Document" minOccurs="0"/>
                <xsd:element ref="ns3:Document_x0020_History" minOccurs="0"/>
                <xsd:element ref="ns4:Publish_x0020_Document" minOccurs="0"/>
                <xsd:element ref="ns3:_dlc_DocId" minOccurs="0"/>
                <xsd:element ref="ns3:_dlc_DocIdUrl" minOccurs="0"/>
                <xsd:element ref="ns3:_dlc_DocIdPersistId" minOccurs="0"/>
                <xsd:element ref="ns1:RoutingRuleDescription" minOccurs="0"/>
                <xsd:element ref="ns3:SharedWithUsers" minOccurs="0"/>
                <xsd:element ref="ns3:Division" minOccurs="0"/>
                <xsd:element ref="ns4:LastReminderDate" minOccurs="0"/>
                <xsd:element ref="ns4:LastReminderType" minOccurs="0"/>
                <xsd:element ref="ns4:Last_x0020_Reminder_x0020_Status" minOccurs="0"/>
                <xsd:element ref="ns5: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24" nillable="true" ma:displayName="Description-old" ma:description="" ma:hidden="true" ma:internalName="RoutingRuleDescription"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CategoryDescription" ma:index="2" nillable="true" ma:displayName="Description" ma:internalName="CategoryDescrip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8319c59-cafe-4953-ac04-7a1f3d75c99d" elementFormDefault="qualified">
    <xsd:import namespace="http://schemas.microsoft.com/office/2006/documentManagement/types"/>
    <xsd:import namespace="http://schemas.microsoft.com/office/infopath/2007/PartnerControls"/>
    <xsd:element name="Document_x0020_Number" ma:index="3" nillable="true" ma:displayName="Document Number" ma:internalName="Document_x0020_Number">
      <xsd:simpleType>
        <xsd:restriction base="dms:Text">
          <xsd:maxLength value="255"/>
        </xsd:restriction>
      </xsd:simpleType>
    </xsd:element>
    <xsd:element name="Document_x0020_Type" ma:index="4" ma:displayName="Document Type" ma:format="Dropdown" ma:internalName="Document_x0020_Type">
      <xsd:simpleType>
        <xsd:restriction base="dms:Choice">
          <xsd:enumeration value="Form"/>
          <xsd:enumeration value="Policy"/>
          <xsd:enumeration value="Process"/>
          <xsd:enumeration value="Reference"/>
          <xsd:enumeration value="Work Instruction"/>
        </xsd:restriction>
      </xsd:simpleType>
    </xsd:element>
    <xsd:element name="Latest_x0020_Changes" ma:index="5" nillable="true" ma:displayName="Latest Changes" ma:internalName="Latest_x0020_Changes">
      <xsd:simpleType>
        <xsd:restriction base="dms:Note"/>
      </xsd:simpleType>
    </xsd:element>
    <xsd:element name="New_x0020_Version_x0020_Email_x0020_Required" ma:index="6" nillable="true" ma:displayName="New Version Email Required" ma:format="RadioButtons" ma:internalName="New_x0020_Version_x0020_Email_x0020_Required">
      <xsd:simpleType>
        <xsd:restriction base="dms:Choice">
          <xsd:enumeration value="Yes"/>
          <xsd:enumeration value="No"/>
        </xsd:restriction>
      </xsd:simpleType>
    </xsd:element>
    <xsd:element name="Must_x0020_review_x0020_changes_x0020_with_x0020_staff" ma:index="7" nillable="true" ma:displayName="Must review changes with staff" ma:description="This includes any communication/education in addition to the version email." ma:format="RadioButtons" ma:internalName="Must_x0020_review_x0020_changes_x0020_with_x0020_staff" ma:readOnly="false">
      <xsd:simpleType>
        <xsd:restriction base="dms:Choice">
          <xsd:enumeration value="Yes"/>
          <xsd:enumeration value="No"/>
        </xsd:restriction>
      </xsd:simpleType>
    </xsd:element>
    <xsd:element name="Review_x0020_Notification_x0020_Date" ma:index="8" ma:displayName="Review Notification Date" ma:format="DateOnly" ma:internalName="Review_x0020_Notification_x0020_Date">
      <xsd:simpleType>
        <xsd:restriction base="dms:DateTime"/>
      </xsd:simpleType>
    </xsd:element>
    <xsd:element name="Functional_x0020_Area" ma:index="9" ma:displayName="Functional Area" ma:format="Dropdown" ma:internalName="Functional_x0020_Area">
      <xsd:simpleType>
        <xsd:restriction base="dms:Choice">
          <xsd:enumeration value="Audit"/>
          <xsd:enumeration value="Clinical Services"/>
          <xsd:enumeration value="Contract Administration"/>
          <xsd:enumeration value="Financial Services"/>
          <xsd:enumeration value="Administration &amp; Support"/>
          <xsd:enumeration value="Provider Services"/>
          <xsd:enumeration value="Systems &amp; Technology"/>
        </xsd:restriction>
      </xsd:simpleType>
    </xsd:element>
    <xsd:element name="Branch" ma:index="10" ma:displayName="Branch" ma:format="Dropdown" ma:internalName="Branch">
      <xsd:simpleType>
        <xsd:restriction base="dms:Choice">
          <xsd:enumeration value="Appeals/Redeterminations"/>
          <xsd:enumeration value="Audit"/>
          <xsd:enumeration value="Audit - Appeals"/>
          <xsd:enumeration value="Audit - Cost Report Reopenings"/>
          <xsd:enumeration value="Audit - Field Office"/>
          <xsd:enumeration value="Audit - Reimbursement"/>
          <xsd:enumeration value="Audit - Supervisors"/>
          <xsd:enumeration value="Business Systems Support"/>
          <xsd:enumeration value="CCU"/>
          <xsd:enumeration value="CERT"/>
          <xsd:enumeration value="Claims"/>
          <xsd:enumeration value="Complaint Screening"/>
          <xsd:enumeration value="Customer Service"/>
          <xsd:enumeration value="Document Services"/>
          <xsd:enumeration value="Financial Reporting"/>
          <xsd:enumeration value="FOIA"/>
          <xsd:enumeration value="INSIGHT"/>
          <xsd:enumeration value="Internal Systems"/>
          <xsd:enumeration value="MAC Administration"/>
          <xsd:enumeration value="Medical Review"/>
          <xsd:enumeration value="Medicare Guidance"/>
          <xsd:enumeration value="MedPub"/>
          <xsd:enumeration value="MIP"/>
          <xsd:enumeration value="Monitoring &amp; Complaint Screening"/>
          <xsd:enumeration value="Operational Training"/>
          <xsd:enumeration value="Payment Recovery"/>
          <xsd:enumeration value="Policy"/>
          <xsd:enumeration value="Provider Enrollment"/>
          <xsd:enumeration value="Provider Outreach &amp; Education"/>
          <xsd:enumeration value="Quality Assurance"/>
          <xsd:enumeration value="Quality Management"/>
          <xsd:enumeration value="RA"/>
          <xsd:enumeration value="Reimbursement"/>
          <xsd:enumeration value="Secondary Payer"/>
          <xsd:enumeration value="STAR"/>
          <xsd:enumeration value="Tech Support"/>
          <xsd:enumeration value="UPIC-JOA"/>
          <xsd:enumeration value="Web Development"/>
          <xsd:enumeration value="Ready to Archive"/>
        </xsd:restriction>
      </xsd:simpleType>
    </xsd:element>
    <xsd:element name="Contract" ma:index="11" ma:displayName="Contract" ma:format="Dropdown" ma:internalName="Contract" ma:readOnly="false">
      <xsd:simpleType>
        <xsd:restriction base="dms:Choice">
          <xsd:enumeration value="(None)"/>
          <xsd:enumeration value="Part A"/>
          <xsd:enumeration value="Part B"/>
          <xsd:enumeration value="Shared"/>
        </xsd:restriction>
      </xsd:simpleType>
    </xsd:element>
    <xsd:element name="Topic2" ma:index="12" ma:displayName="Topic" ma:format="Dropdown" ma:internalName="Topic2" ma:readOnly="false">
      <xsd:simpleType>
        <xsd:restriction base="dms:Choice">
          <xsd:enumeration value="(None)"/>
          <xsd:enumeration value="935"/>
          <xsd:enumeration value="1099"/>
          <xsd:enumeration value="Accounts Payable"/>
          <xsd:enumeration value="Accounts Receivable"/>
          <xsd:enumeration value="Advance Payments"/>
          <xsd:enumeration value="Approval"/>
          <xsd:enumeration value="Assignment"/>
          <xsd:enumeration value="Audit - Acceptability"/>
          <xsd:enumeration value="Audit - Audit Programs"/>
          <xsd:enumeration value="Audit - Claim Calculations"/>
          <xsd:enumeration value="Audit - DSH/LIP"/>
          <xsd:enumeration value="Audit - EHR Workpapers"/>
          <xsd:enumeration value="Audit - IME/GME/NAH"/>
          <xsd:enumeration value="Audit - IRF, LTCH, and Provider-Based Reviews"/>
          <xsd:enumeration value="Audit - Letters"/>
          <xsd:enumeration value="Audit - Rates"/>
          <xsd:enumeration value="Audit - SCH/MDH"/>
          <xsd:enumeration value="Audit - Settlement Worksheets"/>
          <xsd:enumeration value="Audit - Tentative Settlement"/>
          <xsd:enumeration value="Audit - UDR Workpapers"/>
          <xsd:enumeration value="Audit - UDRs"/>
          <xsd:enumeration value="Audit - Wage Index"/>
          <xsd:enumeration value="Banking"/>
          <xsd:enumeration value="Bankruptcy"/>
          <xsd:enumeration value="Beneficiary letter"/>
          <xsd:enumeration value="CA View"/>
          <xsd:enumeration value="Call Log"/>
          <xsd:enumeration value="CCU Reports"/>
          <xsd:enumeration value="CERT"/>
          <xsd:enumeration value="Checklist"/>
          <xsd:enumeration value="CMS"/>
          <xsd:enumeration value="COBC"/>
          <xsd:enumeration value="Communique"/>
          <xsd:enumeration value="Coordination of Benefits"/>
          <xsd:enumeration value="Corrective-Preventive Action"/>
          <xsd:enumeration value="Correspondence"/>
          <xsd:enumeration value="CRNA"/>
          <xsd:enumeration value="Cycle"/>
          <xsd:enumeration value="Data Analysis"/>
          <xsd:enumeration value="DCS/Treasury"/>
          <xsd:enumeration value="Development"/>
          <xsd:enumeration value="Divisional"/>
          <xsd:enumeration value="Document Control"/>
          <xsd:enumeration value="Draft CR"/>
          <xsd:enumeration value="Education – Internal"/>
          <xsd:enumeration value="Education – Provider"/>
          <xsd:enumeration value="EFT"/>
          <xsd:enumeration value="eNews"/>
          <xsd:enumeration value="ERS"/>
          <xsd:enumeration value="External Audit"/>
          <xsd:enumeration value="Fax"/>
          <xsd:enumeration value="First Level Appeal"/>
          <xsd:enumeration value="FISS"/>
          <xsd:enumeration value="HIGLAS"/>
          <xsd:enumeration value="Inquiries"/>
          <xsd:enumeration value="Internal Audit"/>
          <xsd:enumeration value="Internal Controls"/>
          <xsd:enumeration value="IRR"/>
          <xsd:enumeration value="IVR"/>
          <xsd:enumeration value="J5"/>
          <xsd:enumeration value="J8"/>
          <xsd:enumeration value="Macro"/>
          <xsd:enumeration value="Maintenance"/>
          <xsd:enumeration value="Management Review"/>
          <xsd:enumeration value="Master List"/>
          <xsd:enumeration value="Meetings"/>
          <xsd:enumeration value="MR Letter"/>
          <xsd:enumeration value="NICE"/>
          <xsd:enumeration value="Nonconforming Service"/>
          <xsd:enumeration value="NRF"/>
          <xsd:enumeration value="OCR"/>
          <xsd:enumeration value="OnBase"/>
          <xsd:enumeration value="Pecos"/>
          <xsd:enumeration value="Performance Metrics"/>
          <xsd:enumeration value="Portal Support"/>
          <xsd:enumeration value="Problem Prioritization"/>
          <xsd:enumeration value="Processing Applications"/>
          <xsd:enumeration value="Production"/>
          <xsd:enumeration value="Provider Letter"/>
          <xsd:enumeration value="Quality"/>
          <xsd:enumeration value="Receipt"/>
          <xsd:enumeration value="Referral"/>
          <xsd:enumeration value="Regulation and Informational Materials"/>
          <xsd:enumeration value="Release"/>
          <xsd:enumeration value="Reopening"/>
          <xsd:enumeration value="Reporting"/>
          <xsd:enumeration value="Review"/>
          <xsd:enumeration value="Sampling"/>
          <xsd:enumeration value="Second Level Appeal"/>
          <xsd:enumeration value="Service Level Agreement"/>
          <xsd:enumeration value="Service Requests-Referrals"/>
          <xsd:enumeration value="Systems Support"/>
          <xsd:enumeration value="Thank Yous"/>
          <xsd:enumeration value="Third Party"/>
          <xsd:enumeration value="Training"/>
          <xsd:enumeration value="Training Delivery"/>
          <xsd:enumeration value="Training Development"/>
          <xsd:enumeration value="Trending"/>
          <xsd:enumeration value="Validation"/>
          <xsd:enumeration value="Voluntary Refunds"/>
          <xsd:enumeration value="Website"/>
          <xsd:enumeration value="WFO"/>
          <xsd:enumeration value="Workload"/>
          <xsd:enumeration value="Worksheet"/>
          <xsd:enumeration value="Write Off"/>
          <xsd:enumeration value="ZPIC/UPIC"/>
        </xsd:restriction>
      </xsd:simpleType>
    </xsd:element>
    <xsd:element name="Workflow_x0020_Status" ma:index="13" ma:displayName="Workflow Status" ma:default="New" ma:format="Dropdown" ma:internalName="Workflow_x0020_Status" ma:readOnly="false">
      <xsd:simpleType>
        <xsd:restriction base="dms:Choice">
          <xsd:enumeration value="New"/>
          <xsd:enumeration value="Edit"/>
          <xsd:enumeration value="Review"/>
          <xsd:enumeration value="Approval"/>
          <xsd:enumeration value="Ready"/>
          <xsd:enumeration value="Active"/>
        </xsd:restriction>
      </xsd:simpleType>
    </xsd:element>
    <xsd:element name="Document_x0020_History" ma:index="16" nillable="true" ma:displayName="Document History" ma:internalName="Document_x0020_History">
      <xsd:simpleType>
        <xsd:restriction base="dms:Note">
          <xsd:maxLength value="255"/>
        </xsd:restriction>
      </xsd:simpleType>
    </xsd:element>
    <xsd:element name="_dlc_DocId" ma:index="20" nillable="true" ma:displayName="Document ID Value" ma:description="The value of the document ID assigned to this item." ma:internalName="_dlc_DocId" ma:readOnly="true">
      <xsd:simpleType>
        <xsd:restriction base="dms:Text"/>
      </xsd:simpleType>
    </xsd:element>
    <xsd:element name="_dlc_DocIdUrl" ma:index="2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2" nillable="true" ma:displayName="Persist ID" ma:description="Keep ID on add." ma:hidden="true" ma:internalName="_dlc_DocIdPersistId" ma:readOnly="true">
      <xsd:simpleType>
        <xsd:restriction base="dms:Boolean"/>
      </xsd:simpleType>
    </xsd:element>
    <xsd:element name="SharedWithUsers" ma:index="2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vision" ma:index="30" nillable="true" ma:displayName="Division" ma:default="Government Health Administrators" ma:hidden="true" ma:internalName="Division"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c3c6057-49d3-4dc7-88e4-55d77bf3a92f" elementFormDefault="qualified">
    <xsd:import namespace="http://schemas.microsoft.com/office/2006/documentManagement/types"/>
    <xsd:import namespace="http://schemas.microsoft.com/office/infopath/2007/PartnerControls"/>
    <xsd:element name="SendReminderNoticeTo" ma:index="14" ma:displayName="Send Reminder Notice To" ma:list="UserInfo" ma:SharePointGroup="0" ma:internalName="SendReminderNoticeTo" ma:readOnly="false" ma:showField="Title">
      <xsd:complexType>
        <xsd:complexContent>
          <xsd:extension base="dms:UserMulti">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element name="Approve_x0020_Olli_x0020_Document" ma:index="15" nillable="true" ma:displayName="Approve Olli Document" ma:internalName="Approve_x0020_Olli_x0020_Document">
      <xsd:complexType>
        <xsd:complexContent>
          <xsd:extension base="dms:URL">
            <xsd:sequence>
              <xsd:element name="Url" type="dms:ValidUrl" minOccurs="0" nillable="true"/>
              <xsd:element name="Description" type="xsd:string" nillable="true"/>
            </xsd:sequence>
          </xsd:extension>
        </xsd:complexContent>
      </xsd:complexType>
    </xsd:element>
    <xsd:element name="Publish_x0020_Document" ma:index="17" nillable="true" ma:displayName="Publish Document" ma:internalName="Publish_x0020_Document">
      <xsd:complexType>
        <xsd:complexContent>
          <xsd:extension base="dms:URL">
            <xsd:sequence>
              <xsd:element name="Url" type="dms:ValidUrl" minOccurs="0" nillable="true"/>
              <xsd:element name="Description" type="xsd:string" nillable="true"/>
            </xsd:sequence>
          </xsd:extension>
        </xsd:complexContent>
      </xsd:complexType>
    </xsd:element>
    <xsd:element name="LastReminderDate" ma:index="31" nillable="true" ma:displayName="Last Reminder Date" ma:format="DateTime" ma:hidden="true" ma:internalName="LastReminderDate" ma:readOnly="false">
      <xsd:simpleType>
        <xsd:restriction base="dms:DateTime"/>
      </xsd:simpleType>
    </xsd:element>
    <xsd:element name="LastReminderType" ma:index="32" nillable="true" ma:displayName="Last Reminder Type" ma:format="Dropdown" ma:hidden="true" ma:internalName="LastReminderType" ma:readOnly="false">
      <xsd:simpleType>
        <xsd:restriction base="dms:Choice">
          <xsd:enumeration value="Blank"/>
          <xsd:enumeration value="60 days"/>
          <xsd:enumeration value="30 days"/>
          <xsd:enumeration value="15 days"/>
          <xsd:enumeration value="7 days"/>
          <xsd:enumeration value="Due Today"/>
          <xsd:enumeration value="Past Due"/>
        </xsd:restriction>
      </xsd:simpleType>
    </xsd:element>
    <xsd:element name="Last_x0020_Reminder_x0020_Status" ma:index="33" nillable="true" ma:displayName="Last Reminder Status" ma:hidden="true" ma:internalName="Last_x0020_Reminder_x0020_Status"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34"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3" ma:displayName="Content Type"/>
        <xsd:element ref="dc:title"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Workflow_x0020_Status xmlns="38319c59-cafe-4953-ac04-7a1f3d75c99d">Review</Workflow_x0020_Status>
    <Must_x0020_review_x0020_changes_x0020_with_x0020_staff xmlns="38319c59-cafe-4953-ac04-7a1f3d75c99d" xsi:nil="true"/>
    <Functional_x0020_Area xmlns="38319c59-cafe-4953-ac04-7a1f3d75c99d">Provider Services</Functional_x0020_Area>
    <Topic2 xmlns="38319c59-cafe-4953-ac04-7a1f3d75c99d">Education – Internal</Topic2>
    <Branch xmlns="38319c59-cafe-4953-ac04-7a1f3d75c99d">Provider Outreach &amp; Education</Branch>
    <CategoryDescription xmlns="http://schemas.microsoft.com/sharepoint.v3" xsi:nil="true"/>
    <_dlc_DocId xmlns="38319c59-cafe-4953-ac04-7a1f3d75c99d">GHA0-759123567-9476</_dlc_DocId>
    <Approve_x0020_Olli_x0020_Document xmlns="6c3c6057-49d3-4dc7-88e4-55d77bf3a92f">
      <Url xsi:nil="true"/>
      <Description xsi:nil="true"/>
    </Approve_x0020_Olli_x0020_Document>
    <New_x0020_Version_x0020_Email_x0020_Required xmlns="38319c59-cafe-4953-ac04-7a1f3d75c99d">No</New_x0020_Version_x0020_Email_x0020_Required>
    <Review_x0020_Notification_x0020_Date xmlns="38319c59-cafe-4953-ac04-7a1f3d75c99d">2027-11-01T05:00:00+00:00</Review_x0020_Notification_x0020_Date>
    <Latest_x0020_Changes xmlns="38319c59-cafe-4953-ac04-7a1f3d75c99d">Change the directions and reducing the number of required slides
Substansial review complete</Latest_x0020_Changes>
    <Document_x0020_Number xmlns="38319c59-cafe-4953-ac04-7a1f3d75c99d" xsi:nil="true"/>
    <RoutingRuleDescription xmlns="http://schemas.microsoft.com/sharepoint/v3" xsi:nil="true"/>
    <Division xmlns="38319c59-cafe-4953-ac04-7a1f3d75c99d">Government Health Administrators</Division>
    <Contract xmlns="38319c59-cafe-4953-ac04-7a1f3d75c99d">Shared</Contract>
    <_dlc_DocIdUrl xmlns="38319c59-cafe-4953-ac04-7a1f3d75c99d">
      <Url>https://knowledge.wpsic.com/lib/gha/_layouts/15/DocIdRedir.aspx?ID=GHA0-759123567-9476</Url>
      <Description>GHA0-759123567-9476</Description>
    </_dlc_DocIdUrl>
    <Document_x0020_Type xmlns="38319c59-cafe-4953-ac04-7a1f3d75c99d">Form</Document_x0020_Type>
    <Document_x0020_History xmlns="38319c59-cafe-4953-ac04-7a1f3d75c99d" xsi:nil="true"/>
    <LastReminderType xmlns="6c3c6057-49d3-4dc7-88e4-55d77bf3a92f" xsi:nil="true"/>
    <Publish_x0020_Document xmlns="6c3c6057-49d3-4dc7-88e4-55d77bf3a92f">
      <Url>https://knowledge.wpsic.com/lib/gha/_layouts/15/wrkstat.aspx?List=6c3c6057-49d3-4dc7-88e4-55d77bf3a92f&amp;WorkflowInstanceName=d8df4180-8056-4c02-bbfe-910d4f9446c0</Url>
      <Description>Publish</Description>
    </Publish_x0020_Document>
    <IconOverlay xmlns="http://schemas.microsoft.com/sharepoint/v4" xsi:nil="true"/>
    <Last_x0020_Reminder_x0020_Status xmlns="6c3c6057-49d3-4dc7-88e4-55d77bf3a92f" xsi:nil="true"/>
    <SendReminderNoticeTo xmlns="6c3c6057-49d3-4dc7-88e4-55d77bf3a92f">
      <UserInfo>
        <DisplayName>i:0#.w|corp\0006890,#i:0#.w|corp\0006890,#Thom.Ryan@wpsic.com,#Thom.Ryan@wpsic.com,#Ryan, Thom,#,#,#</DisplayName>
        <AccountId>548</AccountId>
        <AccountType/>
      </UserInfo>
      <UserInfo>
        <DisplayName>i:0#.w|corp\0014800,#i:0#.w|corp\0014800,#Maria.Diaz@wpsic.com,#Maria.Diaz@wpsic.com,#Diaz, Maria,#,#,#</DisplayName>
        <AccountId>544</AccountId>
        <AccountType/>
      </UserInfo>
    </SendReminderNoticeTo>
    <LastReminderDate xmlns="6c3c6057-49d3-4dc7-88e4-55d77bf3a92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BEC31CEA-F569-4B68-8E5C-D5C51FE0B2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sharepoint.v3"/>
    <ds:schemaRef ds:uri="38319c59-cafe-4953-ac04-7a1f3d75c99d"/>
    <ds:schemaRef ds:uri="6c3c6057-49d3-4dc7-88e4-55d77bf3a92f"/>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8059118-2547-4481-829E-D13DAE6B8F68}">
  <ds:schemaRefs>
    <ds:schemaRef ds:uri="http://schemas.microsoft.com/office/infopath/2007/PartnerControls"/>
    <ds:schemaRef ds:uri="http://schemas.microsoft.com/sharepoint/v3"/>
    <ds:schemaRef ds:uri="6c3c6057-49d3-4dc7-88e4-55d77bf3a92f"/>
    <ds:schemaRef ds:uri="http://purl.org/dc/terms/"/>
    <ds:schemaRef ds:uri="http://schemas.openxmlformats.org/package/2006/metadata/core-properties"/>
    <ds:schemaRef ds:uri="http://schemas.microsoft.com/office/2006/documentManagement/types"/>
    <ds:schemaRef ds:uri="http://schemas.microsoft.com/sharepoint/v4"/>
    <ds:schemaRef ds:uri="http://purl.org/dc/elements/1.1/"/>
    <ds:schemaRef ds:uri="http://schemas.microsoft.com/office/2006/metadata/properties"/>
    <ds:schemaRef ds:uri="38319c59-cafe-4953-ac04-7a1f3d75c99d"/>
    <ds:schemaRef ds:uri="http://schemas.microsoft.com/sharepoint.v3"/>
    <ds:schemaRef ds:uri="http://www.w3.org/XML/1998/namespace"/>
    <ds:schemaRef ds:uri="http://purl.org/dc/dcmitype/"/>
  </ds:schemaRefs>
</ds:datastoreItem>
</file>

<file path=customXml/itemProps3.xml><?xml version="1.0" encoding="utf-8"?>
<ds:datastoreItem xmlns:ds="http://schemas.openxmlformats.org/officeDocument/2006/customXml" ds:itemID="{9D6FC670-C8E1-41BE-A7F2-A26CECE20381}">
  <ds:schemaRefs>
    <ds:schemaRef ds:uri="http://schemas.microsoft.com/sharepoint/v3/contenttype/forms"/>
  </ds:schemaRefs>
</ds:datastoreItem>
</file>

<file path=customXml/itemProps4.xml><?xml version="1.0" encoding="utf-8"?>
<ds:datastoreItem xmlns:ds="http://schemas.openxmlformats.org/officeDocument/2006/customXml" ds:itemID="{F27F3572-F5BA-4E12-9ED2-E593CE0E6171}">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1812</TotalTime>
  <Words>1293</Words>
  <Application>Microsoft Office PowerPoint</Application>
  <PresentationFormat>Widescreen</PresentationFormat>
  <Paragraphs>176</Paragraphs>
  <Slides>27</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Aptos</vt:lpstr>
      <vt:lpstr>Arial</vt:lpstr>
      <vt:lpstr>Calibri</vt:lpstr>
      <vt:lpstr>Office Theme</vt:lpstr>
      <vt:lpstr>Medical Review of Mohs Micrographic Surgery</vt:lpstr>
      <vt:lpstr>Objective &amp; Agenda</vt:lpstr>
      <vt:lpstr>Mohs Micrographic Surgery (MMS)</vt:lpstr>
      <vt:lpstr>What is Mohs</vt:lpstr>
      <vt:lpstr>Why We Are Reviewing</vt:lpstr>
      <vt:lpstr>Data Analysis</vt:lpstr>
      <vt:lpstr>Guidelines Used for Review</vt:lpstr>
      <vt:lpstr>What Reviewers Check For</vt:lpstr>
      <vt:lpstr>Coverage </vt:lpstr>
      <vt:lpstr>Anatomic Locations for Coverage</vt:lpstr>
      <vt:lpstr>Covered Indications</vt:lpstr>
      <vt:lpstr>Aggressive Features to Help Define Medical Necessity in Basal Cell</vt:lpstr>
      <vt:lpstr>Aggressive Features of Squamous Cell Carcinoma</vt:lpstr>
      <vt:lpstr>Coverage Limitation</vt:lpstr>
      <vt:lpstr>Documentation </vt:lpstr>
      <vt:lpstr>Documentation Components</vt:lpstr>
      <vt:lpstr>Additional Documentation </vt:lpstr>
      <vt:lpstr>Documentation Tips</vt:lpstr>
      <vt:lpstr>Review Findings </vt:lpstr>
      <vt:lpstr>GBC01</vt:lpstr>
      <vt:lpstr>GBB02</vt:lpstr>
      <vt:lpstr>Questions and Answers</vt:lpstr>
      <vt:lpstr>Survey</vt:lpstr>
      <vt:lpstr>Annual Medicare Participation Announcement</vt:lpstr>
      <vt:lpstr>Thanks for attending!</vt:lpstr>
      <vt:lpstr>Disclaimers</vt:lpstr>
      <vt:lpstr>CPT Copyright Notice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Medical Review of Mohs Micrographic Surgery</dc:title>
  <dc:creator>Ryan, Thom</dc:creator>
  <cp:lastModifiedBy>Diaz, Maria</cp:lastModifiedBy>
  <cp:revision>56</cp:revision>
  <cp:lastPrinted>2024-11-27T17:10:04Z</cp:lastPrinted>
  <dcterms:created xsi:type="dcterms:W3CDTF">2024-08-22T14:51:40Z</dcterms:created>
  <dcterms:modified xsi:type="dcterms:W3CDTF">2025-11-17T14:38:15Z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0x010100145A4B23F966424BB4FD8A429A4EA29A00B28F0F4C13E7B647A42AF9991E87A101</vt:lpwstr>
  </property>
  <property fmtid="{D5CDD505-2E9C-101B-9397-08002B2CF9AE}" pid="3" name="_dlc_DocIdItemGuid">
    <vt:lpwstr>79caee41-dab7-4bf2-a73b-0320c3fc7159</vt:lpwstr>
  </property>
  <property fmtid="{D5CDD505-2E9C-101B-9397-08002B2CF9AE}" pid="4" name="WorkflowChangePath">
    <vt:lpwstr>a4216109-3f9e-43cc-90ff-b52cd27f9e9b,19;a4216109-3f9e-43cc-90ff-b52cd27f9e9b,19;a4216109-3f9e-43cc-90ff-b52cd27f9e9b,65;a4216109-3f9e-43cc-90ff-b52cd27f9e9b,65;a4216109-3f9e-43cc-90ff-b52cd27f9e9b,106;a4216109-3f9e-43cc-90ff-b52cd27f9e9b,106;a4216109-3f9e-43cc-90ff-b52cd27f9e9b,152;a4216109-3f9e-43cc-90ff-b52cd27f9e9b,152;a4216109-3f9e-43cc-90ff-b52cd27f9e9b,170;a4216109-3f9e-43cc-90ff-b52cd27f9e9b,170;a4216109-3f9e-43cc-90ff-b52cd27f9e9b,189;a4216109-3f9e-43cc-90ff-b52cd27f9e9b,189;ca5dd580-a938-4591-ab74-9445f19a3867,209;ca5dd580-a938-4591-ab74-9445f19a3867,209;ca5dd580-a938-4591-ab74-9445f19a3867,232;ca5dd580-a938-4591-ab74-9445f19a3867,232;0339a340-c44f-4d57-891a-29de4e5c9760,254;0339a340-c44f-4d57-891a-29de4e5c9760,254;820556b3-092b-4703-b329-821583cbfa39,275;820556b3-092b-4703-b329-821583cbfa39,275;820556b3-092b-4703-b329-821583cbfa39,296;820556b3-092b-4703-b329-821583cbfa39,296;820556b3-092b-4703-b329-821583cbfa39,334;820556b3-092b-4703-b329-821583cbfa39,334;820556b3-092b-4703-b329-821583cbfa39,356;820556b3-092b-4703-b329-821583cbfa39,356;820556b3-092b-4703-b329-821583cbfa39,376;820556b3-092b-4703-b329-821583cbfa39,376;</vt:lpwstr>
  </property>
  <property fmtid="{D5CDD505-2E9C-101B-9397-08002B2CF9AE}" pid="5" name="SendReminderNoticeTo">
    <vt:lpwstr>548;#i:0#.w|corp\0006890,#i:0#.w|corp\0006890,#Thom.Ryan@wpsic.com,#Thom.Ryan@wpsic.com,#Ryan, Thom,#,#,#;#544;#i:0#.w|corp\0014800,#i:0#.w|corp\0014800,#Maria.Diaz@wpsic.com,#Maria.Diaz@wpsic.com,#Diaz, Maria,#,#,#</vt:lpwstr>
  </property>
  <property fmtid="{D5CDD505-2E9C-101B-9397-08002B2CF9AE}" pid="6" name="Publish Document">
    <vt:lpwstr>https://knowledge.wpsic.com/lib/gha/_layouts/15/wrkstat.aspx?List=6c3c6057-49d3-4dc7-88e4-55d77bf3a92f&amp;WorkflowInstanceName=d8df4180-8056-4c02-bbfe-910d4f9446c0, Publish</vt:lpwstr>
  </property>
</Properties>
</file>