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50"/>
  </p:notesMasterIdLst>
  <p:sldIdLst>
    <p:sldId id="475" r:id="rId6"/>
    <p:sldId id="256" r:id="rId7"/>
    <p:sldId id="476" r:id="rId8"/>
    <p:sldId id="258" r:id="rId9"/>
    <p:sldId id="477" r:id="rId10"/>
    <p:sldId id="481" r:id="rId11"/>
    <p:sldId id="259" r:id="rId12"/>
    <p:sldId id="523" r:id="rId13"/>
    <p:sldId id="530" r:id="rId14"/>
    <p:sldId id="532" r:id="rId15"/>
    <p:sldId id="487" r:id="rId16"/>
    <p:sldId id="488" r:id="rId17"/>
    <p:sldId id="489" r:id="rId18"/>
    <p:sldId id="533" r:id="rId19"/>
    <p:sldId id="491" r:id="rId20"/>
    <p:sldId id="492" r:id="rId21"/>
    <p:sldId id="493" r:id="rId22"/>
    <p:sldId id="534" r:id="rId23"/>
    <p:sldId id="498" r:id="rId24"/>
    <p:sldId id="499" r:id="rId25"/>
    <p:sldId id="524" r:id="rId26"/>
    <p:sldId id="516" r:id="rId27"/>
    <p:sldId id="525" r:id="rId28"/>
    <p:sldId id="517" r:id="rId29"/>
    <p:sldId id="514" r:id="rId30"/>
    <p:sldId id="515" r:id="rId31"/>
    <p:sldId id="527" r:id="rId32"/>
    <p:sldId id="519" r:id="rId33"/>
    <p:sldId id="526" r:id="rId34"/>
    <p:sldId id="518" r:id="rId35"/>
    <p:sldId id="528" r:id="rId36"/>
    <p:sldId id="520" r:id="rId37"/>
    <p:sldId id="529" r:id="rId38"/>
    <p:sldId id="522" r:id="rId39"/>
    <p:sldId id="535" r:id="rId40"/>
    <p:sldId id="503" r:id="rId41"/>
    <p:sldId id="512" r:id="rId42"/>
    <p:sldId id="513" r:id="rId43"/>
    <p:sldId id="511" r:id="rId44"/>
    <p:sldId id="484" r:id="rId45"/>
    <p:sldId id="483" r:id="rId46"/>
    <p:sldId id="482" r:id="rId47"/>
    <p:sldId id="531" r:id="rId48"/>
    <p:sldId id="470"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2789"/>
    <a:srgbClr val="FFFFFF"/>
    <a:srgbClr val="6EFCA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76" autoAdjust="0"/>
    <p:restoredTop sz="86467" autoAdjust="0"/>
  </p:normalViewPr>
  <p:slideViewPr>
    <p:cSldViewPr snapToGrid="0">
      <p:cViewPr varScale="1">
        <p:scale>
          <a:sx n="41" d="100"/>
          <a:sy n="41" d="100"/>
        </p:scale>
        <p:origin x="78" y="960"/>
      </p:cViewPr>
      <p:guideLst/>
    </p:cSldViewPr>
  </p:slideViewPr>
  <p:outlineViewPr>
    <p:cViewPr>
      <p:scale>
        <a:sx n="33" d="100"/>
        <a:sy n="33" d="100"/>
      </p:scale>
      <p:origin x="0" y="-13188"/>
    </p:cViewPr>
  </p:outlineViewPr>
  <p:notesTextViewPr>
    <p:cViewPr>
      <p:scale>
        <a:sx n="1" d="1"/>
        <a:sy n="1" d="1"/>
      </p:scale>
      <p:origin x="0" y="0"/>
    </p:cViewPr>
  </p:notesTextViewPr>
  <p:sorterViewPr>
    <p:cViewPr>
      <p:scale>
        <a:sx n="100" d="100"/>
        <a:sy n="100" d="100"/>
      </p:scale>
      <p:origin x="0" y="-71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8" Type="http://schemas.openxmlformats.org/officeDocument/2006/relationships/slide" Target="slides/slide3.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E9FC40-FBF3-814F-9E56-50587560396D}" type="datetimeFigureOut">
              <a:rPr lang="en-US" smtClean="0"/>
              <a:t>6/16/2025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664B30-646F-8643-8653-8343F83773FD}" type="slidenum">
              <a:rPr lang="en-US" smtClean="0"/>
              <a:t>‹#›</a:t>
            </a:fld>
            <a:endParaRPr lang="en-US" dirty="0"/>
          </a:p>
        </p:txBody>
      </p:sp>
    </p:spTree>
    <p:extLst>
      <p:ext uri="{BB962C8B-B14F-4D97-AF65-F5344CB8AC3E}">
        <p14:creationId xmlns:p14="http://schemas.microsoft.com/office/powerpoint/2010/main" val="32778566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4</a:t>
            </a:fld>
            <a:endParaRPr lang="en-US" dirty="0"/>
          </a:p>
        </p:txBody>
      </p:sp>
    </p:spTree>
    <p:extLst>
      <p:ext uri="{BB962C8B-B14F-4D97-AF65-F5344CB8AC3E}">
        <p14:creationId xmlns:p14="http://schemas.microsoft.com/office/powerpoint/2010/main" val="4131093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31</a:t>
            </a:fld>
            <a:endParaRPr lang="en-US" dirty="0"/>
          </a:p>
        </p:txBody>
      </p:sp>
    </p:spTree>
    <p:extLst>
      <p:ext uri="{BB962C8B-B14F-4D97-AF65-F5344CB8AC3E}">
        <p14:creationId xmlns:p14="http://schemas.microsoft.com/office/powerpoint/2010/main" val="7000476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32</a:t>
            </a:fld>
            <a:endParaRPr lang="en-US" dirty="0"/>
          </a:p>
        </p:txBody>
      </p:sp>
    </p:spTree>
    <p:extLst>
      <p:ext uri="{BB962C8B-B14F-4D97-AF65-F5344CB8AC3E}">
        <p14:creationId xmlns:p14="http://schemas.microsoft.com/office/powerpoint/2010/main" val="37227218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33</a:t>
            </a:fld>
            <a:endParaRPr lang="en-US" dirty="0"/>
          </a:p>
        </p:txBody>
      </p:sp>
    </p:spTree>
    <p:extLst>
      <p:ext uri="{BB962C8B-B14F-4D97-AF65-F5344CB8AC3E}">
        <p14:creationId xmlns:p14="http://schemas.microsoft.com/office/powerpoint/2010/main" val="5987018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35</a:t>
            </a:fld>
            <a:endParaRPr lang="en-US" dirty="0"/>
          </a:p>
        </p:txBody>
      </p:sp>
    </p:spTree>
    <p:extLst>
      <p:ext uri="{BB962C8B-B14F-4D97-AF65-F5344CB8AC3E}">
        <p14:creationId xmlns:p14="http://schemas.microsoft.com/office/powerpoint/2010/main" val="29141400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38</a:t>
            </a:fld>
            <a:endParaRPr lang="en-US" dirty="0"/>
          </a:p>
        </p:txBody>
      </p:sp>
    </p:spTree>
    <p:extLst>
      <p:ext uri="{BB962C8B-B14F-4D97-AF65-F5344CB8AC3E}">
        <p14:creationId xmlns:p14="http://schemas.microsoft.com/office/powerpoint/2010/main" val="39954326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31494F-AF70-D38E-72B4-84F0EA2D36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7E28E5-8311-E5BA-50F6-7A069063A5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B706E0-BA70-EFC9-FCC3-80F6115BA56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41F1A0-4FC4-BF41-485E-29354176BB34}"/>
              </a:ext>
            </a:extLst>
          </p:cNvPr>
          <p:cNvSpPr>
            <a:spLocks noGrp="1"/>
          </p:cNvSpPr>
          <p:nvPr>
            <p:ph type="sldNum" sz="quarter" idx="5"/>
          </p:nvPr>
        </p:nvSpPr>
        <p:spPr/>
        <p:txBody>
          <a:bodyPr/>
          <a:lstStyle/>
          <a:p>
            <a:fld id="{5C664B30-646F-8643-8653-8343F83773FD}" type="slidenum">
              <a:rPr lang="en-US" smtClean="0"/>
              <a:t>39</a:t>
            </a:fld>
            <a:endParaRPr lang="en-US" dirty="0"/>
          </a:p>
        </p:txBody>
      </p:sp>
    </p:spTree>
    <p:extLst>
      <p:ext uri="{BB962C8B-B14F-4D97-AF65-F5344CB8AC3E}">
        <p14:creationId xmlns:p14="http://schemas.microsoft.com/office/powerpoint/2010/main" val="31045264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7</a:t>
            </a:fld>
            <a:endParaRPr lang="en-US" dirty="0"/>
          </a:p>
        </p:txBody>
      </p:sp>
    </p:spTree>
    <p:extLst>
      <p:ext uri="{BB962C8B-B14F-4D97-AF65-F5344CB8AC3E}">
        <p14:creationId xmlns:p14="http://schemas.microsoft.com/office/powerpoint/2010/main" val="3831452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10</a:t>
            </a:fld>
            <a:endParaRPr lang="en-US" dirty="0"/>
          </a:p>
        </p:txBody>
      </p:sp>
    </p:spTree>
    <p:extLst>
      <p:ext uri="{BB962C8B-B14F-4D97-AF65-F5344CB8AC3E}">
        <p14:creationId xmlns:p14="http://schemas.microsoft.com/office/powerpoint/2010/main" val="6411222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ACBA22-2FF0-2F09-24F4-2F141C2F0C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6E91AE-BD6D-396E-4A8C-72DF0F42E0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60EB54-24F9-4F1B-4ACF-F1D56B6DF2F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45A9762-83F4-8631-76A2-371663696490}"/>
              </a:ext>
            </a:extLst>
          </p:cNvPr>
          <p:cNvSpPr>
            <a:spLocks noGrp="1"/>
          </p:cNvSpPr>
          <p:nvPr>
            <p:ph type="sldNum" sz="quarter" idx="5"/>
          </p:nvPr>
        </p:nvSpPr>
        <p:spPr/>
        <p:txBody>
          <a:bodyPr/>
          <a:lstStyle/>
          <a:p>
            <a:fld id="{5C664B30-646F-8643-8653-8343F83773FD}" type="slidenum">
              <a:rPr lang="en-US" smtClean="0"/>
              <a:t>14</a:t>
            </a:fld>
            <a:endParaRPr lang="en-US" dirty="0"/>
          </a:p>
        </p:txBody>
      </p:sp>
    </p:spTree>
    <p:extLst>
      <p:ext uri="{BB962C8B-B14F-4D97-AF65-F5344CB8AC3E}">
        <p14:creationId xmlns:p14="http://schemas.microsoft.com/office/powerpoint/2010/main" val="9016249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15</a:t>
            </a:fld>
            <a:endParaRPr lang="en-US" dirty="0"/>
          </a:p>
        </p:txBody>
      </p:sp>
    </p:spTree>
    <p:extLst>
      <p:ext uri="{BB962C8B-B14F-4D97-AF65-F5344CB8AC3E}">
        <p14:creationId xmlns:p14="http://schemas.microsoft.com/office/powerpoint/2010/main" val="28958802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64DFF5-5B4D-672B-3380-D9CE8DA51A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A27D06-0E4E-ACFB-36A9-B2B8388069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BB89A2-DB13-14D5-E36C-87BC2C4F3DE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3EE752B-D2DA-0455-33ED-2A8A5BA86F7E}"/>
              </a:ext>
            </a:extLst>
          </p:cNvPr>
          <p:cNvSpPr>
            <a:spLocks noGrp="1"/>
          </p:cNvSpPr>
          <p:nvPr>
            <p:ph type="sldNum" sz="quarter" idx="5"/>
          </p:nvPr>
        </p:nvSpPr>
        <p:spPr/>
        <p:txBody>
          <a:bodyPr/>
          <a:lstStyle/>
          <a:p>
            <a:fld id="{5C664B30-646F-8643-8653-8343F83773FD}" type="slidenum">
              <a:rPr lang="en-US" smtClean="0"/>
              <a:t>18</a:t>
            </a:fld>
            <a:endParaRPr lang="en-US" dirty="0"/>
          </a:p>
        </p:txBody>
      </p:sp>
    </p:spTree>
    <p:extLst>
      <p:ext uri="{BB962C8B-B14F-4D97-AF65-F5344CB8AC3E}">
        <p14:creationId xmlns:p14="http://schemas.microsoft.com/office/powerpoint/2010/main" val="33786763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19</a:t>
            </a:fld>
            <a:endParaRPr lang="en-US" dirty="0"/>
          </a:p>
        </p:txBody>
      </p:sp>
    </p:spTree>
    <p:extLst>
      <p:ext uri="{BB962C8B-B14F-4D97-AF65-F5344CB8AC3E}">
        <p14:creationId xmlns:p14="http://schemas.microsoft.com/office/powerpoint/2010/main" val="40941771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20</a:t>
            </a:fld>
            <a:endParaRPr lang="en-US" dirty="0"/>
          </a:p>
        </p:txBody>
      </p:sp>
    </p:spTree>
    <p:extLst>
      <p:ext uri="{BB962C8B-B14F-4D97-AF65-F5344CB8AC3E}">
        <p14:creationId xmlns:p14="http://schemas.microsoft.com/office/powerpoint/2010/main" val="40500774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27</a:t>
            </a:fld>
            <a:endParaRPr lang="en-US" dirty="0"/>
          </a:p>
        </p:txBody>
      </p:sp>
    </p:spTree>
    <p:extLst>
      <p:ext uri="{BB962C8B-B14F-4D97-AF65-F5344CB8AC3E}">
        <p14:creationId xmlns:p14="http://schemas.microsoft.com/office/powerpoint/2010/main" val="402697194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A blue and black logo&#10;&#10;Description automatically generated">
            <a:extLst>
              <a:ext uri="{FF2B5EF4-FFF2-40B4-BE49-F238E27FC236}">
                <a16:creationId xmlns:a16="http://schemas.microsoft.com/office/drawing/2014/main" id="{AA20C6C4-F155-7803-EFE1-9762E8F8E67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26890" y="793676"/>
            <a:ext cx="2808514" cy="915368"/>
          </a:xfrm>
          <a:prstGeom prst="rect">
            <a:avLst/>
          </a:prstGeom>
        </p:spPr>
      </p:pic>
      <p:pic>
        <p:nvPicPr>
          <p:cNvPr id="7" name="Picture 6" descr="A close up of a logo&#10;&#10;Description automatically generated">
            <a:extLst>
              <a:ext uri="{FF2B5EF4-FFF2-40B4-BE49-F238E27FC236}">
                <a16:creationId xmlns:a16="http://schemas.microsoft.com/office/drawing/2014/main" id="{14E046DD-223D-90F4-25DB-5E4397CCEFC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34" y="0"/>
            <a:ext cx="12189532" cy="6858000"/>
          </a:xfrm>
          <a:prstGeom prst="rect">
            <a:avLst/>
          </a:prstGeom>
        </p:spPr>
      </p:pic>
      <p:sp>
        <p:nvSpPr>
          <p:cNvPr id="2" name="Title 1">
            <a:extLst>
              <a:ext uri="{FF2B5EF4-FFF2-40B4-BE49-F238E27FC236}">
                <a16:creationId xmlns:a16="http://schemas.microsoft.com/office/drawing/2014/main" id="{562FDC75-92C1-E9B5-3504-B59857A6FD43}"/>
              </a:ext>
            </a:extLst>
          </p:cNvPr>
          <p:cNvSpPr>
            <a:spLocks noGrp="1"/>
          </p:cNvSpPr>
          <p:nvPr>
            <p:ph type="ctrTitle"/>
          </p:nvPr>
        </p:nvSpPr>
        <p:spPr>
          <a:xfrm>
            <a:off x="526890" y="1918234"/>
            <a:ext cx="7316755" cy="2734447"/>
          </a:xfrm>
        </p:spPr>
        <p:txBody>
          <a:bodyPr anchor="ctr"/>
          <a:lstStyle>
            <a:lvl1pPr algn="l">
              <a:defRPr sz="6000">
                <a:solidFill>
                  <a:schemeClr val="tx1">
                    <a:lumMod val="75000"/>
                    <a:lumOff val="25000"/>
                  </a:schemeClr>
                </a:solidFill>
              </a:defRPr>
            </a:lvl1pPr>
          </a:lstStyle>
          <a:p>
            <a:r>
              <a:rPr lang="en-US" dirty="0"/>
              <a:t>Click to edit Master title style</a:t>
            </a:r>
          </a:p>
        </p:txBody>
      </p:sp>
      <p:sp>
        <p:nvSpPr>
          <p:cNvPr id="3" name="Subtitle 2">
            <a:extLst>
              <a:ext uri="{FF2B5EF4-FFF2-40B4-BE49-F238E27FC236}">
                <a16:creationId xmlns:a16="http://schemas.microsoft.com/office/drawing/2014/main" id="{8B1FA38E-B6D4-E7E2-AD0C-0525A67BA19B}"/>
              </a:ext>
            </a:extLst>
          </p:cNvPr>
          <p:cNvSpPr>
            <a:spLocks noGrp="1"/>
          </p:cNvSpPr>
          <p:nvPr>
            <p:ph type="subTitle" idx="1"/>
          </p:nvPr>
        </p:nvSpPr>
        <p:spPr>
          <a:xfrm>
            <a:off x="2653553" y="4759132"/>
            <a:ext cx="5190092" cy="533006"/>
          </a:xfrm>
        </p:spPr>
        <p:txBody>
          <a:bodyPr/>
          <a:lstStyle>
            <a:lvl1pPr marL="0" indent="0" algn="ctr">
              <a:buNone/>
              <a:defRPr sz="24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pic>
        <p:nvPicPr>
          <p:cNvPr id="10" name="Picture 9" descr="Logo, company name&#10;&#10;Description automatically generated">
            <a:extLst>
              <a:ext uri="{FF2B5EF4-FFF2-40B4-BE49-F238E27FC236}">
                <a16:creationId xmlns:a16="http://schemas.microsoft.com/office/drawing/2014/main" id="{79478F67-FB7C-B918-569D-233FCB007EF0}"/>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526890" y="5398589"/>
            <a:ext cx="2808514" cy="1107794"/>
          </a:xfrm>
          <a:prstGeom prst="rect">
            <a:avLst/>
          </a:prstGeom>
        </p:spPr>
      </p:pic>
      <p:sp>
        <p:nvSpPr>
          <p:cNvPr id="4" name="Slide Number Placeholder 7">
            <a:extLst>
              <a:ext uri="{FF2B5EF4-FFF2-40B4-BE49-F238E27FC236}">
                <a16:creationId xmlns:a16="http://schemas.microsoft.com/office/drawing/2014/main" id="{525A48F2-9A76-3D99-FF32-380DF7951746}"/>
              </a:ext>
            </a:extLst>
          </p:cNvPr>
          <p:cNvSpPr txBox="1">
            <a:spLocks/>
          </p:cNvSpPr>
          <p:nvPr userDrawn="1"/>
        </p:nvSpPr>
        <p:spPr>
          <a:xfrm>
            <a:off x="11236245" y="6354595"/>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3259441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Content, CPT,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10466626"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1804988"/>
            <a:ext cx="6096000" cy="4583047"/>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8" name="Picture 7" descr="A logo of a company&#10;&#10;Description automatically generated">
            <a:extLst>
              <a:ext uri="{FF2B5EF4-FFF2-40B4-BE49-F238E27FC236}">
                <a16:creationId xmlns:a16="http://schemas.microsoft.com/office/drawing/2014/main" id="{C9658463-3364-6B90-9A4D-B01F2566AE1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5" name="Text Placeholder 4">
            <a:extLst>
              <a:ext uri="{FF2B5EF4-FFF2-40B4-BE49-F238E27FC236}">
                <a16:creationId xmlns:a16="http://schemas.microsoft.com/office/drawing/2014/main" id="{71E18BBE-F7AF-1BE6-9878-07866E6B5560}"/>
              </a:ext>
            </a:extLst>
          </p:cNvPr>
          <p:cNvSpPr>
            <a:spLocks noGrp="1"/>
          </p:cNvSpPr>
          <p:nvPr>
            <p:ph type="body" sz="quarter" idx="11"/>
          </p:nvPr>
        </p:nvSpPr>
        <p:spPr>
          <a:xfrm>
            <a:off x="1619636" y="64886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6" name="Picture Placeholder 5">
            <a:extLst>
              <a:ext uri="{FF2B5EF4-FFF2-40B4-BE49-F238E27FC236}">
                <a16:creationId xmlns:a16="http://schemas.microsoft.com/office/drawing/2014/main" id="{7F5DBB29-FB65-CA0B-1662-E4444889E6D6}"/>
              </a:ext>
            </a:extLst>
          </p:cNvPr>
          <p:cNvSpPr>
            <a:spLocks noGrp="1"/>
          </p:cNvSpPr>
          <p:nvPr>
            <p:ph type="pic" sz="quarter" idx="10"/>
          </p:nvPr>
        </p:nvSpPr>
        <p:spPr>
          <a:xfrm>
            <a:off x="7243052" y="1804989"/>
            <a:ext cx="4061774" cy="4462128"/>
          </a:xfrm>
        </p:spPr>
        <p:txBody>
          <a:bodyPr/>
          <a:lstStyle>
            <a:lvl1pPr marL="0" indent="0">
              <a:buNone/>
              <a:defRPr/>
            </a:lvl1pPr>
          </a:lstStyle>
          <a:p>
            <a:endParaRPr lang="en-US" dirty="0"/>
          </a:p>
        </p:txBody>
      </p:sp>
      <p:sp>
        <p:nvSpPr>
          <p:cNvPr id="9" name="Slide Number Placeholder 7">
            <a:extLst>
              <a:ext uri="{FF2B5EF4-FFF2-40B4-BE49-F238E27FC236}">
                <a16:creationId xmlns:a16="http://schemas.microsoft.com/office/drawing/2014/main" id="{45766758-E681-171E-3AB1-2F42BB6886F7}"/>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27840145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Content,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10466626"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1804988"/>
            <a:ext cx="6096000" cy="4583047"/>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8" name="Picture 7" descr="A logo of a company&#10;&#10;Description automatically generated">
            <a:extLst>
              <a:ext uri="{FF2B5EF4-FFF2-40B4-BE49-F238E27FC236}">
                <a16:creationId xmlns:a16="http://schemas.microsoft.com/office/drawing/2014/main" id="{C9658463-3364-6B90-9A4D-B01F2566AE1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6" name="Picture Placeholder 5">
            <a:extLst>
              <a:ext uri="{FF2B5EF4-FFF2-40B4-BE49-F238E27FC236}">
                <a16:creationId xmlns:a16="http://schemas.microsoft.com/office/drawing/2014/main" id="{7F5DBB29-FB65-CA0B-1662-E4444889E6D6}"/>
              </a:ext>
            </a:extLst>
          </p:cNvPr>
          <p:cNvSpPr>
            <a:spLocks noGrp="1"/>
          </p:cNvSpPr>
          <p:nvPr>
            <p:ph type="pic" sz="quarter" idx="10"/>
          </p:nvPr>
        </p:nvSpPr>
        <p:spPr>
          <a:xfrm>
            <a:off x="7243052" y="1804989"/>
            <a:ext cx="4061774" cy="4462128"/>
          </a:xfrm>
        </p:spPr>
        <p:txBody>
          <a:bodyPr/>
          <a:lstStyle>
            <a:lvl1pPr marL="0" indent="0">
              <a:buNone/>
              <a:defRPr/>
            </a:lvl1pPr>
          </a:lstStyle>
          <a:p>
            <a:endParaRPr lang="en-US" dirty="0"/>
          </a:p>
        </p:txBody>
      </p:sp>
      <p:sp>
        <p:nvSpPr>
          <p:cNvPr id="9" name="Slide Number Placeholder 7">
            <a:extLst>
              <a:ext uri="{FF2B5EF4-FFF2-40B4-BE49-F238E27FC236}">
                <a16:creationId xmlns:a16="http://schemas.microsoft.com/office/drawing/2014/main" id="{45766758-E681-171E-3AB1-2F42BB6886F7}"/>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27558329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Content, picture w/ snow flak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23A1C11E-9CCC-ABB6-5C3B-D960528527E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73939" y="320851"/>
            <a:ext cx="2315954" cy="2315954"/>
          </a:xfrm>
          <a:prstGeom prst="rect">
            <a:avLst/>
          </a:prstGeom>
        </p:spPr>
      </p:pic>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8160309"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1804988"/>
            <a:ext cx="6096000" cy="4583047"/>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6" name="Picture Placeholder 5">
            <a:extLst>
              <a:ext uri="{FF2B5EF4-FFF2-40B4-BE49-F238E27FC236}">
                <a16:creationId xmlns:a16="http://schemas.microsoft.com/office/drawing/2014/main" id="{470A9C83-124F-7E85-852C-E4C1959F6C79}"/>
              </a:ext>
            </a:extLst>
          </p:cNvPr>
          <p:cNvSpPr>
            <a:spLocks noGrp="1"/>
          </p:cNvSpPr>
          <p:nvPr>
            <p:ph type="pic" sz="quarter" idx="10"/>
          </p:nvPr>
        </p:nvSpPr>
        <p:spPr>
          <a:xfrm>
            <a:off x="7243052" y="2857499"/>
            <a:ext cx="4061774" cy="3530536"/>
          </a:xfrm>
        </p:spPr>
        <p:txBody>
          <a:bodyPr/>
          <a:lstStyle>
            <a:lvl1pPr marL="0" indent="0">
              <a:buNone/>
              <a:defRPr/>
            </a:lvl1pPr>
          </a:lstStyle>
          <a:p>
            <a:endParaRPr lang="en-US" dirty="0"/>
          </a:p>
        </p:txBody>
      </p:sp>
      <p:sp>
        <p:nvSpPr>
          <p:cNvPr id="7" name="Slide Number Placeholder 7">
            <a:extLst>
              <a:ext uri="{FF2B5EF4-FFF2-40B4-BE49-F238E27FC236}">
                <a16:creationId xmlns:a16="http://schemas.microsoft.com/office/drawing/2014/main" id="{843CBEC3-41D9-6CF1-E37B-CEBB3EBF6EDA}"/>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21429382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Content, CPT, picture w/ snow flak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23A1C11E-9CCC-ABB6-5C3B-D960528527E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73939" y="320851"/>
            <a:ext cx="2315954" cy="2315954"/>
          </a:xfrm>
          <a:prstGeom prst="rect">
            <a:avLst/>
          </a:prstGeom>
        </p:spPr>
      </p:pic>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8160309"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1804988"/>
            <a:ext cx="6096000" cy="4583047"/>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6" name="Picture Placeholder 5">
            <a:extLst>
              <a:ext uri="{FF2B5EF4-FFF2-40B4-BE49-F238E27FC236}">
                <a16:creationId xmlns:a16="http://schemas.microsoft.com/office/drawing/2014/main" id="{470A9C83-124F-7E85-852C-E4C1959F6C79}"/>
              </a:ext>
            </a:extLst>
          </p:cNvPr>
          <p:cNvSpPr>
            <a:spLocks noGrp="1"/>
          </p:cNvSpPr>
          <p:nvPr>
            <p:ph type="pic" sz="quarter" idx="10"/>
          </p:nvPr>
        </p:nvSpPr>
        <p:spPr>
          <a:xfrm>
            <a:off x="7243052" y="2857499"/>
            <a:ext cx="4061774" cy="3530536"/>
          </a:xfrm>
        </p:spPr>
        <p:txBody>
          <a:bodyPr/>
          <a:lstStyle>
            <a:lvl1pPr marL="0" indent="0">
              <a:buNone/>
              <a:defRPr/>
            </a:lvl1pPr>
          </a:lstStyle>
          <a:p>
            <a:endParaRPr lang="en-US" dirty="0"/>
          </a:p>
        </p:txBody>
      </p:sp>
      <p:sp>
        <p:nvSpPr>
          <p:cNvPr id="7" name="Slide Number Placeholder 7">
            <a:extLst>
              <a:ext uri="{FF2B5EF4-FFF2-40B4-BE49-F238E27FC236}">
                <a16:creationId xmlns:a16="http://schemas.microsoft.com/office/drawing/2014/main" id="{843CBEC3-41D9-6CF1-E37B-CEBB3EBF6EDA}"/>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
        <p:nvSpPr>
          <p:cNvPr id="5" name="Text Placeholder 4">
            <a:extLst>
              <a:ext uri="{FF2B5EF4-FFF2-40B4-BE49-F238E27FC236}">
                <a16:creationId xmlns:a16="http://schemas.microsoft.com/office/drawing/2014/main" id="{FBB43D45-DE9B-F1D0-A34A-71E66B47BDDC}"/>
              </a:ext>
            </a:extLst>
          </p:cNvPr>
          <p:cNvSpPr>
            <a:spLocks noGrp="1"/>
          </p:cNvSpPr>
          <p:nvPr>
            <p:ph type="body" sz="quarter" idx="11"/>
          </p:nvPr>
        </p:nvSpPr>
        <p:spPr>
          <a:xfrm>
            <a:off x="1619636" y="64886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Tree>
    <p:extLst>
      <p:ext uri="{BB962C8B-B14F-4D97-AF65-F5344CB8AC3E}">
        <p14:creationId xmlns:p14="http://schemas.microsoft.com/office/powerpoint/2010/main" val="260583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Large Picture)">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D669641B-933E-8AF7-02A5-0B50C3EBF53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5400000">
            <a:off x="7315034" y="1981034"/>
            <a:ext cx="5029200" cy="4724731"/>
          </a:xfrm>
          <a:prstGeom prst="rect">
            <a:avLst/>
          </a:prstGeom>
        </p:spPr>
      </p:pic>
      <p:sp>
        <p:nvSpPr>
          <p:cNvPr id="2" name="Title 1">
            <a:extLst>
              <a:ext uri="{FF2B5EF4-FFF2-40B4-BE49-F238E27FC236}">
                <a16:creationId xmlns:a16="http://schemas.microsoft.com/office/drawing/2014/main" id="{C5AEF70A-870A-8143-EAE7-0D880ABC3FA4}"/>
              </a:ext>
            </a:extLst>
          </p:cNvPr>
          <p:cNvSpPr>
            <a:spLocks noGrp="1"/>
          </p:cNvSpPr>
          <p:nvPr>
            <p:ph type="title"/>
          </p:nvPr>
        </p:nvSpPr>
        <p:spPr>
          <a:xfrm>
            <a:off x="794817" y="3917576"/>
            <a:ext cx="8159750" cy="1685365"/>
          </a:xfrm>
        </p:spPr>
        <p:txBody>
          <a:bodyPr anchor="ctr">
            <a:normAutofit/>
          </a:bodyPr>
          <a:lstStyle>
            <a:lvl1pPr>
              <a:defRPr sz="4000">
                <a:solidFill>
                  <a:schemeClr val="tx1">
                    <a:lumMod val="75000"/>
                    <a:lumOff val="25000"/>
                  </a:schemeClr>
                </a:solidFill>
              </a:defRPr>
            </a:lvl1pPr>
          </a:lstStyle>
          <a:p>
            <a:r>
              <a:rPr lang="en-US" dirty="0"/>
              <a:t>Click to edit Master title style</a:t>
            </a:r>
          </a:p>
        </p:txBody>
      </p:sp>
      <p:sp>
        <p:nvSpPr>
          <p:cNvPr id="6" name="Picture Placeholder 5">
            <a:extLst>
              <a:ext uri="{FF2B5EF4-FFF2-40B4-BE49-F238E27FC236}">
                <a16:creationId xmlns:a16="http://schemas.microsoft.com/office/drawing/2014/main" id="{CF66FADD-BD1B-181B-B5A6-6137AB51720B}"/>
              </a:ext>
            </a:extLst>
          </p:cNvPr>
          <p:cNvSpPr>
            <a:spLocks noGrp="1"/>
          </p:cNvSpPr>
          <p:nvPr>
            <p:ph type="pic" sz="quarter" idx="10"/>
          </p:nvPr>
        </p:nvSpPr>
        <p:spPr>
          <a:xfrm>
            <a:off x="793750" y="260836"/>
            <a:ext cx="10941050" cy="3488839"/>
          </a:xfrm>
        </p:spPr>
        <p:txBody>
          <a:bodyPr/>
          <a:lstStyle>
            <a:lvl1pPr marL="0" indent="0">
              <a:buNone/>
              <a:defRPr/>
            </a:lvl1pPr>
          </a:lstStyle>
          <a:p>
            <a:endParaRPr lang="en-US" dirty="0"/>
          </a:p>
        </p:txBody>
      </p:sp>
      <p:sp>
        <p:nvSpPr>
          <p:cNvPr id="5" name="Slide Number Placeholder 7">
            <a:extLst>
              <a:ext uri="{FF2B5EF4-FFF2-40B4-BE49-F238E27FC236}">
                <a16:creationId xmlns:a16="http://schemas.microsoft.com/office/drawing/2014/main" id="{F1F1F66D-42CC-2D65-D5EA-7953F259D497}"/>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21001245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w c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EDA50-45E3-11B6-C56F-F16A8334F226}"/>
              </a:ext>
            </a:extLst>
          </p:cNvPr>
          <p:cNvSpPr>
            <a:spLocks noGrp="1"/>
          </p:cNvSpPr>
          <p:nvPr>
            <p:ph type="title"/>
          </p:nvPr>
        </p:nvSpPr>
        <p:spPr>
          <a:xfrm>
            <a:off x="838200" y="365125"/>
            <a:ext cx="10515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739CE7F9-2E8C-49DE-E625-21B0196CA3A2}"/>
              </a:ext>
            </a:extLst>
          </p:cNvPr>
          <p:cNvSpPr>
            <a:spLocks noGrp="1"/>
          </p:cNvSpPr>
          <p:nvPr>
            <p:ph sz="half" idx="1"/>
          </p:nvPr>
        </p:nvSpPr>
        <p:spPr>
          <a:xfrm>
            <a:off x="838200" y="1825625"/>
            <a:ext cx="5181600" cy="4351338"/>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4" name="Content Placeholder 3">
            <a:extLst>
              <a:ext uri="{FF2B5EF4-FFF2-40B4-BE49-F238E27FC236}">
                <a16:creationId xmlns:a16="http://schemas.microsoft.com/office/drawing/2014/main" id="{0162AF2A-BF63-33F1-D38B-299BF5D4ACA2}"/>
              </a:ext>
            </a:extLst>
          </p:cNvPr>
          <p:cNvSpPr>
            <a:spLocks noGrp="1"/>
          </p:cNvSpPr>
          <p:nvPr>
            <p:ph sz="half" idx="2"/>
          </p:nvPr>
        </p:nvSpPr>
        <p:spPr>
          <a:xfrm>
            <a:off x="6172200" y="1825625"/>
            <a:ext cx="5181600" cy="4351338"/>
          </a:xfrm>
        </p:spPr>
        <p:txBody>
          <a:bodyPr/>
          <a:lstStyle>
            <a:lvl1pPr marL="228600" indent="-228600">
              <a:buClr>
                <a:srgbClr val="042789"/>
              </a:buClr>
              <a:buFont typeface="Arial" panose="020B0604020202020204" pitchFamily="34" charset="0"/>
              <a:buChar char="•"/>
              <a:defRPr sz="3200">
                <a:solidFill>
                  <a:schemeClr val="tx1">
                    <a:lumMod val="75000"/>
                    <a:lumOff val="25000"/>
                  </a:schemeClr>
                </a:solidFill>
              </a:defRPr>
            </a:lvl1pPr>
            <a:lvl2pPr marL="685800" indent="-228600">
              <a:buClr>
                <a:srgbClr val="042789"/>
              </a:buClr>
              <a:buFont typeface="Arial" panose="020B0604020202020204" pitchFamily="34" charset="0"/>
              <a:buChar char="•"/>
              <a:defRPr sz="2800">
                <a:solidFill>
                  <a:schemeClr val="tx1">
                    <a:lumMod val="75000"/>
                    <a:lumOff val="25000"/>
                  </a:schemeClr>
                </a:solidFill>
              </a:defRPr>
            </a:lvl2pPr>
            <a:lvl3pPr marL="1143000" indent="-228600">
              <a:buClr>
                <a:srgbClr val="042789"/>
              </a:buClr>
              <a:buFont typeface="Arial" panose="020B0604020202020204" pitchFamily="34" charset="0"/>
              <a:buChar cha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11" name="Picture 10" descr="A logo of a company&#10;&#10;Description automatically generated">
            <a:extLst>
              <a:ext uri="{FF2B5EF4-FFF2-40B4-BE49-F238E27FC236}">
                <a16:creationId xmlns:a16="http://schemas.microsoft.com/office/drawing/2014/main" id="{E4085F19-C16F-6CB5-030C-9A0C02E2F05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5" name="Text Placeholder 4">
            <a:extLst>
              <a:ext uri="{FF2B5EF4-FFF2-40B4-BE49-F238E27FC236}">
                <a16:creationId xmlns:a16="http://schemas.microsoft.com/office/drawing/2014/main" id="{88B7B75A-BEFD-02A5-1230-5B62F4DEEA68}"/>
              </a:ext>
            </a:extLst>
          </p:cNvPr>
          <p:cNvSpPr>
            <a:spLocks noGrp="1"/>
          </p:cNvSpPr>
          <p:nvPr>
            <p:ph type="body" sz="quarter" idx="11"/>
          </p:nvPr>
        </p:nvSpPr>
        <p:spPr>
          <a:xfrm>
            <a:off x="1495618" y="63743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7" name="Slide Number Placeholder 7">
            <a:extLst>
              <a:ext uri="{FF2B5EF4-FFF2-40B4-BE49-F238E27FC236}">
                <a16:creationId xmlns:a16="http://schemas.microsoft.com/office/drawing/2014/main" id="{3518BFD3-8101-8233-B473-029D966A87E7}"/>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7649698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EDA50-45E3-11B6-C56F-F16A8334F226}"/>
              </a:ext>
            </a:extLst>
          </p:cNvPr>
          <p:cNvSpPr>
            <a:spLocks noGrp="1"/>
          </p:cNvSpPr>
          <p:nvPr>
            <p:ph type="title"/>
          </p:nvPr>
        </p:nvSpPr>
        <p:spPr>
          <a:xfrm>
            <a:off x="838200" y="365125"/>
            <a:ext cx="10515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739CE7F9-2E8C-49DE-E625-21B0196CA3A2}"/>
              </a:ext>
            </a:extLst>
          </p:cNvPr>
          <p:cNvSpPr>
            <a:spLocks noGrp="1"/>
          </p:cNvSpPr>
          <p:nvPr>
            <p:ph sz="half" idx="1"/>
          </p:nvPr>
        </p:nvSpPr>
        <p:spPr>
          <a:xfrm>
            <a:off x="838200" y="1825625"/>
            <a:ext cx="5181600" cy="4351338"/>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4" name="Content Placeholder 3">
            <a:extLst>
              <a:ext uri="{FF2B5EF4-FFF2-40B4-BE49-F238E27FC236}">
                <a16:creationId xmlns:a16="http://schemas.microsoft.com/office/drawing/2014/main" id="{0162AF2A-BF63-33F1-D38B-299BF5D4ACA2}"/>
              </a:ext>
            </a:extLst>
          </p:cNvPr>
          <p:cNvSpPr>
            <a:spLocks noGrp="1"/>
          </p:cNvSpPr>
          <p:nvPr>
            <p:ph sz="half" idx="2"/>
          </p:nvPr>
        </p:nvSpPr>
        <p:spPr>
          <a:xfrm>
            <a:off x="6172200" y="1825625"/>
            <a:ext cx="5181600" cy="4351338"/>
          </a:xfrm>
        </p:spPr>
        <p:txBody>
          <a:bodyPr/>
          <a:lstStyle>
            <a:lvl1pPr marL="228600" indent="-228600">
              <a:buClr>
                <a:srgbClr val="042789"/>
              </a:buClr>
              <a:buFont typeface="Arial" panose="020B0604020202020204" pitchFamily="34" charset="0"/>
              <a:buChar char="•"/>
              <a:defRPr sz="3200">
                <a:solidFill>
                  <a:schemeClr val="tx1">
                    <a:lumMod val="75000"/>
                    <a:lumOff val="25000"/>
                  </a:schemeClr>
                </a:solidFill>
              </a:defRPr>
            </a:lvl1pPr>
            <a:lvl2pPr marL="685800" indent="-228600">
              <a:buClr>
                <a:srgbClr val="042789"/>
              </a:buClr>
              <a:buFont typeface="Arial" panose="020B0604020202020204" pitchFamily="34" charset="0"/>
              <a:buChar char="•"/>
              <a:defRPr sz="2800">
                <a:solidFill>
                  <a:schemeClr val="tx1">
                    <a:lumMod val="75000"/>
                    <a:lumOff val="25000"/>
                  </a:schemeClr>
                </a:solidFill>
              </a:defRPr>
            </a:lvl2pPr>
            <a:lvl3pPr marL="1143000" indent="-228600">
              <a:buClr>
                <a:srgbClr val="042789"/>
              </a:buClr>
              <a:buFont typeface="Arial" panose="020B0604020202020204" pitchFamily="34" charset="0"/>
              <a:buChar cha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11" name="Picture 10" descr="A logo of a company&#10;&#10;Description automatically generated">
            <a:extLst>
              <a:ext uri="{FF2B5EF4-FFF2-40B4-BE49-F238E27FC236}">
                <a16:creationId xmlns:a16="http://schemas.microsoft.com/office/drawing/2014/main" id="{E4085F19-C16F-6CB5-030C-9A0C02E2F05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6" name="Slide Number Placeholder 7">
            <a:extLst>
              <a:ext uri="{FF2B5EF4-FFF2-40B4-BE49-F238E27FC236}">
                <a16:creationId xmlns:a16="http://schemas.microsoft.com/office/drawing/2014/main" id="{559D48B8-C6B8-F693-87D1-9C5442759972}"/>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18995474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w cpt &amp; Snow flak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EDA50-45E3-11B6-C56F-F16A8334F226}"/>
              </a:ext>
            </a:extLst>
          </p:cNvPr>
          <p:cNvSpPr>
            <a:spLocks noGrp="1"/>
          </p:cNvSpPr>
          <p:nvPr>
            <p:ph type="title"/>
          </p:nvPr>
        </p:nvSpPr>
        <p:spPr>
          <a:xfrm>
            <a:off x="838200" y="365125"/>
            <a:ext cx="823722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739CE7F9-2E8C-49DE-E625-21B0196CA3A2}"/>
              </a:ext>
            </a:extLst>
          </p:cNvPr>
          <p:cNvSpPr>
            <a:spLocks noGrp="1"/>
          </p:cNvSpPr>
          <p:nvPr>
            <p:ph sz="half" idx="1"/>
          </p:nvPr>
        </p:nvSpPr>
        <p:spPr>
          <a:xfrm>
            <a:off x="838200" y="1825625"/>
            <a:ext cx="5181600" cy="4351338"/>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4" name="Content Placeholder 3">
            <a:extLst>
              <a:ext uri="{FF2B5EF4-FFF2-40B4-BE49-F238E27FC236}">
                <a16:creationId xmlns:a16="http://schemas.microsoft.com/office/drawing/2014/main" id="{0162AF2A-BF63-33F1-D38B-299BF5D4ACA2}"/>
              </a:ext>
            </a:extLst>
          </p:cNvPr>
          <p:cNvSpPr>
            <a:spLocks noGrp="1"/>
          </p:cNvSpPr>
          <p:nvPr>
            <p:ph sz="half" idx="2"/>
          </p:nvPr>
        </p:nvSpPr>
        <p:spPr>
          <a:xfrm>
            <a:off x="6172200" y="1825625"/>
            <a:ext cx="5181600" cy="4351338"/>
          </a:xfrm>
        </p:spPr>
        <p:txBody>
          <a:bodyPr/>
          <a:lstStyle>
            <a:lvl1pPr marL="228600" indent="-228600">
              <a:buClr>
                <a:srgbClr val="042789"/>
              </a:buClr>
              <a:buFont typeface="Arial" panose="020B0604020202020204" pitchFamily="34" charset="0"/>
              <a:buChar char="•"/>
              <a:defRPr sz="3200">
                <a:solidFill>
                  <a:schemeClr val="tx1">
                    <a:lumMod val="75000"/>
                    <a:lumOff val="25000"/>
                  </a:schemeClr>
                </a:solidFill>
              </a:defRPr>
            </a:lvl1pPr>
            <a:lvl2pPr marL="685800" indent="-228600">
              <a:buClr>
                <a:srgbClr val="042789"/>
              </a:buClr>
              <a:buFont typeface="Arial" panose="020B0604020202020204" pitchFamily="34" charset="0"/>
              <a:buChar char="•"/>
              <a:defRPr sz="2800">
                <a:solidFill>
                  <a:schemeClr val="tx1">
                    <a:lumMod val="75000"/>
                    <a:lumOff val="25000"/>
                  </a:schemeClr>
                </a:solidFill>
              </a:defRPr>
            </a:lvl2pPr>
            <a:lvl3pPr marL="1143000" indent="-228600">
              <a:buClr>
                <a:srgbClr val="042789"/>
              </a:buClr>
              <a:buFont typeface="Arial" panose="020B0604020202020204" pitchFamily="34" charset="0"/>
              <a:buChar cha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5" name="Text Placeholder 4">
            <a:extLst>
              <a:ext uri="{FF2B5EF4-FFF2-40B4-BE49-F238E27FC236}">
                <a16:creationId xmlns:a16="http://schemas.microsoft.com/office/drawing/2014/main" id="{88B7B75A-BEFD-02A5-1230-5B62F4DEEA68}"/>
              </a:ext>
            </a:extLst>
          </p:cNvPr>
          <p:cNvSpPr>
            <a:spLocks noGrp="1"/>
          </p:cNvSpPr>
          <p:nvPr>
            <p:ph type="body" sz="quarter" idx="11"/>
          </p:nvPr>
        </p:nvSpPr>
        <p:spPr>
          <a:xfrm>
            <a:off x="1495618" y="63743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8" name="Slide Number Placeholder 7">
            <a:extLst>
              <a:ext uri="{FF2B5EF4-FFF2-40B4-BE49-F238E27FC236}">
                <a16:creationId xmlns:a16="http://schemas.microsoft.com/office/drawing/2014/main" id="{5756F072-2B2C-E735-06DE-DEBA59AF4E26}"/>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pic>
        <p:nvPicPr>
          <p:cNvPr id="7" name="Picture 2">
            <a:extLst>
              <a:ext uri="{FF2B5EF4-FFF2-40B4-BE49-F238E27FC236}">
                <a16:creationId xmlns:a16="http://schemas.microsoft.com/office/drawing/2014/main" id="{0753F640-C8C9-9693-6D03-E8ACED7C84BE}"/>
              </a:ext>
              <a:ext uri="{C183D7F6-B498-43B3-948B-1728B52AA6E4}">
                <adec:decorative xmlns:adec="http://schemas.microsoft.com/office/drawing/2017/decorative" val="1"/>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9729137" y="86385"/>
            <a:ext cx="1624663" cy="1604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00579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w Snow flak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EDA50-45E3-11B6-C56F-F16A8334F226}"/>
              </a:ext>
            </a:extLst>
          </p:cNvPr>
          <p:cNvSpPr>
            <a:spLocks noGrp="1"/>
          </p:cNvSpPr>
          <p:nvPr>
            <p:ph type="title"/>
          </p:nvPr>
        </p:nvSpPr>
        <p:spPr>
          <a:xfrm>
            <a:off x="838200" y="365125"/>
            <a:ext cx="8237220" cy="1325563"/>
          </a:xfrm>
        </p:spPr>
        <p:txBody>
          <a:bodyPr/>
          <a:lstStyle>
            <a:lvl1pPr>
              <a:defRPr>
                <a:solidFill>
                  <a:schemeClr val="tx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739CE7F9-2E8C-49DE-E625-21B0196CA3A2}"/>
              </a:ext>
            </a:extLst>
          </p:cNvPr>
          <p:cNvSpPr>
            <a:spLocks noGrp="1"/>
          </p:cNvSpPr>
          <p:nvPr>
            <p:ph sz="half" idx="1"/>
          </p:nvPr>
        </p:nvSpPr>
        <p:spPr>
          <a:xfrm>
            <a:off x="838200" y="1825625"/>
            <a:ext cx="5181600" cy="4351338"/>
          </a:xfrm>
        </p:spPr>
        <p:txBody>
          <a:bodyPr/>
          <a:lstStyle>
            <a:lvl1pPr>
              <a:buClr>
                <a:srgbClr val="042789"/>
              </a:buClr>
              <a:defRPr sz="3200"/>
            </a:lvl1pPr>
            <a:lvl2pPr>
              <a:buClr>
                <a:srgbClr val="042789"/>
              </a:buClr>
              <a:defRPr sz="2800"/>
            </a:lvl2pPr>
            <a:lvl3pPr>
              <a:buClr>
                <a:srgbClr val="042789"/>
              </a:buClr>
              <a:defRPr sz="2400"/>
            </a:lvl3pPr>
          </a:lstStyle>
          <a:p>
            <a:pPr lvl="0"/>
            <a:r>
              <a:rPr lang="en-US" dirty="0"/>
              <a:t>Click to edit Master text styles</a:t>
            </a:r>
          </a:p>
          <a:p>
            <a:pPr lvl="1"/>
            <a:r>
              <a:rPr lang="en-US" dirty="0"/>
              <a:t>Second level</a:t>
            </a:r>
          </a:p>
          <a:p>
            <a:pPr lvl="2"/>
            <a:r>
              <a:rPr lang="en-US" dirty="0"/>
              <a:t>Third level</a:t>
            </a:r>
          </a:p>
        </p:txBody>
      </p:sp>
      <p:sp>
        <p:nvSpPr>
          <p:cNvPr id="4" name="Content Placeholder 3">
            <a:extLst>
              <a:ext uri="{FF2B5EF4-FFF2-40B4-BE49-F238E27FC236}">
                <a16:creationId xmlns:a16="http://schemas.microsoft.com/office/drawing/2014/main" id="{0162AF2A-BF63-33F1-D38B-299BF5D4ACA2}"/>
              </a:ext>
            </a:extLst>
          </p:cNvPr>
          <p:cNvSpPr>
            <a:spLocks noGrp="1"/>
          </p:cNvSpPr>
          <p:nvPr>
            <p:ph sz="half" idx="2"/>
          </p:nvPr>
        </p:nvSpPr>
        <p:spPr>
          <a:xfrm>
            <a:off x="6172200" y="1825625"/>
            <a:ext cx="5181600" cy="4351338"/>
          </a:xfrm>
        </p:spPr>
        <p:txBody>
          <a:bodyPr/>
          <a:lstStyle>
            <a:lvl1pPr marL="228600" indent="-228600">
              <a:buClr>
                <a:srgbClr val="042789"/>
              </a:buClr>
              <a:buFont typeface="Arial" panose="020B0604020202020204" pitchFamily="34" charset="0"/>
              <a:buChar char="•"/>
              <a:defRPr sz="3200"/>
            </a:lvl1pPr>
            <a:lvl2pPr marL="685800" indent="-228600">
              <a:buClr>
                <a:srgbClr val="042789"/>
              </a:buClr>
              <a:buFont typeface="Arial" panose="020B0604020202020204" pitchFamily="34" charset="0"/>
              <a:buChar char="•"/>
              <a:defRPr sz="2800"/>
            </a:lvl2pPr>
            <a:lvl3pPr marL="1143000" indent="-228600">
              <a:buClr>
                <a:srgbClr val="042789"/>
              </a:buClr>
              <a:buFont typeface="Arial" panose="020B0604020202020204" pitchFamily="34" charset="0"/>
              <a:buChar char="•"/>
              <a:defRPr sz="2400"/>
            </a:lvl3pPr>
          </a:lstStyle>
          <a:p>
            <a:pPr lvl="0"/>
            <a:r>
              <a:rPr lang="en-US" dirty="0"/>
              <a:t>Click to edit Master text styles</a:t>
            </a:r>
          </a:p>
          <a:p>
            <a:pPr lvl="1"/>
            <a:r>
              <a:rPr lang="en-US" dirty="0"/>
              <a:t>Second level</a:t>
            </a:r>
          </a:p>
          <a:p>
            <a:pPr lvl="2"/>
            <a:r>
              <a:rPr lang="en-US" dirty="0"/>
              <a:t>Third level</a:t>
            </a:r>
          </a:p>
        </p:txBody>
      </p:sp>
      <p:sp>
        <p:nvSpPr>
          <p:cNvPr id="7" name="Slide Number Placeholder 7">
            <a:extLst>
              <a:ext uri="{FF2B5EF4-FFF2-40B4-BE49-F238E27FC236}">
                <a16:creationId xmlns:a16="http://schemas.microsoft.com/office/drawing/2014/main" id="{C0E985A1-81F3-E383-CFE5-5A84EB6A1965}"/>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pic>
        <p:nvPicPr>
          <p:cNvPr id="1026" name="Picture 2">
            <a:extLst>
              <a:ext uri="{FF2B5EF4-FFF2-40B4-BE49-F238E27FC236}">
                <a16:creationId xmlns:a16="http://schemas.microsoft.com/office/drawing/2014/main" id="{41AD58EF-0256-CFEA-E6A3-4043C17DAF02}"/>
              </a:ext>
              <a:ext uri="{C183D7F6-B498-43B3-948B-1728B52AA6E4}">
                <adec:decorative xmlns:adec="http://schemas.microsoft.com/office/drawing/2017/decorative" val="1"/>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9729137" y="86385"/>
            <a:ext cx="1624663" cy="1604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57452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ntent with subtitle &amp; C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ACBC7-FB49-3B47-88A4-4700A7C49856}"/>
              </a:ext>
            </a:extLst>
          </p:cNvPr>
          <p:cNvSpPr>
            <a:spLocks noGrp="1"/>
          </p:cNvSpPr>
          <p:nvPr>
            <p:ph type="title"/>
          </p:nvPr>
        </p:nvSpPr>
        <p:spPr>
          <a:xfrm>
            <a:off x="839788" y="365125"/>
            <a:ext cx="10515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25B5AEF8-9F54-0D15-7E2A-12CDE0FF77A4}"/>
              </a:ext>
            </a:extLst>
          </p:cNvPr>
          <p:cNvSpPr>
            <a:spLocks noGrp="1"/>
          </p:cNvSpPr>
          <p:nvPr>
            <p:ph type="body" idx="1"/>
          </p:nvPr>
        </p:nvSpPr>
        <p:spPr>
          <a:xfrm>
            <a:off x="839788" y="1828800"/>
            <a:ext cx="5157787" cy="740664"/>
          </a:xfrm>
        </p:spPr>
        <p:txBody>
          <a:bodyPr anchor="ctr">
            <a:noAutofit/>
          </a:bodyPr>
          <a:lstStyle>
            <a:lvl1pPr marL="0" indent="0">
              <a:buNone/>
              <a:defRPr sz="32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BC83B8FD-56C0-971D-7BF2-057A64D2AC89}"/>
              </a:ext>
            </a:extLst>
          </p:cNvPr>
          <p:cNvSpPr>
            <a:spLocks noGrp="1"/>
          </p:cNvSpPr>
          <p:nvPr>
            <p:ph sz="half" idx="2"/>
          </p:nvPr>
        </p:nvSpPr>
        <p:spPr>
          <a:xfrm>
            <a:off x="839788" y="2706624"/>
            <a:ext cx="5157787" cy="3474720"/>
          </a:xfrm>
        </p:spPr>
        <p:txBody>
          <a:bodyPr/>
          <a:lstStyle>
            <a:lvl1pPr>
              <a:buClr>
                <a:srgbClr val="042789"/>
              </a:buClr>
              <a:defRPr/>
            </a:lvl1pPr>
            <a:lvl2pPr>
              <a:buClr>
                <a:srgbClr val="042789"/>
              </a:buClr>
              <a:defRPr/>
            </a:lvl2pPr>
            <a:lvl3pPr>
              <a:buClr>
                <a:srgbClr val="042789"/>
              </a:buClr>
              <a:defRPr/>
            </a:lvl3pPr>
            <a:lvl4pPr>
              <a:buClr>
                <a:srgbClr val="042789"/>
              </a:buClr>
              <a:defRPr/>
            </a:lvl4pPr>
            <a:lvl5pPr>
              <a:buClr>
                <a:srgbClr val="042789"/>
              </a:buClr>
              <a:defRPr/>
            </a:lvl5pPr>
          </a:lstStyle>
          <a:p>
            <a:pPr lvl="0"/>
            <a:r>
              <a:rPr lang="en-US" dirty="0"/>
              <a:t>Click to edit Master text styles</a:t>
            </a:r>
          </a:p>
          <a:p>
            <a:pPr lvl="1"/>
            <a:r>
              <a:rPr lang="en-US" dirty="0"/>
              <a:t>Second level</a:t>
            </a:r>
          </a:p>
          <a:p>
            <a:pPr lvl="2"/>
            <a:r>
              <a:rPr lang="en-US" dirty="0"/>
              <a:t>Third level</a:t>
            </a:r>
          </a:p>
        </p:txBody>
      </p:sp>
      <p:sp>
        <p:nvSpPr>
          <p:cNvPr id="5" name="Text Placeholder 4">
            <a:extLst>
              <a:ext uri="{FF2B5EF4-FFF2-40B4-BE49-F238E27FC236}">
                <a16:creationId xmlns:a16="http://schemas.microsoft.com/office/drawing/2014/main" id="{40C6F92B-FE16-49C3-F792-83AD4BA1B7BE}"/>
              </a:ext>
            </a:extLst>
          </p:cNvPr>
          <p:cNvSpPr>
            <a:spLocks noGrp="1"/>
          </p:cNvSpPr>
          <p:nvPr>
            <p:ph type="body" sz="quarter" idx="3"/>
          </p:nvPr>
        </p:nvSpPr>
        <p:spPr>
          <a:xfrm>
            <a:off x="6169024" y="1828800"/>
            <a:ext cx="5183188" cy="740664"/>
          </a:xfrm>
        </p:spPr>
        <p:txBody>
          <a:bodyPr anchor="ctr">
            <a:noAutofit/>
          </a:bodyPr>
          <a:lstStyle>
            <a:lvl1pPr marL="0" indent="0">
              <a:buNone/>
              <a:defRPr sz="32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3CF49D-37E6-6021-4D7F-23F13245C1CD}"/>
              </a:ext>
            </a:extLst>
          </p:cNvPr>
          <p:cNvSpPr>
            <a:spLocks noGrp="1"/>
          </p:cNvSpPr>
          <p:nvPr>
            <p:ph sz="quarter" idx="4"/>
          </p:nvPr>
        </p:nvSpPr>
        <p:spPr>
          <a:xfrm>
            <a:off x="6172200" y="2706624"/>
            <a:ext cx="5183188" cy="3474720"/>
          </a:xfrm>
        </p:spPr>
        <p:txBody>
          <a:bodyPr/>
          <a:lstStyle>
            <a:lvl1pPr>
              <a:buClr>
                <a:srgbClr val="042789"/>
              </a:buClr>
              <a:defRPr/>
            </a:lvl1pPr>
            <a:lvl2pPr>
              <a:buClr>
                <a:srgbClr val="042789"/>
              </a:buClr>
              <a:defRPr/>
            </a:lvl2pPr>
            <a:lvl3pPr>
              <a:buClr>
                <a:srgbClr val="042789"/>
              </a:buClr>
              <a:defRPr/>
            </a:lvl3pPr>
            <a:lvl4pPr>
              <a:buClr>
                <a:srgbClr val="042789"/>
              </a:buClr>
              <a:defRPr/>
            </a:lvl4pPr>
            <a:lvl5pPr>
              <a:buClr>
                <a:srgbClr val="042789"/>
              </a:buClr>
              <a:defRPr/>
            </a:lvl5pPr>
          </a:lstStyle>
          <a:p>
            <a:pPr lvl="0"/>
            <a:r>
              <a:rPr lang="en-US" dirty="0"/>
              <a:t>Click to edit Master text styles</a:t>
            </a:r>
          </a:p>
          <a:p>
            <a:pPr lvl="1"/>
            <a:r>
              <a:rPr lang="en-US" dirty="0"/>
              <a:t>Second level</a:t>
            </a:r>
          </a:p>
          <a:p>
            <a:pPr lvl="2"/>
            <a:r>
              <a:rPr lang="en-US" dirty="0"/>
              <a:t>Third level</a:t>
            </a:r>
          </a:p>
        </p:txBody>
      </p:sp>
      <p:pic>
        <p:nvPicPr>
          <p:cNvPr id="10" name="Picture 9">
            <a:extLst>
              <a:ext uri="{FF2B5EF4-FFF2-40B4-BE49-F238E27FC236}">
                <a16:creationId xmlns:a16="http://schemas.microsoft.com/office/drawing/2014/main" id="{4E81897A-28BF-6C95-5CE8-BD5EFD87A791}"/>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7" name="Text Placeholder 4">
            <a:extLst>
              <a:ext uri="{FF2B5EF4-FFF2-40B4-BE49-F238E27FC236}">
                <a16:creationId xmlns:a16="http://schemas.microsoft.com/office/drawing/2014/main" id="{EA453A68-9464-4C70-FAD0-6C4D81120A30}"/>
              </a:ext>
            </a:extLst>
          </p:cNvPr>
          <p:cNvSpPr>
            <a:spLocks noGrp="1"/>
          </p:cNvSpPr>
          <p:nvPr>
            <p:ph type="body" sz="quarter" idx="11"/>
          </p:nvPr>
        </p:nvSpPr>
        <p:spPr>
          <a:xfrm>
            <a:off x="1492442" y="6274054"/>
            <a:ext cx="9353164" cy="369332"/>
          </a:xfrm>
        </p:spPr>
        <p:txBody>
          <a:bodyPr>
            <a:noAutofit/>
          </a:bodyPr>
          <a:lstStyle>
            <a:lvl1pPr marL="0" indent="0">
              <a:buNone/>
              <a:defRPr sz="1200"/>
            </a:lvl1pPr>
            <a:lvl2pPr>
              <a:defRPr sz="1200"/>
            </a:lvl2pPr>
            <a:lvl3pPr>
              <a:defRPr sz="1200"/>
            </a:lvl3pPr>
            <a:lvl4pPr>
              <a:defRPr sz="1200"/>
            </a:lvl4pPr>
            <a:lvl5pPr>
              <a:defRPr sz="1200"/>
            </a:lvl5pPr>
          </a:lstStyle>
          <a:p>
            <a:pPr lvl="0"/>
            <a:r>
              <a:rPr lang="en-US" dirty="0"/>
              <a:t>Click to edit Master text styles</a:t>
            </a:r>
          </a:p>
        </p:txBody>
      </p:sp>
      <p:sp>
        <p:nvSpPr>
          <p:cNvPr id="9" name="Slide Number Placeholder 7">
            <a:extLst>
              <a:ext uri="{FF2B5EF4-FFF2-40B4-BE49-F238E27FC236}">
                <a16:creationId xmlns:a16="http://schemas.microsoft.com/office/drawing/2014/main" id="{1DCF9BBA-1263-5D2A-662F-AF6EE1262B5A}"/>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18617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Content, and CPT fie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8" name="Picture 7" descr="A logo of a company&#10;&#10;Description automatically generated">
            <a:extLst>
              <a:ext uri="{FF2B5EF4-FFF2-40B4-BE49-F238E27FC236}">
                <a16:creationId xmlns:a16="http://schemas.microsoft.com/office/drawing/2014/main" id="{C9658463-3364-6B90-9A4D-B01F2566AE1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5" name="Text Placeholder 4">
            <a:extLst>
              <a:ext uri="{FF2B5EF4-FFF2-40B4-BE49-F238E27FC236}">
                <a16:creationId xmlns:a16="http://schemas.microsoft.com/office/drawing/2014/main" id="{356587A2-A739-52D7-933D-F286D43B2EFA}"/>
              </a:ext>
            </a:extLst>
          </p:cNvPr>
          <p:cNvSpPr>
            <a:spLocks noGrp="1"/>
          </p:cNvSpPr>
          <p:nvPr>
            <p:ph type="body" sz="quarter" idx="10"/>
          </p:nvPr>
        </p:nvSpPr>
        <p:spPr>
          <a:xfrm>
            <a:off x="1619636" y="6308725"/>
            <a:ext cx="9353164" cy="549275"/>
          </a:xfrm>
        </p:spPr>
        <p:txBody>
          <a:bodyPr>
            <a:noAutofit/>
          </a:bodyPr>
          <a:lstStyle>
            <a:lvl1pPr marL="0" indent="0">
              <a:buNone/>
              <a:defRPr sz="1200"/>
            </a:lvl1pPr>
            <a:lvl2pPr>
              <a:defRPr sz="1200"/>
            </a:lvl2pPr>
            <a:lvl3pPr>
              <a:defRPr sz="1200"/>
            </a:lvl3pPr>
            <a:lvl4pPr>
              <a:defRPr sz="1200"/>
            </a:lvl4pPr>
            <a:lvl5pPr>
              <a:defRPr sz="1200"/>
            </a:lvl5pPr>
          </a:lstStyle>
          <a:p>
            <a:pPr lvl="0"/>
            <a:r>
              <a:rPr lang="en-US" dirty="0"/>
              <a:t>Click to edit Master text styles</a:t>
            </a:r>
          </a:p>
        </p:txBody>
      </p:sp>
      <p:sp>
        <p:nvSpPr>
          <p:cNvPr id="4" name="Slide Number Placeholder 7">
            <a:extLst>
              <a:ext uri="{FF2B5EF4-FFF2-40B4-BE49-F238E27FC236}">
                <a16:creationId xmlns:a16="http://schemas.microsoft.com/office/drawing/2014/main" id="{1FCB84B2-B49C-617C-2241-E4FDD72AFB88}"/>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26800592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ACBC7-FB49-3B47-88A4-4700A7C49856}"/>
              </a:ext>
            </a:extLst>
          </p:cNvPr>
          <p:cNvSpPr>
            <a:spLocks noGrp="1"/>
          </p:cNvSpPr>
          <p:nvPr>
            <p:ph type="title"/>
          </p:nvPr>
        </p:nvSpPr>
        <p:spPr>
          <a:xfrm>
            <a:off x="839788" y="365125"/>
            <a:ext cx="10515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25B5AEF8-9F54-0D15-7E2A-12CDE0FF77A4}"/>
              </a:ext>
            </a:extLst>
          </p:cNvPr>
          <p:cNvSpPr>
            <a:spLocks noGrp="1"/>
          </p:cNvSpPr>
          <p:nvPr>
            <p:ph type="body" idx="1"/>
          </p:nvPr>
        </p:nvSpPr>
        <p:spPr>
          <a:xfrm>
            <a:off x="839788" y="1828800"/>
            <a:ext cx="5157787" cy="740664"/>
          </a:xfrm>
        </p:spPr>
        <p:txBody>
          <a:bodyPr anchor="ctr">
            <a:noAutofit/>
          </a:bodyPr>
          <a:lstStyle>
            <a:lvl1pPr marL="0" indent="0">
              <a:buNone/>
              <a:defRPr sz="32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BC83B8FD-56C0-971D-7BF2-057A64D2AC89}"/>
              </a:ext>
            </a:extLst>
          </p:cNvPr>
          <p:cNvSpPr>
            <a:spLocks noGrp="1"/>
          </p:cNvSpPr>
          <p:nvPr>
            <p:ph sz="half" idx="2"/>
          </p:nvPr>
        </p:nvSpPr>
        <p:spPr>
          <a:xfrm>
            <a:off x="839788" y="2706624"/>
            <a:ext cx="5157787" cy="3474720"/>
          </a:xfrm>
        </p:spPr>
        <p:txBody>
          <a:bodyPr/>
          <a:lstStyle>
            <a:lvl1pPr>
              <a:buClr>
                <a:srgbClr val="042789"/>
              </a:buClr>
              <a:defRPr/>
            </a:lvl1pPr>
            <a:lvl2pPr>
              <a:buClr>
                <a:srgbClr val="042789"/>
              </a:buClr>
              <a:defRPr/>
            </a:lvl2pPr>
            <a:lvl3pPr>
              <a:buClr>
                <a:srgbClr val="042789"/>
              </a:buClr>
              <a:defRPr/>
            </a:lvl3pPr>
            <a:lvl4pPr>
              <a:buClr>
                <a:srgbClr val="042789"/>
              </a:buClr>
              <a:defRPr/>
            </a:lvl4pPr>
            <a:lvl5pPr>
              <a:buClr>
                <a:srgbClr val="042789"/>
              </a:buClr>
              <a:defRPr/>
            </a:lvl5pPr>
          </a:lstStyle>
          <a:p>
            <a:pPr lvl="0"/>
            <a:r>
              <a:rPr lang="en-US" dirty="0"/>
              <a:t>Click to edit Master text styles</a:t>
            </a:r>
          </a:p>
          <a:p>
            <a:pPr lvl="1"/>
            <a:r>
              <a:rPr lang="en-US" dirty="0"/>
              <a:t>Second level</a:t>
            </a:r>
          </a:p>
          <a:p>
            <a:pPr lvl="2"/>
            <a:r>
              <a:rPr lang="en-US" dirty="0"/>
              <a:t>Third level</a:t>
            </a:r>
          </a:p>
        </p:txBody>
      </p:sp>
      <p:sp>
        <p:nvSpPr>
          <p:cNvPr id="5" name="Text Placeholder 4">
            <a:extLst>
              <a:ext uri="{FF2B5EF4-FFF2-40B4-BE49-F238E27FC236}">
                <a16:creationId xmlns:a16="http://schemas.microsoft.com/office/drawing/2014/main" id="{40C6F92B-FE16-49C3-F792-83AD4BA1B7BE}"/>
              </a:ext>
            </a:extLst>
          </p:cNvPr>
          <p:cNvSpPr>
            <a:spLocks noGrp="1"/>
          </p:cNvSpPr>
          <p:nvPr>
            <p:ph type="body" sz="quarter" idx="3"/>
          </p:nvPr>
        </p:nvSpPr>
        <p:spPr>
          <a:xfrm>
            <a:off x="6169024" y="1828800"/>
            <a:ext cx="5183188" cy="740664"/>
          </a:xfrm>
        </p:spPr>
        <p:txBody>
          <a:bodyPr anchor="ctr">
            <a:noAutofit/>
          </a:bodyPr>
          <a:lstStyle>
            <a:lvl1pPr marL="0" indent="0">
              <a:buNone/>
              <a:defRPr sz="32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3CF49D-37E6-6021-4D7F-23F13245C1CD}"/>
              </a:ext>
            </a:extLst>
          </p:cNvPr>
          <p:cNvSpPr>
            <a:spLocks noGrp="1"/>
          </p:cNvSpPr>
          <p:nvPr>
            <p:ph sz="quarter" idx="4"/>
          </p:nvPr>
        </p:nvSpPr>
        <p:spPr>
          <a:xfrm>
            <a:off x="6172200" y="2706624"/>
            <a:ext cx="5183188" cy="3474720"/>
          </a:xfrm>
        </p:spPr>
        <p:txBody>
          <a:bodyPr/>
          <a:lstStyle>
            <a:lvl1pPr>
              <a:buClr>
                <a:srgbClr val="042789"/>
              </a:buClr>
              <a:defRPr/>
            </a:lvl1pPr>
            <a:lvl2pPr>
              <a:buClr>
                <a:srgbClr val="042789"/>
              </a:buClr>
              <a:defRPr/>
            </a:lvl2pPr>
            <a:lvl3pPr>
              <a:buClr>
                <a:srgbClr val="042789"/>
              </a:buClr>
              <a:defRPr/>
            </a:lvl3pPr>
            <a:lvl4pPr>
              <a:buClr>
                <a:srgbClr val="042789"/>
              </a:buClr>
              <a:defRPr/>
            </a:lvl4pPr>
            <a:lvl5pPr>
              <a:buClr>
                <a:srgbClr val="042789"/>
              </a:buClr>
              <a:defRPr/>
            </a:lvl5pPr>
          </a:lstStyle>
          <a:p>
            <a:pPr lvl="0"/>
            <a:r>
              <a:rPr lang="en-US" dirty="0"/>
              <a:t>Click to edit Master text styles</a:t>
            </a:r>
          </a:p>
          <a:p>
            <a:pPr lvl="1"/>
            <a:r>
              <a:rPr lang="en-US" dirty="0"/>
              <a:t>Second level</a:t>
            </a:r>
          </a:p>
          <a:p>
            <a:pPr lvl="2"/>
            <a:r>
              <a:rPr lang="en-US" dirty="0"/>
              <a:t>Third level</a:t>
            </a:r>
          </a:p>
        </p:txBody>
      </p:sp>
      <p:pic>
        <p:nvPicPr>
          <p:cNvPr id="10" name="Picture 9">
            <a:extLst>
              <a:ext uri="{FF2B5EF4-FFF2-40B4-BE49-F238E27FC236}">
                <a16:creationId xmlns:a16="http://schemas.microsoft.com/office/drawing/2014/main" id="{4E81897A-28BF-6C95-5CE8-BD5EFD87A791}"/>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8" name="Slide Number Placeholder 7">
            <a:extLst>
              <a:ext uri="{FF2B5EF4-FFF2-40B4-BE49-F238E27FC236}">
                <a16:creationId xmlns:a16="http://schemas.microsoft.com/office/drawing/2014/main" id="{3CF15CD1-11EE-2137-F3F8-D3C5AC90C64C}"/>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8081983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ntent with subtitle, CPT, &amp; Snow flak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ACBC7-FB49-3B47-88A4-4700A7C49856}"/>
              </a:ext>
            </a:extLst>
          </p:cNvPr>
          <p:cNvSpPr>
            <a:spLocks noGrp="1"/>
          </p:cNvSpPr>
          <p:nvPr>
            <p:ph type="title"/>
          </p:nvPr>
        </p:nvSpPr>
        <p:spPr>
          <a:xfrm>
            <a:off x="839788" y="365125"/>
            <a:ext cx="8434151"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25B5AEF8-9F54-0D15-7E2A-12CDE0FF77A4}"/>
              </a:ext>
            </a:extLst>
          </p:cNvPr>
          <p:cNvSpPr>
            <a:spLocks noGrp="1"/>
          </p:cNvSpPr>
          <p:nvPr>
            <p:ph type="body" idx="1"/>
          </p:nvPr>
        </p:nvSpPr>
        <p:spPr>
          <a:xfrm>
            <a:off x="839788" y="1828800"/>
            <a:ext cx="5157787" cy="740664"/>
          </a:xfrm>
        </p:spPr>
        <p:txBody>
          <a:bodyPr anchor="ctr">
            <a:noAutofit/>
          </a:bodyPr>
          <a:lstStyle>
            <a:lvl1pPr marL="0" indent="0">
              <a:buNone/>
              <a:defRPr sz="32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BC83B8FD-56C0-971D-7BF2-057A64D2AC89}"/>
              </a:ext>
            </a:extLst>
          </p:cNvPr>
          <p:cNvSpPr>
            <a:spLocks noGrp="1"/>
          </p:cNvSpPr>
          <p:nvPr>
            <p:ph sz="half" idx="2"/>
          </p:nvPr>
        </p:nvSpPr>
        <p:spPr>
          <a:xfrm>
            <a:off x="839788" y="2706624"/>
            <a:ext cx="5157787" cy="3474720"/>
          </a:xfrm>
        </p:spPr>
        <p:txBody>
          <a:bodyPr/>
          <a:lstStyle>
            <a:lvl1pPr>
              <a:buClr>
                <a:srgbClr val="042789"/>
              </a:buClr>
              <a:defRPr>
                <a:solidFill>
                  <a:schemeClr val="tx1">
                    <a:lumMod val="75000"/>
                    <a:lumOff val="25000"/>
                  </a:schemeClr>
                </a:solidFill>
              </a:defRPr>
            </a:lvl1pPr>
            <a:lvl2pPr>
              <a:buClr>
                <a:srgbClr val="042789"/>
              </a:buClr>
              <a:defRPr>
                <a:solidFill>
                  <a:schemeClr val="tx1">
                    <a:lumMod val="75000"/>
                    <a:lumOff val="25000"/>
                  </a:schemeClr>
                </a:solidFill>
              </a:defRPr>
            </a:lvl2pPr>
            <a:lvl3pPr>
              <a:buClr>
                <a:srgbClr val="042789"/>
              </a:buClr>
              <a:defRPr>
                <a:solidFill>
                  <a:schemeClr val="tx1">
                    <a:lumMod val="75000"/>
                    <a:lumOff val="25000"/>
                  </a:schemeClr>
                </a:solidFill>
              </a:defRPr>
            </a:lvl3pPr>
            <a:lvl4pPr>
              <a:buClr>
                <a:srgbClr val="042789"/>
              </a:buClr>
              <a:defRPr/>
            </a:lvl4pPr>
            <a:lvl5pPr>
              <a:buClr>
                <a:srgbClr val="042789"/>
              </a:buClr>
              <a:defRPr/>
            </a:lvl5pPr>
          </a:lstStyle>
          <a:p>
            <a:pPr lvl="0"/>
            <a:r>
              <a:rPr lang="en-US" dirty="0"/>
              <a:t>Click to edit Master text styles</a:t>
            </a:r>
          </a:p>
          <a:p>
            <a:pPr lvl="1"/>
            <a:r>
              <a:rPr lang="en-US" dirty="0"/>
              <a:t>Second level</a:t>
            </a:r>
          </a:p>
          <a:p>
            <a:pPr lvl="2"/>
            <a:r>
              <a:rPr lang="en-US" dirty="0"/>
              <a:t>Third level</a:t>
            </a:r>
          </a:p>
        </p:txBody>
      </p:sp>
      <p:sp>
        <p:nvSpPr>
          <p:cNvPr id="5" name="Text Placeholder 4">
            <a:extLst>
              <a:ext uri="{FF2B5EF4-FFF2-40B4-BE49-F238E27FC236}">
                <a16:creationId xmlns:a16="http://schemas.microsoft.com/office/drawing/2014/main" id="{40C6F92B-FE16-49C3-F792-83AD4BA1B7BE}"/>
              </a:ext>
            </a:extLst>
          </p:cNvPr>
          <p:cNvSpPr>
            <a:spLocks noGrp="1"/>
          </p:cNvSpPr>
          <p:nvPr>
            <p:ph type="body" sz="quarter" idx="3"/>
          </p:nvPr>
        </p:nvSpPr>
        <p:spPr>
          <a:xfrm>
            <a:off x="6169024" y="1828800"/>
            <a:ext cx="5183188" cy="740664"/>
          </a:xfrm>
        </p:spPr>
        <p:txBody>
          <a:bodyPr anchor="ctr">
            <a:noAutofit/>
          </a:bodyPr>
          <a:lstStyle>
            <a:lvl1pPr marL="0" indent="0">
              <a:buNone/>
              <a:defRPr sz="32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3CF49D-37E6-6021-4D7F-23F13245C1CD}"/>
              </a:ext>
            </a:extLst>
          </p:cNvPr>
          <p:cNvSpPr>
            <a:spLocks noGrp="1"/>
          </p:cNvSpPr>
          <p:nvPr>
            <p:ph sz="quarter" idx="4"/>
          </p:nvPr>
        </p:nvSpPr>
        <p:spPr>
          <a:xfrm>
            <a:off x="6172200" y="2706624"/>
            <a:ext cx="5183188" cy="3474720"/>
          </a:xfrm>
        </p:spPr>
        <p:txBody>
          <a:bodyPr/>
          <a:lstStyle>
            <a:lvl1pPr>
              <a:buClr>
                <a:srgbClr val="042789"/>
              </a:buClr>
              <a:defRPr>
                <a:solidFill>
                  <a:schemeClr val="tx1">
                    <a:lumMod val="75000"/>
                    <a:lumOff val="25000"/>
                  </a:schemeClr>
                </a:solidFill>
              </a:defRPr>
            </a:lvl1pPr>
            <a:lvl2pPr>
              <a:buClr>
                <a:srgbClr val="042789"/>
              </a:buClr>
              <a:defRPr>
                <a:solidFill>
                  <a:schemeClr val="tx1">
                    <a:lumMod val="75000"/>
                    <a:lumOff val="25000"/>
                  </a:schemeClr>
                </a:solidFill>
              </a:defRPr>
            </a:lvl2pPr>
            <a:lvl3pPr>
              <a:buClr>
                <a:srgbClr val="042789"/>
              </a:buClr>
              <a:defRPr>
                <a:solidFill>
                  <a:schemeClr val="tx1">
                    <a:lumMod val="75000"/>
                    <a:lumOff val="25000"/>
                  </a:schemeClr>
                </a:solidFill>
              </a:defRPr>
            </a:lvl3pPr>
            <a:lvl4pPr>
              <a:buClr>
                <a:srgbClr val="042789"/>
              </a:buClr>
              <a:defRPr/>
            </a:lvl4pPr>
            <a:lvl5pPr>
              <a:buClr>
                <a:srgbClr val="042789"/>
              </a:buClr>
              <a:defRPr/>
            </a:lvl5pPr>
          </a:lstStyle>
          <a:p>
            <a:pPr lvl="0"/>
            <a:r>
              <a:rPr lang="en-US" dirty="0"/>
              <a:t>Click to edit Master text styles</a:t>
            </a:r>
          </a:p>
          <a:p>
            <a:pPr lvl="1"/>
            <a:r>
              <a:rPr lang="en-US" dirty="0"/>
              <a:t>Second level</a:t>
            </a:r>
          </a:p>
          <a:p>
            <a:pPr lvl="2"/>
            <a:r>
              <a:rPr lang="en-US" dirty="0"/>
              <a:t>Third level</a:t>
            </a:r>
          </a:p>
        </p:txBody>
      </p:sp>
      <p:sp>
        <p:nvSpPr>
          <p:cNvPr id="7" name="Text Placeholder 4">
            <a:extLst>
              <a:ext uri="{FF2B5EF4-FFF2-40B4-BE49-F238E27FC236}">
                <a16:creationId xmlns:a16="http://schemas.microsoft.com/office/drawing/2014/main" id="{EA453A68-9464-4C70-FAD0-6C4D81120A30}"/>
              </a:ext>
            </a:extLst>
          </p:cNvPr>
          <p:cNvSpPr>
            <a:spLocks noGrp="1"/>
          </p:cNvSpPr>
          <p:nvPr>
            <p:ph type="body" sz="quarter" idx="11"/>
          </p:nvPr>
        </p:nvSpPr>
        <p:spPr>
          <a:xfrm>
            <a:off x="1492442" y="6274054"/>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12" name="Slide Number Placeholder 7">
            <a:extLst>
              <a:ext uri="{FF2B5EF4-FFF2-40B4-BE49-F238E27FC236}">
                <a16:creationId xmlns:a16="http://schemas.microsoft.com/office/drawing/2014/main" id="{B999DC1E-F35D-2FA0-845B-00237B1784A7}"/>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pic>
        <p:nvPicPr>
          <p:cNvPr id="9" name="Picture 2">
            <a:extLst>
              <a:ext uri="{FF2B5EF4-FFF2-40B4-BE49-F238E27FC236}">
                <a16:creationId xmlns:a16="http://schemas.microsoft.com/office/drawing/2014/main" id="{01031E93-3BF1-16C8-A0C4-DA7B9198628C}"/>
              </a:ext>
              <a:ext uri="{C183D7F6-B498-43B3-948B-1728B52AA6E4}">
                <adec:decorative xmlns:adec="http://schemas.microsoft.com/office/drawing/2017/decorative" val="1"/>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9729137" y="86385"/>
            <a:ext cx="1624663" cy="1604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27234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Content, Half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236BB-26F8-138B-9B3E-38F64827C709}"/>
              </a:ext>
            </a:extLst>
          </p:cNvPr>
          <p:cNvSpPr>
            <a:spLocks noGrp="1"/>
          </p:cNvSpPr>
          <p:nvPr>
            <p:ph type="title"/>
          </p:nvPr>
        </p:nvSpPr>
        <p:spPr>
          <a:xfrm>
            <a:off x="841248" y="365760"/>
            <a:ext cx="4800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12" name="Text Placeholder 11">
            <a:extLst>
              <a:ext uri="{FF2B5EF4-FFF2-40B4-BE49-F238E27FC236}">
                <a16:creationId xmlns:a16="http://schemas.microsoft.com/office/drawing/2014/main" id="{069571C1-5B25-2742-3287-D6DD6C7EBBD2}"/>
              </a:ext>
            </a:extLst>
          </p:cNvPr>
          <p:cNvSpPr>
            <a:spLocks noGrp="1"/>
          </p:cNvSpPr>
          <p:nvPr>
            <p:ph type="body" sz="quarter" idx="14"/>
          </p:nvPr>
        </p:nvSpPr>
        <p:spPr>
          <a:xfrm>
            <a:off x="838200" y="1828800"/>
            <a:ext cx="4800600" cy="4297680"/>
          </a:xfrm>
        </p:spPr>
        <p:txBody>
          <a:bodyPr/>
          <a:lstStyle>
            <a:lvl1pPr>
              <a:buClr>
                <a:srgbClr val="042789"/>
              </a:buClr>
              <a:defRPr sz="3200"/>
            </a:lvl1pPr>
            <a:lvl2pPr>
              <a:buClr>
                <a:srgbClr val="042789"/>
              </a:buClr>
              <a:defRPr sz="2800"/>
            </a:lvl2pPr>
            <a:lvl3pPr>
              <a:buClr>
                <a:srgbClr val="042789"/>
              </a:buClr>
              <a:defRPr sz="2400"/>
            </a:lvl3pPr>
          </a:lstStyle>
          <a:p>
            <a:pPr lvl="0"/>
            <a:r>
              <a:rPr lang="en-US" dirty="0"/>
              <a:t>Click to edit Master text styles</a:t>
            </a:r>
          </a:p>
          <a:p>
            <a:pPr lvl="1"/>
            <a:r>
              <a:rPr lang="en-US" dirty="0"/>
              <a:t>Second level</a:t>
            </a:r>
          </a:p>
          <a:p>
            <a:pPr lvl="2"/>
            <a:r>
              <a:rPr lang="en-US" dirty="0"/>
              <a:t>Third level</a:t>
            </a:r>
          </a:p>
        </p:txBody>
      </p:sp>
      <p:sp>
        <p:nvSpPr>
          <p:cNvPr id="7" name="Picture Placeholder 6">
            <a:extLst>
              <a:ext uri="{FF2B5EF4-FFF2-40B4-BE49-F238E27FC236}">
                <a16:creationId xmlns:a16="http://schemas.microsoft.com/office/drawing/2014/main" id="{DD51DB87-C48B-0E03-3A2B-CAE831529680}"/>
              </a:ext>
            </a:extLst>
          </p:cNvPr>
          <p:cNvSpPr>
            <a:spLocks noGrp="1"/>
          </p:cNvSpPr>
          <p:nvPr>
            <p:ph type="pic" sz="quarter" idx="13"/>
          </p:nvPr>
        </p:nvSpPr>
        <p:spPr>
          <a:xfrm>
            <a:off x="6096000" y="365760"/>
            <a:ext cx="5638800" cy="5756282"/>
          </a:xfrm>
        </p:spPr>
        <p:txBody>
          <a:bodyPr/>
          <a:lstStyle>
            <a:lvl1pPr marL="0" indent="0">
              <a:buNone/>
              <a:defRPr/>
            </a:lvl1pPr>
          </a:lstStyle>
          <a:p>
            <a:endParaRPr lang="en-US" dirty="0"/>
          </a:p>
        </p:txBody>
      </p:sp>
      <p:pic>
        <p:nvPicPr>
          <p:cNvPr id="14" name="Picture 13">
            <a:extLst>
              <a:ext uri="{FF2B5EF4-FFF2-40B4-BE49-F238E27FC236}">
                <a16:creationId xmlns:a16="http://schemas.microsoft.com/office/drawing/2014/main" id="{9ABBC2FC-5287-CE65-B6D7-C8CDF6A69D8D}"/>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5" name="Slide Number Placeholder 7">
            <a:extLst>
              <a:ext uri="{FF2B5EF4-FFF2-40B4-BE49-F238E27FC236}">
                <a16:creationId xmlns:a16="http://schemas.microsoft.com/office/drawing/2014/main" id="{E27B1FA7-C552-D41F-ADAF-E39B320DD8DF}"/>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15364003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Half Picture, C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236BB-26F8-138B-9B3E-38F64827C709}"/>
              </a:ext>
            </a:extLst>
          </p:cNvPr>
          <p:cNvSpPr>
            <a:spLocks noGrp="1"/>
          </p:cNvSpPr>
          <p:nvPr>
            <p:ph type="title"/>
          </p:nvPr>
        </p:nvSpPr>
        <p:spPr>
          <a:xfrm>
            <a:off x="841248" y="365760"/>
            <a:ext cx="4800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12" name="Text Placeholder 11">
            <a:extLst>
              <a:ext uri="{FF2B5EF4-FFF2-40B4-BE49-F238E27FC236}">
                <a16:creationId xmlns:a16="http://schemas.microsoft.com/office/drawing/2014/main" id="{069571C1-5B25-2742-3287-D6DD6C7EBBD2}"/>
              </a:ext>
            </a:extLst>
          </p:cNvPr>
          <p:cNvSpPr>
            <a:spLocks noGrp="1"/>
          </p:cNvSpPr>
          <p:nvPr>
            <p:ph type="body" sz="quarter" idx="14"/>
          </p:nvPr>
        </p:nvSpPr>
        <p:spPr>
          <a:xfrm>
            <a:off x="838200" y="1828800"/>
            <a:ext cx="4800600" cy="4297680"/>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7" name="Picture Placeholder 6">
            <a:extLst>
              <a:ext uri="{FF2B5EF4-FFF2-40B4-BE49-F238E27FC236}">
                <a16:creationId xmlns:a16="http://schemas.microsoft.com/office/drawing/2014/main" id="{DD51DB87-C48B-0E03-3A2B-CAE831529680}"/>
              </a:ext>
            </a:extLst>
          </p:cNvPr>
          <p:cNvSpPr>
            <a:spLocks noGrp="1"/>
          </p:cNvSpPr>
          <p:nvPr>
            <p:ph type="pic" sz="quarter" idx="13"/>
          </p:nvPr>
        </p:nvSpPr>
        <p:spPr>
          <a:xfrm>
            <a:off x="6096000" y="365760"/>
            <a:ext cx="5638800" cy="5756282"/>
          </a:xfrm>
        </p:spPr>
        <p:txBody>
          <a:bodyPr/>
          <a:lstStyle>
            <a:lvl1pPr marL="0" indent="0">
              <a:buNone/>
              <a:defRPr/>
            </a:lvl1pPr>
          </a:lstStyle>
          <a:p>
            <a:endParaRPr lang="en-US" dirty="0"/>
          </a:p>
        </p:txBody>
      </p:sp>
      <p:pic>
        <p:nvPicPr>
          <p:cNvPr id="14" name="Picture 13">
            <a:extLst>
              <a:ext uri="{FF2B5EF4-FFF2-40B4-BE49-F238E27FC236}">
                <a16:creationId xmlns:a16="http://schemas.microsoft.com/office/drawing/2014/main" id="{9ABBC2FC-5287-CE65-B6D7-C8CDF6A69D8D}"/>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3" name="Text Placeholder 4">
            <a:extLst>
              <a:ext uri="{FF2B5EF4-FFF2-40B4-BE49-F238E27FC236}">
                <a16:creationId xmlns:a16="http://schemas.microsoft.com/office/drawing/2014/main" id="{84D89A85-3500-6C38-E5C7-EE8D9371BCAB}"/>
              </a:ext>
            </a:extLst>
          </p:cNvPr>
          <p:cNvSpPr>
            <a:spLocks noGrp="1"/>
          </p:cNvSpPr>
          <p:nvPr>
            <p:ph type="body" sz="quarter" idx="11"/>
          </p:nvPr>
        </p:nvSpPr>
        <p:spPr>
          <a:xfrm>
            <a:off x="1492442" y="6274054"/>
            <a:ext cx="9353164" cy="369332"/>
          </a:xfrm>
        </p:spPr>
        <p:txBody>
          <a:bodyPr>
            <a:noAutofit/>
          </a:bodyPr>
          <a:lstStyle>
            <a:lvl1pPr marL="0" indent="0">
              <a:buNone/>
              <a:defRPr sz="1200"/>
            </a:lvl1pPr>
            <a:lvl2pPr>
              <a:defRPr sz="1200"/>
            </a:lvl2pPr>
            <a:lvl3pPr>
              <a:defRPr sz="1200"/>
            </a:lvl3pPr>
            <a:lvl4pPr>
              <a:defRPr sz="1200"/>
            </a:lvl4pPr>
            <a:lvl5pPr>
              <a:defRPr sz="1200"/>
            </a:lvl5pPr>
          </a:lstStyle>
          <a:p>
            <a:pPr lvl="0"/>
            <a:r>
              <a:rPr lang="en-US" dirty="0"/>
              <a:t>Click to edit Master text styles</a:t>
            </a:r>
          </a:p>
        </p:txBody>
      </p:sp>
      <p:sp>
        <p:nvSpPr>
          <p:cNvPr id="5" name="Slide Number Placeholder 7">
            <a:extLst>
              <a:ext uri="{FF2B5EF4-FFF2-40B4-BE49-F238E27FC236}">
                <a16:creationId xmlns:a16="http://schemas.microsoft.com/office/drawing/2014/main" id="{E27B1FA7-C552-D41F-ADAF-E39B320DD8DF}"/>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5762408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eft Content, Large Picture, CPT, and Snow flak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236BB-26F8-138B-9B3E-38F64827C709}"/>
              </a:ext>
            </a:extLst>
          </p:cNvPr>
          <p:cNvSpPr>
            <a:spLocks noGrp="1"/>
          </p:cNvSpPr>
          <p:nvPr>
            <p:ph type="title"/>
          </p:nvPr>
        </p:nvSpPr>
        <p:spPr>
          <a:xfrm>
            <a:off x="841248" y="365760"/>
            <a:ext cx="4800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12" name="Text Placeholder 11">
            <a:extLst>
              <a:ext uri="{FF2B5EF4-FFF2-40B4-BE49-F238E27FC236}">
                <a16:creationId xmlns:a16="http://schemas.microsoft.com/office/drawing/2014/main" id="{069571C1-5B25-2742-3287-D6DD6C7EBBD2}"/>
              </a:ext>
            </a:extLst>
          </p:cNvPr>
          <p:cNvSpPr>
            <a:spLocks noGrp="1"/>
          </p:cNvSpPr>
          <p:nvPr>
            <p:ph type="body" sz="quarter" idx="14"/>
          </p:nvPr>
        </p:nvSpPr>
        <p:spPr>
          <a:xfrm>
            <a:off x="838200" y="1828800"/>
            <a:ext cx="4800600" cy="4297680"/>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7" name="Picture Placeholder 6">
            <a:extLst>
              <a:ext uri="{FF2B5EF4-FFF2-40B4-BE49-F238E27FC236}">
                <a16:creationId xmlns:a16="http://schemas.microsoft.com/office/drawing/2014/main" id="{DD51DB87-C48B-0E03-3A2B-CAE831529680}"/>
              </a:ext>
            </a:extLst>
          </p:cNvPr>
          <p:cNvSpPr>
            <a:spLocks noGrp="1"/>
          </p:cNvSpPr>
          <p:nvPr>
            <p:ph type="pic" sz="quarter" idx="13"/>
          </p:nvPr>
        </p:nvSpPr>
        <p:spPr>
          <a:xfrm>
            <a:off x="6096000" y="1143000"/>
            <a:ext cx="5638800" cy="4572000"/>
          </a:xfrm>
        </p:spPr>
        <p:txBody>
          <a:bodyPr/>
          <a:lstStyle>
            <a:lvl1pPr marL="0" indent="0">
              <a:buNone/>
              <a:defRPr/>
            </a:lvl1pPr>
          </a:lstStyle>
          <a:p>
            <a:endParaRPr lang="en-US" dirty="0"/>
          </a:p>
        </p:txBody>
      </p:sp>
      <p:sp>
        <p:nvSpPr>
          <p:cNvPr id="4" name="Slide Number Placeholder 7">
            <a:extLst>
              <a:ext uri="{FF2B5EF4-FFF2-40B4-BE49-F238E27FC236}">
                <a16:creationId xmlns:a16="http://schemas.microsoft.com/office/drawing/2014/main" id="{6E723704-FA88-6575-F2AD-A24617A6974D}"/>
              </a:ext>
            </a:extLst>
          </p:cNvPr>
          <p:cNvSpPr txBox="1">
            <a:spLocks/>
          </p:cNvSpPr>
          <p:nvPr userDrawn="1"/>
        </p:nvSpPr>
        <p:spPr>
          <a:xfrm>
            <a:off x="11236245" y="6354595"/>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
        <p:nvSpPr>
          <p:cNvPr id="3" name="Text Placeholder 4">
            <a:extLst>
              <a:ext uri="{FF2B5EF4-FFF2-40B4-BE49-F238E27FC236}">
                <a16:creationId xmlns:a16="http://schemas.microsoft.com/office/drawing/2014/main" id="{9251DC74-9680-A51E-7937-1F7D73BA50A3}"/>
              </a:ext>
            </a:extLst>
          </p:cNvPr>
          <p:cNvSpPr>
            <a:spLocks noGrp="1"/>
          </p:cNvSpPr>
          <p:nvPr>
            <p:ph type="body" sz="quarter" idx="11"/>
          </p:nvPr>
        </p:nvSpPr>
        <p:spPr>
          <a:xfrm>
            <a:off x="2466974" y="6274054"/>
            <a:ext cx="8378631" cy="369332"/>
          </a:xfrm>
        </p:spPr>
        <p:txBody>
          <a:bodyPr>
            <a:noAutofit/>
          </a:bodyPr>
          <a:lstStyle>
            <a:lvl1pPr marL="0" indent="0">
              <a:buNone/>
              <a:defRPr sz="1200"/>
            </a:lvl1pPr>
            <a:lvl2pPr>
              <a:defRPr sz="1200"/>
            </a:lvl2pPr>
            <a:lvl3pPr>
              <a:defRPr sz="1200"/>
            </a:lvl3pPr>
            <a:lvl4pPr>
              <a:defRPr sz="1200"/>
            </a:lvl4pPr>
            <a:lvl5pPr>
              <a:defRPr sz="1200"/>
            </a:lvl5pPr>
          </a:lstStyle>
          <a:p>
            <a:pPr lvl="0"/>
            <a:r>
              <a:rPr lang="en-US" dirty="0"/>
              <a:t>Click to edit Master text styles</a:t>
            </a:r>
          </a:p>
        </p:txBody>
      </p:sp>
      <p:pic>
        <p:nvPicPr>
          <p:cNvPr id="5" name="Picture 4" descr="A close up of a logo&#10;&#10;Description automatically generated">
            <a:extLst>
              <a:ext uri="{FF2B5EF4-FFF2-40B4-BE49-F238E27FC236}">
                <a16:creationId xmlns:a16="http://schemas.microsoft.com/office/drawing/2014/main" id="{929F89A4-CE73-F4CE-E3C1-65B9F5079098}"/>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0800000">
            <a:off x="0" y="4370357"/>
            <a:ext cx="2647950" cy="2487642"/>
          </a:xfrm>
          <a:prstGeom prst="rect">
            <a:avLst/>
          </a:prstGeom>
        </p:spPr>
      </p:pic>
    </p:spTree>
    <p:extLst>
      <p:ext uri="{BB962C8B-B14F-4D97-AF65-F5344CB8AC3E}">
        <p14:creationId xmlns:p14="http://schemas.microsoft.com/office/powerpoint/2010/main" val="42884270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eft Content, small Picture, and Snow flak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236BB-26F8-138B-9B3E-38F64827C709}"/>
              </a:ext>
            </a:extLst>
          </p:cNvPr>
          <p:cNvSpPr>
            <a:spLocks noGrp="1"/>
          </p:cNvSpPr>
          <p:nvPr>
            <p:ph type="title"/>
          </p:nvPr>
        </p:nvSpPr>
        <p:spPr>
          <a:xfrm>
            <a:off x="841248" y="365760"/>
            <a:ext cx="4800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12" name="Text Placeholder 11">
            <a:extLst>
              <a:ext uri="{FF2B5EF4-FFF2-40B4-BE49-F238E27FC236}">
                <a16:creationId xmlns:a16="http://schemas.microsoft.com/office/drawing/2014/main" id="{069571C1-5B25-2742-3287-D6DD6C7EBBD2}"/>
              </a:ext>
            </a:extLst>
          </p:cNvPr>
          <p:cNvSpPr>
            <a:spLocks noGrp="1"/>
          </p:cNvSpPr>
          <p:nvPr>
            <p:ph type="body" sz="quarter" idx="14"/>
          </p:nvPr>
        </p:nvSpPr>
        <p:spPr>
          <a:xfrm>
            <a:off x="838200" y="1828800"/>
            <a:ext cx="4800600" cy="4297680"/>
          </a:xfrm>
        </p:spPr>
        <p:txBody>
          <a:bodyPr/>
          <a:lstStyle>
            <a:lvl1pPr>
              <a:buClr>
                <a:srgbClr val="042789"/>
              </a:buClr>
              <a:defRPr sz="3200"/>
            </a:lvl1pPr>
            <a:lvl2pPr>
              <a:buClr>
                <a:srgbClr val="042789"/>
              </a:buClr>
              <a:defRPr sz="2800"/>
            </a:lvl2pPr>
            <a:lvl3pPr>
              <a:buClr>
                <a:srgbClr val="042789"/>
              </a:buClr>
              <a:defRPr sz="2400"/>
            </a:lvl3pPr>
          </a:lstStyle>
          <a:p>
            <a:pPr lvl="0"/>
            <a:r>
              <a:rPr lang="en-US" dirty="0"/>
              <a:t>Click to edit Master text styles</a:t>
            </a:r>
          </a:p>
          <a:p>
            <a:pPr lvl="1"/>
            <a:r>
              <a:rPr lang="en-US" dirty="0"/>
              <a:t>Second level</a:t>
            </a:r>
          </a:p>
          <a:p>
            <a:pPr lvl="2"/>
            <a:r>
              <a:rPr lang="en-US" dirty="0"/>
              <a:t>Third level</a:t>
            </a:r>
          </a:p>
        </p:txBody>
      </p:sp>
      <p:sp>
        <p:nvSpPr>
          <p:cNvPr id="7" name="Picture Placeholder 6">
            <a:extLst>
              <a:ext uri="{FF2B5EF4-FFF2-40B4-BE49-F238E27FC236}">
                <a16:creationId xmlns:a16="http://schemas.microsoft.com/office/drawing/2014/main" id="{DD51DB87-C48B-0E03-3A2B-CAE831529680}"/>
              </a:ext>
            </a:extLst>
          </p:cNvPr>
          <p:cNvSpPr>
            <a:spLocks noGrp="1"/>
          </p:cNvSpPr>
          <p:nvPr>
            <p:ph type="pic" sz="quarter" idx="13"/>
          </p:nvPr>
        </p:nvSpPr>
        <p:spPr>
          <a:xfrm>
            <a:off x="6550154" y="511685"/>
            <a:ext cx="3965925" cy="5689089"/>
          </a:xfrm>
        </p:spPr>
        <p:txBody>
          <a:bodyPr/>
          <a:lstStyle>
            <a:lvl1pPr marL="0" indent="0">
              <a:buNone/>
              <a:defRPr/>
            </a:lvl1pPr>
          </a:lstStyle>
          <a:p>
            <a:endParaRPr lang="en-US" dirty="0"/>
          </a:p>
        </p:txBody>
      </p:sp>
      <p:pic>
        <p:nvPicPr>
          <p:cNvPr id="3" name="Picture 2" descr="A close up of a logo&#10;&#10;Description automatically generated">
            <a:extLst>
              <a:ext uri="{FF2B5EF4-FFF2-40B4-BE49-F238E27FC236}">
                <a16:creationId xmlns:a16="http://schemas.microsoft.com/office/drawing/2014/main" id="{3CD52EFF-1CA2-2D05-80C4-B950727EF9A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0800000">
            <a:off x="0" y="4370357"/>
            <a:ext cx="2647950" cy="2487642"/>
          </a:xfrm>
          <a:prstGeom prst="rect">
            <a:avLst/>
          </a:prstGeom>
        </p:spPr>
      </p:pic>
      <p:sp>
        <p:nvSpPr>
          <p:cNvPr id="5" name="Slide Number Placeholder 7">
            <a:extLst>
              <a:ext uri="{FF2B5EF4-FFF2-40B4-BE49-F238E27FC236}">
                <a16:creationId xmlns:a16="http://schemas.microsoft.com/office/drawing/2014/main" id="{DD9D8F84-9CA5-94B5-02EC-793E6F17DD82}"/>
              </a:ext>
            </a:extLst>
          </p:cNvPr>
          <p:cNvSpPr txBox="1">
            <a:spLocks/>
          </p:cNvSpPr>
          <p:nvPr userDrawn="1"/>
        </p:nvSpPr>
        <p:spPr>
          <a:xfrm>
            <a:off x="11236245" y="6354595"/>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17709880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Logo (closing slide)">
    <p:spTree>
      <p:nvGrpSpPr>
        <p:cNvPr id="1" name=""/>
        <p:cNvGrpSpPr/>
        <p:nvPr/>
      </p:nvGrpSpPr>
      <p:grpSpPr>
        <a:xfrm>
          <a:off x="0" y="0"/>
          <a:ext cx="0" cy="0"/>
          <a:chOff x="0" y="0"/>
          <a:chExt cx="0" cy="0"/>
        </a:xfrm>
      </p:grpSpPr>
      <p:pic>
        <p:nvPicPr>
          <p:cNvPr id="8" name="Picture 7" descr="WPS Health Solutions logo">
            <a:extLst>
              <a:ext uri="{FF2B5EF4-FFF2-40B4-BE49-F238E27FC236}">
                <a16:creationId xmlns:a16="http://schemas.microsoft.com/office/drawing/2014/main" id="{4BAE8795-1038-5FC3-798A-B4465E507FAD}"/>
              </a:ext>
              <a:ext uri="{C183D7F6-B498-43B3-948B-1728B52AA6E4}">
                <adec:decorative xmlns:adec="http://schemas.microsoft.com/office/drawing/2017/decorative" val="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97423" y="2031862"/>
            <a:ext cx="7197152" cy="2794275"/>
          </a:xfrm>
          <a:prstGeom prst="rect">
            <a:avLst/>
          </a:prstGeom>
        </p:spPr>
      </p:pic>
      <p:sp>
        <p:nvSpPr>
          <p:cNvPr id="9" name="Title 8">
            <a:extLst>
              <a:ext uri="{FF2B5EF4-FFF2-40B4-BE49-F238E27FC236}">
                <a16:creationId xmlns:a16="http://schemas.microsoft.com/office/drawing/2014/main" id="{6110E1FD-2641-6136-0E67-3D3974531D63}"/>
              </a:ext>
            </a:extLst>
          </p:cNvPr>
          <p:cNvSpPr>
            <a:spLocks noGrp="1"/>
          </p:cNvSpPr>
          <p:nvPr>
            <p:ph type="title"/>
          </p:nvPr>
        </p:nvSpPr>
        <p:spPr>
          <a:xfrm>
            <a:off x="838199" y="469854"/>
            <a:ext cx="10515600" cy="1325563"/>
          </a:xfrm>
        </p:spPr>
        <p:txBody>
          <a:bodyPr/>
          <a:lstStyle/>
          <a:p>
            <a:r>
              <a:rPr lang="en-US" dirty="0"/>
              <a:t>Click to edit Master title style</a:t>
            </a:r>
          </a:p>
        </p:txBody>
      </p:sp>
      <p:pic>
        <p:nvPicPr>
          <p:cNvPr id="2" name="Picture 1" descr="Logo, company name&#10;&#10;Description automatically generated">
            <a:extLst>
              <a:ext uri="{FF2B5EF4-FFF2-40B4-BE49-F238E27FC236}">
                <a16:creationId xmlns:a16="http://schemas.microsoft.com/office/drawing/2014/main" id="{8CA969FC-D2AC-BF7C-E19A-96E944297C5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26890" y="5279085"/>
            <a:ext cx="2808514" cy="1227298"/>
          </a:xfrm>
          <a:prstGeom prst="rect">
            <a:avLst/>
          </a:prstGeom>
        </p:spPr>
      </p:pic>
      <p:sp>
        <p:nvSpPr>
          <p:cNvPr id="4" name="Slide Number Placeholder 7">
            <a:extLst>
              <a:ext uri="{FF2B5EF4-FFF2-40B4-BE49-F238E27FC236}">
                <a16:creationId xmlns:a16="http://schemas.microsoft.com/office/drawing/2014/main" id="{07CF9B69-9DC0-2713-0770-2436A9F29A76}"/>
              </a:ext>
            </a:extLst>
          </p:cNvPr>
          <p:cNvSpPr txBox="1">
            <a:spLocks/>
          </p:cNvSpPr>
          <p:nvPr userDrawn="1"/>
        </p:nvSpPr>
        <p:spPr>
          <a:xfrm>
            <a:off x="11236245" y="6354595"/>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42617042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 slide for picture w/ hidden title">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110E1FD-2641-6136-0E67-3D3974531D63}"/>
              </a:ext>
            </a:extLst>
          </p:cNvPr>
          <p:cNvSpPr>
            <a:spLocks noGrp="1"/>
          </p:cNvSpPr>
          <p:nvPr>
            <p:ph type="title"/>
          </p:nvPr>
        </p:nvSpPr>
        <p:spPr>
          <a:xfrm>
            <a:off x="838200" y="-1642579"/>
            <a:ext cx="10515600" cy="1325563"/>
          </a:xfrm>
        </p:spPr>
        <p:txBody>
          <a:bodyPr/>
          <a:lstStyle/>
          <a:p>
            <a:r>
              <a:rPr lang="en-US" dirty="0"/>
              <a:t>Click to edit Master title style</a:t>
            </a:r>
          </a:p>
        </p:txBody>
      </p:sp>
      <p:sp>
        <p:nvSpPr>
          <p:cNvPr id="3" name="Slide Number Placeholder 7">
            <a:extLst>
              <a:ext uri="{FF2B5EF4-FFF2-40B4-BE49-F238E27FC236}">
                <a16:creationId xmlns:a16="http://schemas.microsoft.com/office/drawing/2014/main" id="{433497E0-02BB-5230-BD8C-5CB834D23EAD}"/>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2199203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8" name="Picture 7" descr="A logo of a company&#10;&#10;Description automatically generated">
            <a:extLst>
              <a:ext uri="{FF2B5EF4-FFF2-40B4-BE49-F238E27FC236}">
                <a16:creationId xmlns:a16="http://schemas.microsoft.com/office/drawing/2014/main" id="{C9658463-3364-6B90-9A4D-B01F2566AE1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4" name="Slide Number Placeholder 7">
            <a:extLst>
              <a:ext uri="{FF2B5EF4-FFF2-40B4-BE49-F238E27FC236}">
                <a16:creationId xmlns:a16="http://schemas.microsoft.com/office/drawing/2014/main" id="{ABAF3DEF-86AA-7AE5-67C3-5B2A510CBBAF}"/>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33434717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Content, CPT Fie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10515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2705100"/>
            <a:ext cx="10515600" cy="3471863"/>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8" name="Picture 7" descr="A logo of a company&#10;&#10;Description automatically generated">
            <a:extLst>
              <a:ext uri="{FF2B5EF4-FFF2-40B4-BE49-F238E27FC236}">
                <a16:creationId xmlns:a16="http://schemas.microsoft.com/office/drawing/2014/main" id="{C9658463-3364-6B90-9A4D-B01F2566AE1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10" name="Content Placeholder 9">
            <a:extLst>
              <a:ext uri="{FF2B5EF4-FFF2-40B4-BE49-F238E27FC236}">
                <a16:creationId xmlns:a16="http://schemas.microsoft.com/office/drawing/2014/main" id="{D1757A32-511D-9DBE-F7E3-D2A6071AC20B}"/>
              </a:ext>
            </a:extLst>
          </p:cNvPr>
          <p:cNvSpPr>
            <a:spLocks noGrp="1"/>
          </p:cNvSpPr>
          <p:nvPr>
            <p:ph sz="quarter" idx="10" hasCustomPrompt="1"/>
          </p:nvPr>
        </p:nvSpPr>
        <p:spPr>
          <a:xfrm>
            <a:off x="838199" y="1828800"/>
            <a:ext cx="10515599" cy="738188"/>
          </a:xfrm>
        </p:spPr>
        <p:txBody>
          <a:bodyPr>
            <a:normAutofit/>
          </a:bodyPr>
          <a:lstStyle>
            <a:lvl1pPr marL="0" indent="0">
              <a:buNone/>
              <a:defRPr sz="3200">
                <a:solidFill>
                  <a:schemeClr val="tx1">
                    <a:lumMod val="75000"/>
                    <a:lumOff val="25000"/>
                  </a:schemeClr>
                </a:solidFill>
              </a:defRPr>
            </a:lvl1pPr>
          </a:lstStyle>
          <a:p>
            <a:pPr lvl="0"/>
            <a:r>
              <a:rPr lang="en-US" dirty="0"/>
              <a:t>Add your sub title</a:t>
            </a:r>
          </a:p>
        </p:txBody>
      </p:sp>
      <p:sp>
        <p:nvSpPr>
          <p:cNvPr id="4" name="Text Placeholder 4">
            <a:extLst>
              <a:ext uri="{FF2B5EF4-FFF2-40B4-BE49-F238E27FC236}">
                <a16:creationId xmlns:a16="http://schemas.microsoft.com/office/drawing/2014/main" id="{86117C7E-5E98-5ECF-1509-74DEC2956B49}"/>
              </a:ext>
            </a:extLst>
          </p:cNvPr>
          <p:cNvSpPr>
            <a:spLocks noGrp="1"/>
          </p:cNvSpPr>
          <p:nvPr>
            <p:ph type="body" sz="quarter" idx="11"/>
          </p:nvPr>
        </p:nvSpPr>
        <p:spPr>
          <a:xfrm>
            <a:off x="1619636" y="6308725"/>
            <a:ext cx="9353164" cy="549275"/>
          </a:xfrm>
        </p:spPr>
        <p:txBody>
          <a:bodyPr>
            <a:noAutofit/>
          </a:bodyPr>
          <a:lstStyle>
            <a:lvl1pPr marL="0" indent="0">
              <a:buNone/>
              <a:defRPr sz="1200"/>
            </a:lvl1pPr>
            <a:lvl2pPr>
              <a:defRPr sz="1200"/>
            </a:lvl2pPr>
            <a:lvl3pPr>
              <a:defRPr sz="1200"/>
            </a:lvl3pPr>
            <a:lvl4pPr>
              <a:defRPr sz="1200"/>
            </a:lvl4pPr>
            <a:lvl5pPr>
              <a:defRPr sz="1200"/>
            </a:lvl5pPr>
          </a:lstStyle>
          <a:p>
            <a:pPr lvl="0"/>
            <a:r>
              <a:rPr lang="en-US" dirty="0"/>
              <a:t>Click to edit Master text styles</a:t>
            </a:r>
          </a:p>
        </p:txBody>
      </p:sp>
      <p:sp>
        <p:nvSpPr>
          <p:cNvPr id="6" name="Slide Number Placeholder 7">
            <a:extLst>
              <a:ext uri="{FF2B5EF4-FFF2-40B4-BE49-F238E27FC236}">
                <a16:creationId xmlns:a16="http://schemas.microsoft.com/office/drawing/2014/main" id="{70B9071C-991D-AA44-A4B5-8A0ACD387D59}"/>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3673610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ubtitl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10515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2705100"/>
            <a:ext cx="10515600" cy="3471863"/>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8" name="Picture 7" descr="A logo of a company&#10;&#10;Description automatically generated">
            <a:extLst>
              <a:ext uri="{FF2B5EF4-FFF2-40B4-BE49-F238E27FC236}">
                <a16:creationId xmlns:a16="http://schemas.microsoft.com/office/drawing/2014/main" id="{C9658463-3364-6B90-9A4D-B01F2566AE1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10" name="Content Placeholder 9">
            <a:extLst>
              <a:ext uri="{FF2B5EF4-FFF2-40B4-BE49-F238E27FC236}">
                <a16:creationId xmlns:a16="http://schemas.microsoft.com/office/drawing/2014/main" id="{D1757A32-511D-9DBE-F7E3-D2A6071AC20B}"/>
              </a:ext>
            </a:extLst>
          </p:cNvPr>
          <p:cNvSpPr>
            <a:spLocks noGrp="1"/>
          </p:cNvSpPr>
          <p:nvPr>
            <p:ph sz="quarter" idx="10" hasCustomPrompt="1"/>
          </p:nvPr>
        </p:nvSpPr>
        <p:spPr>
          <a:xfrm>
            <a:off x="838199" y="1828800"/>
            <a:ext cx="10515599" cy="738188"/>
          </a:xfrm>
        </p:spPr>
        <p:txBody>
          <a:bodyPr>
            <a:normAutofit/>
          </a:bodyPr>
          <a:lstStyle>
            <a:lvl1pPr marL="0" indent="0">
              <a:buNone/>
              <a:defRPr sz="3200">
                <a:solidFill>
                  <a:schemeClr val="tx1">
                    <a:lumMod val="75000"/>
                    <a:lumOff val="25000"/>
                  </a:schemeClr>
                </a:solidFill>
              </a:defRPr>
            </a:lvl1pPr>
          </a:lstStyle>
          <a:p>
            <a:pPr lvl="0"/>
            <a:r>
              <a:rPr lang="en-US" dirty="0"/>
              <a:t>Add your sub title</a:t>
            </a:r>
          </a:p>
        </p:txBody>
      </p:sp>
      <p:sp>
        <p:nvSpPr>
          <p:cNvPr id="5" name="Slide Number Placeholder 7">
            <a:extLst>
              <a:ext uri="{FF2B5EF4-FFF2-40B4-BE49-F238E27FC236}">
                <a16:creationId xmlns:a16="http://schemas.microsoft.com/office/drawing/2014/main" id="{E7BF7FBA-6222-08FB-CB07-356F664617B4}"/>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22921860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ubtitle, Content, CPT with snow flak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23A1C11E-9CCC-ABB6-5C3B-D960528527E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73939" y="320851"/>
            <a:ext cx="2315954" cy="2315954"/>
          </a:xfrm>
          <a:prstGeom prst="rect">
            <a:avLst/>
          </a:prstGeom>
        </p:spPr>
      </p:pic>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8160309"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2706624"/>
            <a:ext cx="10515600" cy="3681411"/>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10" name="Content Placeholder 9">
            <a:extLst>
              <a:ext uri="{FF2B5EF4-FFF2-40B4-BE49-F238E27FC236}">
                <a16:creationId xmlns:a16="http://schemas.microsoft.com/office/drawing/2014/main" id="{D1757A32-511D-9DBE-F7E3-D2A6071AC20B}"/>
              </a:ext>
            </a:extLst>
          </p:cNvPr>
          <p:cNvSpPr>
            <a:spLocks noGrp="1"/>
          </p:cNvSpPr>
          <p:nvPr>
            <p:ph sz="quarter" idx="10" hasCustomPrompt="1"/>
          </p:nvPr>
        </p:nvSpPr>
        <p:spPr>
          <a:xfrm>
            <a:off x="838200" y="1828800"/>
            <a:ext cx="8159750" cy="740664"/>
          </a:xfrm>
        </p:spPr>
        <p:txBody>
          <a:bodyPr>
            <a:normAutofit/>
          </a:bodyPr>
          <a:lstStyle>
            <a:lvl1pPr marL="0" indent="0">
              <a:buNone/>
              <a:defRPr sz="3200">
                <a:solidFill>
                  <a:schemeClr val="tx1">
                    <a:lumMod val="75000"/>
                    <a:lumOff val="25000"/>
                  </a:schemeClr>
                </a:solidFill>
              </a:defRPr>
            </a:lvl1pPr>
          </a:lstStyle>
          <a:p>
            <a:pPr lvl="0"/>
            <a:r>
              <a:rPr lang="en-US" dirty="0"/>
              <a:t>Add your sub title</a:t>
            </a:r>
          </a:p>
        </p:txBody>
      </p:sp>
      <p:sp>
        <p:nvSpPr>
          <p:cNvPr id="5" name="Text Placeholder 4">
            <a:extLst>
              <a:ext uri="{FF2B5EF4-FFF2-40B4-BE49-F238E27FC236}">
                <a16:creationId xmlns:a16="http://schemas.microsoft.com/office/drawing/2014/main" id="{71E18BBE-F7AF-1BE6-9878-07866E6B5560}"/>
              </a:ext>
            </a:extLst>
          </p:cNvPr>
          <p:cNvSpPr>
            <a:spLocks noGrp="1"/>
          </p:cNvSpPr>
          <p:nvPr>
            <p:ph type="body" sz="quarter" idx="11"/>
          </p:nvPr>
        </p:nvSpPr>
        <p:spPr>
          <a:xfrm>
            <a:off x="1619636" y="64886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7" name="Slide Number Placeholder 7">
            <a:extLst>
              <a:ext uri="{FF2B5EF4-FFF2-40B4-BE49-F238E27FC236}">
                <a16:creationId xmlns:a16="http://schemas.microsoft.com/office/drawing/2014/main" id="{86C4EC8D-3075-8F6F-A91D-F6CEA2DECAB5}"/>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10101486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ubtitle, Content with snow flak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23A1C11E-9CCC-ABB6-5C3B-D960528527E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73939" y="320851"/>
            <a:ext cx="2315954" cy="2315954"/>
          </a:xfrm>
          <a:prstGeom prst="rect">
            <a:avLst/>
          </a:prstGeom>
        </p:spPr>
      </p:pic>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8160309"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2706624"/>
            <a:ext cx="10515600" cy="3681411"/>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10" name="Content Placeholder 9">
            <a:extLst>
              <a:ext uri="{FF2B5EF4-FFF2-40B4-BE49-F238E27FC236}">
                <a16:creationId xmlns:a16="http://schemas.microsoft.com/office/drawing/2014/main" id="{D1757A32-511D-9DBE-F7E3-D2A6071AC20B}"/>
              </a:ext>
            </a:extLst>
          </p:cNvPr>
          <p:cNvSpPr>
            <a:spLocks noGrp="1"/>
          </p:cNvSpPr>
          <p:nvPr>
            <p:ph sz="quarter" idx="10" hasCustomPrompt="1"/>
          </p:nvPr>
        </p:nvSpPr>
        <p:spPr>
          <a:xfrm>
            <a:off x="838200" y="1828800"/>
            <a:ext cx="8159750" cy="740664"/>
          </a:xfrm>
        </p:spPr>
        <p:txBody>
          <a:bodyPr>
            <a:normAutofit/>
          </a:bodyPr>
          <a:lstStyle>
            <a:lvl1pPr marL="0" indent="0">
              <a:buNone/>
              <a:defRPr sz="3200">
                <a:solidFill>
                  <a:schemeClr val="tx1">
                    <a:lumMod val="75000"/>
                    <a:lumOff val="25000"/>
                  </a:schemeClr>
                </a:solidFill>
              </a:defRPr>
            </a:lvl1pPr>
          </a:lstStyle>
          <a:p>
            <a:pPr lvl="0"/>
            <a:r>
              <a:rPr lang="en-US" dirty="0"/>
              <a:t>Add your sub title</a:t>
            </a:r>
          </a:p>
        </p:txBody>
      </p:sp>
      <p:sp>
        <p:nvSpPr>
          <p:cNvPr id="6" name="Slide Number Placeholder 7">
            <a:extLst>
              <a:ext uri="{FF2B5EF4-FFF2-40B4-BE49-F238E27FC236}">
                <a16:creationId xmlns:a16="http://schemas.microsoft.com/office/drawing/2014/main" id="{CB84ACC7-AE5E-235C-69F2-7941B7A0A72D}"/>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14240710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Content, CPT w/ snow flak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23A1C11E-9CCC-ABB6-5C3B-D960528527E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73939" y="320851"/>
            <a:ext cx="2315954" cy="2315954"/>
          </a:xfrm>
          <a:prstGeom prst="rect">
            <a:avLst/>
          </a:prstGeom>
        </p:spPr>
      </p:pic>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8160309" cy="1325563"/>
          </a:xfrm>
        </p:spPr>
        <p:txBody>
          <a:bodyPr/>
          <a:lstStyle>
            <a:lvl1pPr algn="l">
              <a:defRPr>
                <a:solidFill>
                  <a:schemeClr val="tx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1804988"/>
            <a:ext cx="10515600" cy="4583047"/>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5" name="Text Placeholder 4">
            <a:extLst>
              <a:ext uri="{FF2B5EF4-FFF2-40B4-BE49-F238E27FC236}">
                <a16:creationId xmlns:a16="http://schemas.microsoft.com/office/drawing/2014/main" id="{71E18BBE-F7AF-1BE6-9878-07866E6B5560}"/>
              </a:ext>
            </a:extLst>
          </p:cNvPr>
          <p:cNvSpPr>
            <a:spLocks noGrp="1"/>
          </p:cNvSpPr>
          <p:nvPr>
            <p:ph type="body" sz="quarter" idx="11"/>
          </p:nvPr>
        </p:nvSpPr>
        <p:spPr>
          <a:xfrm>
            <a:off x="1619636" y="64886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7" name="Slide Number Placeholder 7">
            <a:extLst>
              <a:ext uri="{FF2B5EF4-FFF2-40B4-BE49-F238E27FC236}">
                <a16:creationId xmlns:a16="http://schemas.microsoft.com/office/drawing/2014/main" id="{6A3AAD54-5DB9-7382-73A9-E4458DBB1AA1}"/>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2101765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Content, w/ snow flak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8160309"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5" name="Slide Number Placeholder 7">
            <a:extLst>
              <a:ext uri="{FF2B5EF4-FFF2-40B4-BE49-F238E27FC236}">
                <a16:creationId xmlns:a16="http://schemas.microsoft.com/office/drawing/2014/main" id="{23BEC34F-514B-D5D1-F2F1-E38D3D386D6C}"/>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1804988"/>
            <a:ext cx="10515600" cy="4583047"/>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6" name="Picture 5" descr="A close up of a logo&#10;&#10;Description automatically generated">
            <a:extLst>
              <a:ext uri="{FF2B5EF4-FFF2-40B4-BE49-F238E27FC236}">
                <a16:creationId xmlns:a16="http://schemas.microsoft.com/office/drawing/2014/main" id="{FD5C9C5F-4611-6314-B239-2FC6C58AE05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059108" y="0"/>
            <a:ext cx="3132891" cy="2943225"/>
          </a:xfrm>
          <a:prstGeom prst="rect">
            <a:avLst/>
          </a:prstGeom>
        </p:spPr>
      </p:pic>
    </p:spTree>
    <p:extLst>
      <p:ext uri="{BB962C8B-B14F-4D97-AF65-F5344CB8AC3E}">
        <p14:creationId xmlns:p14="http://schemas.microsoft.com/office/powerpoint/2010/main" val="6775445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833FCE2-97E4-699E-8DE7-89E45E24476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08549A6-B75F-2C87-6C33-57D008FA1B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4" name="Date Placeholder 3">
            <a:extLst>
              <a:ext uri="{FF2B5EF4-FFF2-40B4-BE49-F238E27FC236}">
                <a16:creationId xmlns:a16="http://schemas.microsoft.com/office/drawing/2014/main" id="{1BF39F09-1CAC-5CA3-B933-D52D0E2390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009ECDA-42A4-4385-B7B3-CD506A0CC080}" type="datetimeFigureOut">
              <a:rPr lang="en-US" smtClean="0"/>
              <a:t>6/16/2025</a:t>
            </a:fld>
            <a:endParaRPr lang="en-US" dirty="0"/>
          </a:p>
        </p:txBody>
      </p:sp>
      <p:sp>
        <p:nvSpPr>
          <p:cNvPr id="5" name="Footer Placeholder 4">
            <a:extLst>
              <a:ext uri="{FF2B5EF4-FFF2-40B4-BE49-F238E27FC236}">
                <a16:creationId xmlns:a16="http://schemas.microsoft.com/office/drawing/2014/main" id="{FE1576B8-72E7-FE30-662B-2ABC91F2F67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1DB5311D-2160-99ED-A8E4-365D3495E00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2A79023-C6C8-4710-B25F-EFC12BBCC5F8}" type="slidenum">
              <a:rPr lang="en-US" smtClean="0"/>
              <a:t>‹#›</a:t>
            </a:fld>
            <a:endParaRPr lang="en-US" dirty="0"/>
          </a:p>
        </p:txBody>
      </p:sp>
    </p:spTree>
    <p:extLst>
      <p:ext uri="{BB962C8B-B14F-4D97-AF65-F5344CB8AC3E}">
        <p14:creationId xmlns:p14="http://schemas.microsoft.com/office/powerpoint/2010/main" val="20878189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59" r:id="rId4"/>
    <p:sldLayoutId id="2147483662" r:id="rId5"/>
    <p:sldLayoutId id="2147483658" r:id="rId6"/>
    <p:sldLayoutId id="2147483663" r:id="rId7"/>
    <p:sldLayoutId id="2147483668" r:id="rId8"/>
    <p:sldLayoutId id="2147483669" r:id="rId9"/>
    <p:sldLayoutId id="2147483670" r:id="rId10"/>
    <p:sldLayoutId id="2147483677" r:id="rId11"/>
    <p:sldLayoutId id="2147483671" r:id="rId12"/>
    <p:sldLayoutId id="2147483678" r:id="rId13"/>
    <p:sldLayoutId id="2147483651" r:id="rId14"/>
    <p:sldLayoutId id="2147483652" r:id="rId15"/>
    <p:sldLayoutId id="2147483664" r:id="rId16"/>
    <p:sldLayoutId id="2147483672" r:id="rId17"/>
    <p:sldLayoutId id="2147483673" r:id="rId18"/>
    <p:sldLayoutId id="2147483653" r:id="rId19"/>
    <p:sldLayoutId id="2147483665" r:id="rId20"/>
    <p:sldLayoutId id="2147483674" r:id="rId21"/>
    <p:sldLayoutId id="2147483679" r:id="rId22"/>
    <p:sldLayoutId id="2147483654" r:id="rId23"/>
    <p:sldLayoutId id="2147483680" r:id="rId24"/>
    <p:sldLayoutId id="2147483666" r:id="rId25"/>
    <p:sldLayoutId id="2147483655" r:id="rId26"/>
    <p:sldLayoutId id="2147483676" r:id="rId27"/>
  </p:sldLayoutIdLst>
  <p:txStyles>
    <p:titleStyle>
      <a:lvl1pPr algn="l" defTabSz="914400" rtl="0" eaLnBrk="1" latinLnBrk="0" hangingPunct="1">
        <a:lnSpc>
          <a:spcPct val="90000"/>
        </a:lnSpc>
        <a:spcBef>
          <a:spcPct val="0"/>
        </a:spcBef>
        <a:buNone/>
        <a:defRPr sz="4400" kern="1200">
          <a:solidFill>
            <a:schemeClr val="tx1">
              <a:lumMod val="75000"/>
              <a:lumOff val="25000"/>
            </a:schemeClr>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42789"/>
        </a:buClr>
        <a:buFont typeface="Arial" panose="020B0604020202020204" pitchFamily="34" charset="0"/>
        <a:buChar char="•"/>
        <a:defRPr sz="32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42789"/>
        </a:buClr>
        <a:buFont typeface="Arial" panose="020B0604020202020204" pitchFamily="34" charset="0"/>
        <a:buChar char="•"/>
        <a:defRPr sz="28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42789"/>
        </a:buClr>
        <a:buFont typeface="Arial" panose="020B0604020202020204"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42789"/>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42789"/>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mailto:wps.gha.education@wpsic.com?subject=Help:%20Outpatient%20Hospital%20Errors" TargetMode="External"/><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14.xml"/><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s://www.wpsgha.com/training" TargetMode="Externa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8" Type="http://schemas.openxmlformats.org/officeDocument/2006/relationships/hyperlink" Target="https://www.cms.gov/medicare/coding-billing/national-correct-coding-initiative-ncci-edits/medicare-ncci-procedure-procedure-ptp-edits" TargetMode="External"/><Relationship Id="rId3" Type="http://schemas.openxmlformats.org/officeDocument/2006/relationships/hyperlink" Target="https://www.cms.gov/Outreach-and-Education/Medicare-Learning-Network-MLN/MLNProducts/downloads/msp_fact_sheet.pdf" TargetMode="External"/><Relationship Id="rId7" Type="http://schemas.openxmlformats.org/officeDocument/2006/relationships/hyperlink" Target="https://www.cms.gov/medicare/coding-billing/ncci-medicare" TargetMode="External"/><Relationship Id="rId2" Type="http://schemas.openxmlformats.org/officeDocument/2006/relationships/hyperlink" Target="https://wpsgha.com/tools/reason-remark-lookup" TargetMode="External"/><Relationship Id="rId1" Type="http://schemas.openxmlformats.org/officeDocument/2006/relationships/slideLayout" Target="../slideLayouts/slideLayout9.xml"/><Relationship Id="rId6" Type="http://schemas.openxmlformats.org/officeDocument/2006/relationships/hyperlink" Target="https://www.cms.gov/Outreach-and-Education/Medicare-Learning-Network-MLN/MLNProducts/downloads/abn_booklet_icn006266.pdf" TargetMode="External"/><Relationship Id="rId5" Type="http://schemas.openxmlformats.org/officeDocument/2006/relationships/hyperlink" Target="https://www.cms.gov/files/document/mln901346-how-use-medicare-ncci-tools.pdf" TargetMode="External"/><Relationship Id="rId4" Type="http://schemas.openxmlformats.org/officeDocument/2006/relationships/hyperlink" Target="https://www.cms.gov/files/document/se21002.pdf"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www.cms.gov/medicare/coding-billing/skilled-nursing-facility-snf-consolidated-billing" TargetMode="External"/><Relationship Id="rId7" Type="http://schemas.openxmlformats.org/officeDocument/2006/relationships/hyperlink" Target="https://www.cms.gov/regulations-and-guidance/guidance/manuals/downloads/clm104c05.pdf" TargetMode="External"/><Relationship Id="rId2" Type="http://schemas.openxmlformats.org/officeDocument/2006/relationships/notesSlide" Target="../notesSlides/notesSlide14.xml"/><Relationship Id="rId1" Type="http://schemas.openxmlformats.org/officeDocument/2006/relationships/slideLayout" Target="../slideLayouts/slideLayout9.xml"/><Relationship Id="rId6" Type="http://schemas.openxmlformats.org/officeDocument/2006/relationships/hyperlink" Target="https://www.cms.gov/medicare/payment/prospective-payment-systems/end-stage-renal-disease-esrd/esrd-pps-consolidated-billing" TargetMode="External"/><Relationship Id="rId5" Type="http://schemas.openxmlformats.org/officeDocument/2006/relationships/hyperlink" Target="https://www.cms.gov/regulations-and-guidance/guidance/manuals/downloads/clm104c01.pdf" TargetMode="External"/><Relationship Id="rId4" Type="http://schemas.openxmlformats.org/officeDocument/2006/relationships/hyperlink" Target="https://www.cms.gov/medicare-coverage-database/search.aspx"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5.xml"/><Relationship Id="rId1" Type="http://schemas.openxmlformats.org/officeDocument/2006/relationships/slideLayout" Target="../slideLayouts/slideLayout14.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9.xml"/><Relationship Id="rId5" Type="http://schemas.openxmlformats.org/officeDocument/2006/relationships/hyperlink" Target="https://www.cms.gov/" TargetMode="External"/><Relationship Id="rId4" Type="http://schemas.openxmlformats.org/officeDocument/2006/relationships/hyperlink" Target="http://www.flickr.com/photos/ari/4987126075/" TargetMode="External"/></Relationships>
</file>

<file path=ppt/slides/_rels/slide4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3.png"/><Relationship Id="rId1" Type="http://schemas.openxmlformats.org/officeDocument/2006/relationships/slideLayout" Target="../slideLayouts/slideLayout9.xml"/><Relationship Id="rId4" Type="http://schemas.openxmlformats.org/officeDocument/2006/relationships/image" Target="../media/image34.png"/></Relationships>
</file>

<file path=ppt/slides/_rels/slide4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hyperlink" Target="mailto:wps.gha.education@wpsic.com?subject=Outpatient%20Hospital%20Errors" TargetMode="External"/><Relationship Id="rId1" Type="http://schemas.openxmlformats.org/officeDocument/2006/relationships/slideLayout" Target="../slideLayouts/slideLayout25.xml"/></Relationships>
</file>

<file path=ppt/slides/_rels/slide4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25.xml"/></Relationships>
</file>

<file path=ppt/slides/_rels/slide4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939B0-8DB1-946D-FF7C-AB64135F70F7}"/>
              </a:ext>
            </a:extLst>
          </p:cNvPr>
          <p:cNvSpPr>
            <a:spLocks noGrp="1"/>
          </p:cNvSpPr>
          <p:nvPr>
            <p:ph type="title"/>
          </p:nvPr>
        </p:nvSpPr>
        <p:spPr/>
        <p:txBody>
          <a:bodyPr/>
          <a:lstStyle/>
          <a:p>
            <a:r>
              <a:rPr lang="en-US" dirty="0"/>
              <a:t>Audio Information</a:t>
            </a:r>
          </a:p>
        </p:txBody>
      </p:sp>
      <p:sp>
        <p:nvSpPr>
          <p:cNvPr id="3" name="Content Placeholder 2">
            <a:extLst>
              <a:ext uri="{FF2B5EF4-FFF2-40B4-BE49-F238E27FC236}">
                <a16:creationId xmlns:a16="http://schemas.microsoft.com/office/drawing/2014/main" id="{7D124BBC-9CDE-94FB-0724-82E755958D9F}"/>
              </a:ext>
            </a:extLst>
          </p:cNvPr>
          <p:cNvSpPr>
            <a:spLocks noGrp="1"/>
          </p:cNvSpPr>
          <p:nvPr>
            <p:ph type="body" sz="quarter" idx="14"/>
          </p:nvPr>
        </p:nvSpPr>
        <p:spPr>
          <a:xfrm>
            <a:off x="4959527" y="1691323"/>
            <a:ext cx="6904234" cy="4297680"/>
          </a:xfrm>
        </p:spPr>
        <p:txBody>
          <a:bodyPr>
            <a:normAutofit lnSpcReduction="10000"/>
          </a:bodyPr>
          <a:lstStyle/>
          <a:p>
            <a:r>
              <a:rPr lang="en-US" dirty="0"/>
              <a:t>The presenter started speaking</a:t>
            </a:r>
          </a:p>
          <a:p>
            <a:pPr lvl="1"/>
            <a:r>
              <a:rPr lang="en-US" dirty="0"/>
              <a:t>Still hearing music? </a:t>
            </a:r>
          </a:p>
          <a:p>
            <a:pPr lvl="2"/>
            <a:r>
              <a:rPr lang="en-US" dirty="0"/>
              <a:t>Close and restart the session</a:t>
            </a:r>
          </a:p>
          <a:p>
            <a:pPr lvl="1"/>
            <a:r>
              <a:rPr lang="en-US" dirty="0"/>
              <a:t>Change your audio setting by </a:t>
            </a:r>
          </a:p>
          <a:p>
            <a:pPr lvl="2"/>
            <a:r>
              <a:rPr lang="en-US" dirty="0"/>
              <a:t>Choosing “Audio &amp; Video”</a:t>
            </a:r>
          </a:p>
          <a:p>
            <a:pPr lvl="2"/>
            <a:r>
              <a:rPr lang="en-US" dirty="0"/>
              <a:t>Select “Switch Audio” </a:t>
            </a:r>
          </a:p>
          <a:p>
            <a:pPr lvl="1"/>
            <a:r>
              <a:rPr lang="en-US" dirty="0"/>
              <a:t>Call in </a:t>
            </a:r>
          </a:p>
          <a:p>
            <a:pPr lvl="2"/>
            <a:r>
              <a:rPr lang="en-US" dirty="0"/>
              <a:t>The phone information is in the chat</a:t>
            </a:r>
          </a:p>
          <a:p>
            <a:r>
              <a:rPr lang="en-US" dirty="0"/>
              <a:t>Email for technical difficulties</a:t>
            </a:r>
          </a:p>
          <a:p>
            <a:pPr lvl="1"/>
            <a:r>
              <a:rPr lang="en-US" dirty="0">
                <a:hlinkClick r:id="rId2"/>
              </a:rPr>
              <a:t>wps.gha.education@wpsic.com</a:t>
            </a:r>
            <a:endParaRPr lang="en-US" dirty="0"/>
          </a:p>
        </p:txBody>
      </p:sp>
      <p:pic>
        <p:nvPicPr>
          <p:cNvPr id="5" name="Picture 4">
            <a:extLst>
              <a:ext uri="{FF2B5EF4-FFF2-40B4-BE49-F238E27FC236}">
                <a16:creationId xmlns:a16="http://schemas.microsoft.com/office/drawing/2014/main" id="{FB146413-BDEB-2DA0-58E7-C7364A59A5FF}"/>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6506" y="2121282"/>
            <a:ext cx="4060963" cy="261543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803269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9B9A7A7-27E5-C618-001C-5C533484D409}"/>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0" y="0"/>
            <a:ext cx="12192000" cy="4413602"/>
          </a:xfrm>
          <a:prstGeom prst="rect">
            <a:avLst/>
          </a:prstGeom>
        </p:spPr>
      </p:pic>
      <p:sp>
        <p:nvSpPr>
          <p:cNvPr id="2" name="Title 1">
            <a:extLst>
              <a:ext uri="{FF2B5EF4-FFF2-40B4-BE49-F238E27FC236}">
                <a16:creationId xmlns:a16="http://schemas.microsoft.com/office/drawing/2014/main" id="{6244301A-4DA4-6014-2206-5B1EB7879DDF}"/>
              </a:ext>
            </a:extLst>
          </p:cNvPr>
          <p:cNvSpPr>
            <a:spLocks noGrp="1"/>
          </p:cNvSpPr>
          <p:nvPr>
            <p:ph type="title"/>
          </p:nvPr>
        </p:nvSpPr>
        <p:spPr>
          <a:xfrm>
            <a:off x="794817" y="4698094"/>
            <a:ext cx="8159750" cy="1567963"/>
          </a:xfrm>
        </p:spPr>
        <p:txBody>
          <a:bodyPr/>
          <a:lstStyle/>
          <a:p>
            <a:r>
              <a:rPr lang="en-US" dirty="0"/>
              <a:t>Data Specifics</a:t>
            </a:r>
          </a:p>
        </p:txBody>
      </p:sp>
      <p:pic>
        <p:nvPicPr>
          <p:cNvPr id="3" name="Picture 2">
            <a:extLst>
              <a:ext uri="{FF2B5EF4-FFF2-40B4-BE49-F238E27FC236}">
                <a16:creationId xmlns:a16="http://schemas.microsoft.com/office/drawing/2014/main" id="{F8CD9E0F-D230-2D0D-2279-17D2A293280C}"/>
              </a:ext>
              <a:ext uri="{C183D7F6-B498-43B3-948B-1728B52AA6E4}">
                <adec:decorative xmlns:adec="http://schemas.microsoft.com/office/drawing/2017/decorative" val="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5400000">
            <a:off x="7315034" y="1981034"/>
            <a:ext cx="5029200" cy="4724731"/>
          </a:xfrm>
          <a:prstGeom prst="rect">
            <a:avLst/>
          </a:prstGeom>
        </p:spPr>
      </p:pic>
    </p:spTree>
    <p:extLst>
      <p:ext uri="{BB962C8B-B14F-4D97-AF65-F5344CB8AC3E}">
        <p14:creationId xmlns:p14="http://schemas.microsoft.com/office/powerpoint/2010/main" val="32174367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A24FB-2F3A-4781-4A62-A6131817A3BC}"/>
              </a:ext>
            </a:extLst>
          </p:cNvPr>
          <p:cNvSpPr>
            <a:spLocks noGrp="1"/>
          </p:cNvSpPr>
          <p:nvPr>
            <p:ph type="title"/>
          </p:nvPr>
        </p:nvSpPr>
        <p:spPr/>
        <p:txBody>
          <a:bodyPr/>
          <a:lstStyle/>
          <a:p>
            <a:r>
              <a:rPr lang="en-US" dirty="0"/>
              <a:t>Claims Data</a:t>
            </a:r>
          </a:p>
        </p:txBody>
      </p:sp>
      <p:sp>
        <p:nvSpPr>
          <p:cNvPr id="3" name="Content Placeholder 2">
            <a:extLst>
              <a:ext uri="{FF2B5EF4-FFF2-40B4-BE49-F238E27FC236}">
                <a16:creationId xmlns:a16="http://schemas.microsoft.com/office/drawing/2014/main" id="{9A477DBA-C72A-847A-5E08-00455226F2D1}"/>
              </a:ext>
            </a:extLst>
          </p:cNvPr>
          <p:cNvSpPr>
            <a:spLocks noGrp="1"/>
          </p:cNvSpPr>
          <p:nvPr>
            <p:ph idx="1"/>
          </p:nvPr>
        </p:nvSpPr>
        <p:spPr/>
        <p:txBody>
          <a:bodyPr/>
          <a:lstStyle/>
          <a:p>
            <a:r>
              <a:rPr lang="en-US" dirty="0"/>
              <a:t>Claims submitted February 1 – April 30</a:t>
            </a:r>
          </a:p>
          <a:p>
            <a:r>
              <a:rPr lang="en-US" dirty="0"/>
              <a:t>J5 and J8 combined</a:t>
            </a:r>
          </a:p>
          <a:p>
            <a:r>
              <a:rPr lang="en-US" dirty="0"/>
              <a:t>Part A outpatient hospital bill types</a:t>
            </a:r>
          </a:p>
          <a:p>
            <a:pPr lvl="1"/>
            <a:r>
              <a:rPr lang="en-US" dirty="0"/>
              <a:t>13X</a:t>
            </a:r>
          </a:p>
          <a:p>
            <a:pPr lvl="1"/>
            <a:r>
              <a:rPr lang="en-US" dirty="0"/>
              <a:t>14X</a:t>
            </a:r>
          </a:p>
          <a:p>
            <a:pPr lvl="1"/>
            <a:r>
              <a:rPr lang="en-US" dirty="0"/>
              <a:t>85X</a:t>
            </a:r>
          </a:p>
        </p:txBody>
      </p:sp>
      <p:pic>
        <p:nvPicPr>
          <p:cNvPr id="4" name="Picture 3">
            <a:extLst>
              <a:ext uri="{FF2B5EF4-FFF2-40B4-BE49-F238E27FC236}">
                <a16:creationId xmlns:a16="http://schemas.microsoft.com/office/drawing/2014/main" id="{A1077BFE-99DC-3716-CBB2-3662F9FF7626}"/>
              </a:ext>
              <a:ext uri="{C183D7F6-B498-43B3-948B-1728B52AA6E4}">
                <adec:decorative xmlns:adec="http://schemas.microsoft.com/office/drawing/2017/decorative" val="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360505" y="3577469"/>
            <a:ext cx="3899242" cy="2599494"/>
          </a:xfrm>
          <a:prstGeom prst="rect">
            <a:avLst/>
          </a:prstGeom>
        </p:spPr>
      </p:pic>
    </p:spTree>
    <p:extLst>
      <p:ext uri="{BB962C8B-B14F-4D97-AF65-F5344CB8AC3E}">
        <p14:creationId xmlns:p14="http://schemas.microsoft.com/office/powerpoint/2010/main" val="17389383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331F1-34B4-D7D5-E55A-F4EB1D8B2DE5}"/>
              </a:ext>
            </a:extLst>
          </p:cNvPr>
          <p:cNvSpPr>
            <a:spLocks noGrp="1"/>
          </p:cNvSpPr>
          <p:nvPr>
            <p:ph type="title"/>
          </p:nvPr>
        </p:nvSpPr>
        <p:spPr/>
        <p:txBody>
          <a:bodyPr/>
          <a:lstStyle/>
          <a:p>
            <a:r>
              <a:rPr lang="en-US" dirty="0"/>
              <a:t>Number of Claims in Data Sample</a:t>
            </a:r>
          </a:p>
        </p:txBody>
      </p:sp>
      <p:sp>
        <p:nvSpPr>
          <p:cNvPr id="3" name="Content Placeholder 2">
            <a:extLst>
              <a:ext uri="{FF2B5EF4-FFF2-40B4-BE49-F238E27FC236}">
                <a16:creationId xmlns:a16="http://schemas.microsoft.com/office/drawing/2014/main" id="{BCE40227-F001-DB62-9E3E-2F76EDEEF685}"/>
              </a:ext>
            </a:extLst>
          </p:cNvPr>
          <p:cNvSpPr>
            <a:spLocks noGrp="1"/>
          </p:cNvSpPr>
          <p:nvPr>
            <p:ph idx="1"/>
          </p:nvPr>
        </p:nvSpPr>
        <p:spPr/>
        <p:txBody>
          <a:bodyPr/>
          <a:lstStyle/>
          <a:p>
            <a:r>
              <a:rPr lang="en-US" dirty="0"/>
              <a:t>343,914 claims</a:t>
            </a:r>
          </a:p>
          <a:p>
            <a:pPr lvl="1"/>
            <a:r>
              <a:rPr lang="en-US" dirty="0"/>
              <a:t>Rejected – 225,355</a:t>
            </a:r>
          </a:p>
          <a:p>
            <a:pPr lvl="2"/>
            <a:r>
              <a:rPr lang="en-US" dirty="0"/>
              <a:t>Technical or billing error</a:t>
            </a:r>
          </a:p>
          <a:p>
            <a:pPr lvl="1"/>
            <a:r>
              <a:rPr lang="en-US" dirty="0"/>
              <a:t>Return(ed) to provider (RTP) – 107,552</a:t>
            </a:r>
          </a:p>
          <a:p>
            <a:pPr lvl="2"/>
            <a:r>
              <a:rPr lang="en-US" dirty="0"/>
              <a:t>Sent to provider’s online location (TB9997) for correction</a:t>
            </a:r>
          </a:p>
          <a:p>
            <a:pPr lvl="1"/>
            <a:r>
              <a:rPr lang="en-US" dirty="0"/>
              <a:t>Denied – 11,007</a:t>
            </a:r>
          </a:p>
          <a:p>
            <a:pPr lvl="2"/>
            <a:r>
              <a:rPr lang="en-US" dirty="0"/>
              <a:t>Question of medical necessity or coverage criteria</a:t>
            </a:r>
          </a:p>
          <a:p>
            <a:r>
              <a:rPr lang="en-US" dirty="0"/>
              <a:t>$255,253,888 total dollars noncovered</a:t>
            </a:r>
          </a:p>
        </p:txBody>
      </p:sp>
    </p:spTree>
    <p:extLst>
      <p:ext uri="{BB962C8B-B14F-4D97-AF65-F5344CB8AC3E}">
        <p14:creationId xmlns:p14="http://schemas.microsoft.com/office/powerpoint/2010/main" val="5634438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96B67EC-41E7-7DB2-F118-6F288C5C01A7}"/>
              </a:ext>
            </a:extLst>
          </p:cNvPr>
          <p:cNvSpPr>
            <a:spLocks noGrp="1"/>
          </p:cNvSpPr>
          <p:nvPr>
            <p:ph type="title"/>
          </p:nvPr>
        </p:nvSpPr>
        <p:spPr/>
        <p:txBody>
          <a:bodyPr/>
          <a:lstStyle/>
          <a:p>
            <a:r>
              <a:rPr lang="en-US" dirty="0"/>
              <a:t>Comparing Contracts</a:t>
            </a:r>
          </a:p>
        </p:txBody>
      </p:sp>
      <p:sp>
        <p:nvSpPr>
          <p:cNvPr id="7" name="Text Placeholder 6">
            <a:extLst>
              <a:ext uri="{FF2B5EF4-FFF2-40B4-BE49-F238E27FC236}">
                <a16:creationId xmlns:a16="http://schemas.microsoft.com/office/drawing/2014/main" id="{CED4121E-80AB-D4C1-7A8B-3D4A0CDA1136}"/>
              </a:ext>
            </a:extLst>
          </p:cNvPr>
          <p:cNvSpPr>
            <a:spLocks noGrp="1"/>
          </p:cNvSpPr>
          <p:nvPr>
            <p:ph type="body" idx="1"/>
          </p:nvPr>
        </p:nvSpPr>
        <p:spPr/>
        <p:txBody>
          <a:bodyPr/>
          <a:lstStyle/>
          <a:p>
            <a:r>
              <a:rPr lang="en-US" dirty="0"/>
              <a:t>Jurisdiction 5 – 205,070</a:t>
            </a:r>
          </a:p>
        </p:txBody>
      </p:sp>
      <p:sp>
        <p:nvSpPr>
          <p:cNvPr id="8" name="Content Placeholder 7">
            <a:extLst>
              <a:ext uri="{FF2B5EF4-FFF2-40B4-BE49-F238E27FC236}">
                <a16:creationId xmlns:a16="http://schemas.microsoft.com/office/drawing/2014/main" id="{7C2BEA2A-C5E3-A48D-75C6-B3242D89AC0F}"/>
              </a:ext>
            </a:extLst>
          </p:cNvPr>
          <p:cNvSpPr>
            <a:spLocks noGrp="1"/>
          </p:cNvSpPr>
          <p:nvPr>
            <p:ph sz="half" idx="2"/>
          </p:nvPr>
        </p:nvSpPr>
        <p:spPr/>
        <p:txBody>
          <a:bodyPr/>
          <a:lstStyle/>
          <a:p>
            <a:r>
              <a:rPr lang="en-US" dirty="0"/>
              <a:t>Rejected – 134,771</a:t>
            </a:r>
            <a:endParaRPr lang="en-US" dirty="0">
              <a:highlight>
                <a:srgbClr val="FFFF00"/>
              </a:highlight>
            </a:endParaRPr>
          </a:p>
          <a:p>
            <a:r>
              <a:rPr lang="en-US" dirty="0"/>
              <a:t>RTP – 63,646</a:t>
            </a:r>
          </a:p>
          <a:p>
            <a:r>
              <a:rPr lang="en-US" dirty="0"/>
              <a:t>Denied – 6,653</a:t>
            </a:r>
          </a:p>
        </p:txBody>
      </p:sp>
      <p:sp>
        <p:nvSpPr>
          <p:cNvPr id="9" name="Text Placeholder 8">
            <a:extLst>
              <a:ext uri="{FF2B5EF4-FFF2-40B4-BE49-F238E27FC236}">
                <a16:creationId xmlns:a16="http://schemas.microsoft.com/office/drawing/2014/main" id="{3B078E4F-0AFC-E0B4-8FC7-99746E5FA742}"/>
              </a:ext>
            </a:extLst>
          </p:cNvPr>
          <p:cNvSpPr>
            <a:spLocks noGrp="1"/>
          </p:cNvSpPr>
          <p:nvPr>
            <p:ph type="body" sz="quarter" idx="3"/>
          </p:nvPr>
        </p:nvSpPr>
        <p:spPr/>
        <p:txBody>
          <a:bodyPr/>
          <a:lstStyle/>
          <a:p>
            <a:r>
              <a:rPr lang="en-US" dirty="0"/>
              <a:t>Jurisdiction 8 – 138,844</a:t>
            </a:r>
          </a:p>
        </p:txBody>
      </p:sp>
      <p:sp>
        <p:nvSpPr>
          <p:cNvPr id="10" name="Content Placeholder 9">
            <a:extLst>
              <a:ext uri="{FF2B5EF4-FFF2-40B4-BE49-F238E27FC236}">
                <a16:creationId xmlns:a16="http://schemas.microsoft.com/office/drawing/2014/main" id="{4E6C4F38-1E6B-938F-FBD1-C296FE72CD03}"/>
              </a:ext>
            </a:extLst>
          </p:cNvPr>
          <p:cNvSpPr>
            <a:spLocks noGrp="1"/>
          </p:cNvSpPr>
          <p:nvPr>
            <p:ph sz="quarter" idx="4"/>
          </p:nvPr>
        </p:nvSpPr>
        <p:spPr/>
        <p:txBody>
          <a:bodyPr/>
          <a:lstStyle/>
          <a:p>
            <a:r>
              <a:rPr lang="en-US" dirty="0"/>
              <a:t>Rejected – 90,584</a:t>
            </a:r>
          </a:p>
          <a:p>
            <a:r>
              <a:rPr lang="en-US" dirty="0"/>
              <a:t>RTP – 43,906</a:t>
            </a:r>
          </a:p>
          <a:p>
            <a:r>
              <a:rPr lang="en-US" dirty="0"/>
              <a:t>Denied – 4,354</a:t>
            </a:r>
          </a:p>
        </p:txBody>
      </p:sp>
      <p:pic>
        <p:nvPicPr>
          <p:cNvPr id="12" name="Picture 11">
            <a:extLst>
              <a:ext uri="{FF2B5EF4-FFF2-40B4-BE49-F238E27FC236}">
                <a16:creationId xmlns:a16="http://schemas.microsoft.com/office/drawing/2014/main" id="{DE22E2BB-7823-06EF-FAB0-2BFDEE63352A}"/>
              </a:ext>
              <a:ext uri="{C183D7F6-B498-43B3-948B-1728B52AA6E4}">
                <adec:decorative xmlns:adec="http://schemas.microsoft.com/office/drawing/2017/decorative" val="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418681" y="4443984"/>
            <a:ext cx="3137584" cy="2091723"/>
          </a:xfrm>
          <a:prstGeom prst="rect">
            <a:avLst/>
          </a:prstGeom>
        </p:spPr>
      </p:pic>
    </p:spTree>
    <p:extLst>
      <p:ext uri="{BB962C8B-B14F-4D97-AF65-F5344CB8AC3E}">
        <p14:creationId xmlns:p14="http://schemas.microsoft.com/office/powerpoint/2010/main" val="36760768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C96D25-9FA4-81AF-032F-F7E1CE78A629}"/>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82ED075-30D4-3180-5A4F-6423B082CFBB}"/>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0" y="1"/>
            <a:ext cx="12192000" cy="4495800"/>
          </a:xfrm>
          <a:prstGeom prst="rect">
            <a:avLst/>
          </a:prstGeom>
        </p:spPr>
      </p:pic>
      <p:sp>
        <p:nvSpPr>
          <p:cNvPr id="2" name="Title 1">
            <a:extLst>
              <a:ext uri="{FF2B5EF4-FFF2-40B4-BE49-F238E27FC236}">
                <a16:creationId xmlns:a16="http://schemas.microsoft.com/office/drawing/2014/main" id="{F7AC06D5-EA73-7B9D-5128-86E14003E275}"/>
              </a:ext>
            </a:extLst>
          </p:cNvPr>
          <p:cNvSpPr>
            <a:spLocks noGrp="1"/>
          </p:cNvSpPr>
          <p:nvPr>
            <p:ph type="title"/>
          </p:nvPr>
        </p:nvSpPr>
        <p:spPr>
          <a:xfrm>
            <a:off x="794817" y="4698094"/>
            <a:ext cx="8159750" cy="1567963"/>
          </a:xfrm>
        </p:spPr>
        <p:txBody>
          <a:bodyPr/>
          <a:lstStyle/>
          <a:p>
            <a:r>
              <a:rPr lang="en-US" dirty="0"/>
              <a:t>Categories of Errors</a:t>
            </a:r>
          </a:p>
        </p:txBody>
      </p:sp>
      <p:pic>
        <p:nvPicPr>
          <p:cNvPr id="3" name="Picture 2">
            <a:extLst>
              <a:ext uri="{FF2B5EF4-FFF2-40B4-BE49-F238E27FC236}">
                <a16:creationId xmlns:a16="http://schemas.microsoft.com/office/drawing/2014/main" id="{3400E939-8B0D-D2DB-85DB-E9EF5C3DBC5D}"/>
              </a:ext>
              <a:ext uri="{C183D7F6-B498-43B3-948B-1728B52AA6E4}">
                <adec:decorative xmlns:adec="http://schemas.microsoft.com/office/drawing/2017/decorative" val="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5400000">
            <a:off x="7315034" y="1981034"/>
            <a:ext cx="5029200" cy="4724731"/>
          </a:xfrm>
          <a:prstGeom prst="rect">
            <a:avLst/>
          </a:prstGeom>
        </p:spPr>
      </p:pic>
    </p:spTree>
    <p:extLst>
      <p:ext uri="{BB962C8B-B14F-4D97-AF65-F5344CB8AC3E}">
        <p14:creationId xmlns:p14="http://schemas.microsoft.com/office/powerpoint/2010/main" val="11848439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4BFDC-511F-EBE7-EACF-29839E2FFD0E}"/>
              </a:ext>
            </a:extLst>
          </p:cNvPr>
          <p:cNvSpPr>
            <a:spLocks noGrp="1"/>
          </p:cNvSpPr>
          <p:nvPr>
            <p:ph type="title"/>
          </p:nvPr>
        </p:nvSpPr>
        <p:spPr/>
        <p:txBody>
          <a:bodyPr/>
          <a:lstStyle/>
          <a:p>
            <a:r>
              <a:rPr lang="en-US" dirty="0"/>
              <a:t>Error Categories – 13X</a:t>
            </a:r>
          </a:p>
        </p:txBody>
      </p:sp>
      <p:sp>
        <p:nvSpPr>
          <p:cNvPr id="3" name="Content Placeholder 2">
            <a:extLst>
              <a:ext uri="{FF2B5EF4-FFF2-40B4-BE49-F238E27FC236}">
                <a16:creationId xmlns:a16="http://schemas.microsoft.com/office/drawing/2014/main" id="{A3929F9E-B6B9-FC64-B317-B78A7E62C4CE}"/>
              </a:ext>
            </a:extLst>
          </p:cNvPr>
          <p:cNvSpPr>
            <a:spLocks noGrp="1"/>
          </p:cNvSpPr>
          <p:nvPr>
            <p:ph idx="1"/>
          </p:nvPr>
        </p:nvSpPr>
        <p:spPr/>
        <p:txBody>
          <a:bodyPr/>
          <a:lstStyle/>
          <a:p>
            <a:r>
              <a:rPr lang="en-US" dirty="0"/>
              <a:t>Medicare is not the primary payer</a:t>
            </a:r>
          </a:p>
          <a:p>
            <a:r>
              <a:rPr lang="en-US" dirty="0"/>
              <a:t>Overlaps Part A SNF stay</a:t>
            </a:r>
          </a:p>
          <a:p>
            <a:r>
              <a:rPr lang="en-US" dirty="0"/>
              <a:t>Screening cardiovascular blood test &lt; 5 years</a:t>
            </a:r>
          </a:p>
          <a:p>
            <a:r>
              <a:rPr lang="en-US" dirty="0"/>
              <a:t>Outpatient therapy threshold over applied</a:t>
            </a:r>
          </a:p>
          <a:p>
            <a:r>
              <a:rPr lang="en-US" dirty="0"/>
              <a:t>Overlaps inpatient stay</a:t>
            </a:r>
          </a:p>
        </p:txBody>
      </p:sp>
    </p:spTree>
    <p:extLst>
      <p:ext uri="{BB962C8B-B14F-4D97-AF65-F5344CB8AC3E}">
        <p14:creationId xmlns:p14="http://schemas.microsoft.com/office/powerpoint/2010/main" val="8083996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B4A2F-FFBA-3A59-A86B-612257893843}"/>
              </a:ext>
            </a:extLst>
          </p:cNvPr>
          <p:cNvSpPr>
            <a:spLocks noGrp="1"/>
          </p:cNvSpPr>
          <p:nvPr>
            <p:ph type="title"/>
          </p:nvPr>
        </p:nvSpPr>
        <p:spPr/>
        <p:txBody>
          <a:bodyPr/>
          <a:lstStyle/>
          <a:p>
            <a:r>
              <a:rPr lang="en-US" dirty="0"/>
              <a:t>Error Categories – 14X</a:t>
            </a:r>
          </a:p>
        </p:txBody>
      </p:sp>
      <p:sp>
        <p:nvSpPr>
          <p:cNvPr id="3" name="Content Placeholder 2">
            <a:extLst>
              <a:ext uri="{FF2B5EF4-FFF2-40B4-BE49-F238E27FC236}">
                <a16:creationId xmlns:a16="http://schemas.microsoft.com/office/drawing/2014/main" id="{F5F8DB31-BCFA-4C5C-869C-534C28E090CA}"/>
              </a:ext>
            </a:extLst>
          </p:cNvPr>
          <p:cNvSpPr>
            <a:spLocks noGrp="1"/>
          </p:cNvSpPr>
          <p:nvPr>
            <p:ph idx="1"/>
          </p:nvPr>
        </p:nvSpPr>
        <p:spPr/>
        <p:txBody>
          <a:bodyPr/>
          <a:lstStyle/>
          <a:p>
            <a:r>
              <a:rPr lang="en-US" dirty="0"/>
              <a:t>Overlaps Part A SNF stay</a:t>
            </a:r>
          </a:p>
          <a:p>
            <a:r>
              <a:rPr lang="en-US" dirty="0"/>
              <a:t>Medicare is not the primary payer</a:t>
            </a:r>
          </a:p>
          <a:p>
            <a:r>
              <a:rPr lang="en-US" dirty="0"/>
              <a:t>Screening cardiovascular blood test &lt; 5 years</a:t>
            </a:r>
          </a:p>
          <a:p>
            <a:r>
              <a:rPr lang="en-US" dirty="0"/>
              <a:t>Lab test not medically necessary</a:t>
            </a:r>
          </a:p>
          <a:p>
            <a:r>
              <a:rPr lang="en-US" dirty="0"/>
              <a:t>Labs overlap another ESRD claim</a:t>
            </a:r>
          </a:p>
        </p:txBody>
      </p:sp>
    </p:spTree>
    <p:extLst>
      <p:ext uri="{BB962C8B-B14F-4D97-AF65-F5344CB8AC3E}">
        <p14:creationId xmlns:p14="http://schemas.microsoft.com/office/powerpoint/2010/main" val="3770737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AE43E-CB73-A60E-7423-5E230B292336}"/>
              </a:ext>
            </a:extLst>
          </p:cNvPr>
          <p:cNvSpPr>
            <a:spLocks noGrp="1"/>
          </p:cNvSpPr>
          <p:nvPr>
            <p:ph type="title"/>
          </p:nvPr>
        </p:nvSpPr>
        <p:spPr/>
        <p:txBody>
          <a:bodyPr/>
          <a:lstStyle/>
          <a:p>
            <a:r>
              <a:rPr lang="en-US" dirty="0"/>
              <a:t>Error Categories – 85X</a:t>
            </a:r>
          </a:p>
        </p:txBody>
      </p:sp>
      <p:sp>
        <p:nvSpPr>
          <p:cNvPr id="3" name="Content Placeholder 2">
            <a:extLst>
              <a:ext uri="{FF2B5EF4-FFF2-40B4-BE49-F238E27FC236}">
                <a16:creationId xmlns:a16="http://schemas.microsoft.com/office/drawing/2014/main" id="{7160FB41-2B5C-E5E4-CE5D-C65603150555}"/>
              </a:ext>
            </a:extLst>
          </p:cNvPr>
          <p:cNvSpPr>
            <a:spLocks noGrp="1"/>
          </p:cNvSpPr>
          <p:nvPr>
            <p:ph idx="1"/>
          </p:nvPr>
        </p:nvSpPr>
        <p:spPr/>
        <p:txBody>
          <a:bodyPr>
            <a:normAutofit/>
          </a:bodyPr>
          <a:lstStyle/>
          <a:p>
            <a:r>
              <a:rPr lang="en-US" dirty="0"/>
              <a:t>Medicare is not the primary payer</a:t>
            </a:r>
          </a:p>
          <a:p>
            <a:r>
              <a:rPr lang="en-US" dirty="0"/>
              <a:t>Duplicate claim</a:t>
            </a:r>
          </a:p>
          <a:p>
            <a:r>
              <a:rPr lang="en-US" dirty="0"/>
              <a:t>Overlaps Part A SNF stay</a:t>
            </a:r>
          </a:p>
          <a:p>
            <a:r>
              <a:rPr lang="en-US" dirty="0"/>
              <a:t>Screening cardiovascular blood test &lt; 5 years</a:t>
            </a:r>
          </a:p>
          <a:p>
            <a:r>
              <a:rPr lang="en-US" dirty="0"/>
              <a:t>NCCI procedure to procedure code pair edit</a:t>
            </a:r>
          </a:p>
        </p:txBody>
      </p:sp>
    </p:spTree>
    <p:extLst>
      <p:ext uri="{BB962C8B-B14F-4D97-AF65-F5344CB8AC3E}">
        <p14:creationId xmlns:p14="http://schemas.microsoft.com/office/powerpoint/2010/main" val="5019912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4FB2A0-BD5F-E955-D283-D2D7F848A9A8}"/>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9C15E804-941D-AFEB-AB23-62C6D4F64405}"/>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0" y="1"/>
            <a:ext cx="12192000" cy="4698094"/>
          </a:xfrm>
          <a:prstGeom prst="rect">
            <a:avLst/>
          </a:prstGeom>
        </p:spPr>
      </p:pic>
      <p:sp>
        <p:nvSpPr>
          <p:cNvPr id="2" name="Title 1">
            <a:extLst>
              <a:ext uri="{FF2B5EF4-FFF2-40B4-BE49-F238E27FC236}">
                <a16:creationId xmlns:a16="http://schemas.microsoft.com/office/drawing/2014/main" id="{D8EF960C-1ABA-D9EC-79D7-2F88F8C75D62}"/>
              </a:ext>
            </a:extLst>
          </p:cNvPr>
          <p:cNvSpPr>
            <a:spLocks noGrp="1"/>
          </p:cNvSpPr>
          <p:nvPr>
            <p:ph type="title"/>
          </p:nvPr>
        </p:nvSpPr>
        <p:spPr>
          <a:xfrm>
            <a:off x="794817" y="4698094"/>
            <a:ext cx="8159750" cy="1567963"/>
          </a:xfrm>
        </p:spPr>
        <p:txBody>
          <a:bodyPr/>
          <a:lstStyle/>
          <a:p>
            <a:r>
              <a:rPr lang="en-US" dirty="0"/>
              <a:t>Error Details</a:t>
            </a:r>
          </a:p>
        </p:txBody>
      </p:sp>
      <p:pic>
        <p:nvPicPr>
          <p:cNvPr id="3" name="Picture 2">
            <a:extLst>
              <a:ext uri="{FF2B5EF4-FFF2-40B4-BE49-F238E27FC236}">
                <a16:creationId xmlns:a16="http://schemas.microsoft.com/office/drawing/2014/main" id="{D1D87305-EABA-95E0-DD1D-0E0332889EAB}"/>
              </a:ext>
              <a:ext uri="{C183D7F6-B498-43B3-948B-1728B52AA6E4}">
                <adec:decorative xmlns:adec="http://schemas.microsoft.com/office/drawing/2017/decorative" val="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5400000">
            <a:off x="7315034" y="1981034"/>
            <a:ext cx="5029200" cy="4724731"/>
          </a:xfrm>
          <a:prstGeom prst="rect">
            <a:avLst/>
          </a:prstGeom>
        </p:spPr>
      </p:pic>
    </p:spTree>
    <p:extLst>
      <p:ext uri="{BB962C8B-B14F-4D97-AF65-F5344CB8AC3E}">
        <p14:creationId xmlns:p14="http://schemas.microsoft.com/office/powerpoint/2010/main" val="7510272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DB14E-C605-8D3C-2A40-18311B4A7D2D}"/>
              </a:ext>
            </a:extLst>
          </p:cNvPr>
          <p:cNvSpPr>
            <a:spLocks noGrp="1"/>
          </p:cNvSpPr>
          <p:nvPr>
            <p:ph type="title"/>
          </p:nvPr>
        </p:nvSpPr>
        <p:spPr/>
        <p:txBody>
          <a:bodyPr/>
          <a:lstStyle/>
          <a:p>
            <a:r>
              <a:rPr lang="en-US" dirty="0"/>
              <a:t>Medicare is Not the Primary Payer</a:t>
            </a:r>
          </a:p>
        </p:txBody>
      </p:sp>
      <p:sp>
        <p:nvSpPr>
          <p:cNvPr id="3" name="Content Placeholder 2">
            <a:extLst>
              <a:ext uri="{FF2B5EF4-FFF2-40B4-BE49-F238E27FC236}">
                <a16:creationId xmlns:a16="http://schemas.microsoft.com/office/drawing/2014/main" id="{7861AF1E-45D0-4D27-72A7-09BCBDC4F222}"/>
              </a:ext>
            </a:extLst>
          </p:cNvPr>
          <p:cNvSpPr>
            <a:spLocks noGrp="1"/>
          </p:cNvSpPr>
          <p:nvPr>
            <p:ph idx="1"/>
          </p:nvPr>
        </p:nvSpPr>
        <p:spPr/>
        <p:txBody>
          <a:bodyPr/>
          <a:lstStyle/>
          <a:p>
            <a:r>
              <a:rPr lang="en-US" dirty="0"/>
              <a:t>Reason Codes 34XXX</a:t>
            </a:r>
          </a:p>
          <a:p>
            <a:r>
              <a:rPr lang="en-US" dirty="0"/>
              <a:t>Records indicate beneficiary has a __________ plan primary to Medicare</a:t>
            </a:r>
          </a:p>
          <a:p>
            <a:pPr lvl="1"/>
            <a:r>
              <a:rPr lang="en-US" dirty="0"/>
              <a:t>Working Aged</a:t>
            </a:r>
          </a:p>
          <a:p>
            <a:pPr lvl="1"/>
            <a:r>
              <a:rPr lang="en-US" dirty="0"/>
              <a:t>Disability</a:t>
            </a:r>
          </a:p>
          <a:p>
            <a:pPr lvl="1"/>
            <a:r>
              <a:rPr lang="en-US" dirty="0"/>
              <a:t>Workers’ Compensation</a:t>
            </a:r>
          </a:p>
          <a:p>
            <a:pPr lvl="1"/>
            <a:r>
              <a:rPr lang="en-US" dirty="0"/>
              <a:t>Auto/No fault</a:t>
            </a:r>
          </a:p>
        </p:txBody>
      </p:sp>
      <p:pic>
        <p:nvPicPr>
          <p:cNvPr id="4" name="Picture 3">
            <a:extLst>
              <a:ext uri="{FF2B5EF4-FFF2-40B4-BE49-F238E27FC236}">
                <a16:creationId xmlns:a16="http://schemas.microsoft.com/office/drawing/2014/main" id="{E38368F8-198C-5835-186F-74E5B8A576A0}"/>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91200" y="3505200"/>
            <a:ext cx="3857375" cy="2571584"/>
          </a:xfrm>
          <a:prstGeom prst="rect">
            <a:avLst/>
          </a:prstGeom>
        </p:spPr>
      </p:pic>
    </p:spTree>
    <p:extLst>
      <p:ext uri="{BB962C8B-B14F-4D97-AF65-F5344CB8AC3E}">
        <p14:creationId xmlns:p14="http://schemas.microsoft.com/office/powerpoint/2010/main" val="1923820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A73E75-379E-CBE0-4B0A-87A4757C072D}"/>
              </a:ext>
            </a:extLst>
          </p:cNvPr>
          <p:cNvSpPr>
            <a:spLocks noGrp="1"/>
          </p:cNvSpPr>
          <p:nvPr>
            <p:ph type="ctrTitle"/>
          </p:nvPr>
        </p:nvSpPr>
        <p:spPr/>
        <p:txBody>
          <a:bodyPr>
            <a:normAutofit/>
          </a:bodyPr>
          <a:lstStyle/>
          <a:p>
            <a:r>
              <a:rPr lang="en-US" dirty="0"/>
              <a:t>Quarterly Review of Outpatient Hospital Errors</a:t>
            </a:r>
          </a:p>
        </p:txBody>
      </p:sp>
      <p:sp>
        <p:nvSpPr>
          <p:cNvPr id="4" name="Subtitle 3">
            <a:extLst>
              <a:ext uri="{FF2B5EF4-FFF2-40B4-BE49-F238E27FC236}">
                <a16:creationId xmlns:a16="http://schemas.microsoft.com/office/drawing/2014/main" id="{8377F6BB-36C4-0FE4-65AF-F96A2569B647}"/>
              </a:ext>
            </a:extLst>
          </p:cNvPr>
          <p:cNvSpPr>
            <a:spLocks noGrp="1"/>
          </p:cNvSpPr>
          <p:nvPr>
            <p:ph type="subTitle" idx="1"/>
          </p:nvPr>
        </p:nvSpPr>
        <p:spPr/>
        <p:txBody>
          <a:bodyPr/>
          <a:lstStyle/>
          <a:p>
            <a:r>
              <a:rPr lang="en-US" dirty="0"/>
              <a:t>June 2025</a:t>
            </a:r>
          </a:p>
        </p:txBody>
      </p:sp>
    </p:spTree>
    <p:extLst>
      <p:ext uri="{BB962C8B-B14F-4D97-AF65-F5344CB8AC3E}">
        <p14:creationId xmlns:p14="http://schemas.microsoft.com/office/powerpoint/2010/main" val="35622234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6B66B-2A55-5FEE-D2EC-94D42FE904AB}"/>
              </a:ext>
            </a:extLst>
          </p:cNvPr>
          <p:cNvSpPr>
            <a:spLocks noGrp="1"/>
          </p:cNvSpPr>
          <p:nvPr>
            <p:ph type="title"/>
          </p:nvPr>
        </p:nvSpPr>
        <p:spPr/>
        <p:txBody>
          <a:bodyPr/>
          <a:lstStyle/>
          <a:p>
            <a:r>
              <a:rPr lang="en-US" dirty="0"/>
              <a:t>Resolution and Prevention – MSP</a:t>
            </a:r>
          </a:p>
        </p:txBody>
      </p:sp>
      <p:sp>
        <p:nvSpPr>
          <p:cNvPr id="3" name="Content Placeholder 2">
            <a:extLst>
              <a:ext uri="{FF2B5EF4-FFF2-40B4-BE49-F238E27FC236}">
                <a16:creationId xmlns:a16="http://schemas.microsoft.com/office/drawing/2014/main" id="{8668AD3D-53F0-F0CF-021D-803173B046EA}"/>
              </a:ext>
            </a:extLst>
          </p:cNvPr>
          <p:cNvSpPr>
            <a:spLocks noGrp="1"/>
          </p:cNvSpPr>
          <p:nvPr>
            <p:ph idx="1"/>
          </p:nvPr>
        </p:nvSpPr>
        <p:spPr/>
        <p:txBody>
          <a:bodyPr/>
          <a:lstStyle/>
          <a:p>
            <a:r>
              <a:rPr lang="en-US" dirty="0"/>
              <a:t>Gather MSP data</a:t>
            </a:r>
          </a:p>
          <a:p>
            <a:pPr lvl="1"/>
            <a:r>
              <a:rPr lang="en-US" dirty="0"/>
              <a:t>Check patient’s record</a:t>
            </a:r>
          </a:p>
          <a:p>
            <a:pPr lvl="1"/>
            <a:r>
              <a:rPr lang="en-US" dirty="0"/>
              <a:t>Ask questions about coverage</a:t>
            </a:r>
          </a:p>
          <a:p>
            <a:r>
              <a:rPr lang="en-US" dirty="0"/>
              <a:t>Contact the BCRC to update records</a:t>
            </a:r>
          </a:p>
          <a:p>
            <a:r>
              <a:rPr lang="en-US" dirty="0"/>
              <a:t>Bill primary payer first</a:t>
            </a:r>
          </a:p>
          <a:p>
            <a:pPr lvl="1"/>
            <a:r>
              <a:rPr lang="en-US" dirty="0"/>
              <a:t>Send secondary claim with payment or denial information</a:t>
            </a:r>
          </a:p>
          <a:p>
            <a:pPr lvl="2"/>
            <a:r>
              <a:rPr lang="en-US" dirty="0"/>
              <a:t>Ensure appropriate codes are present</a:t>
            </a:r>
          </a:p>
        </p:txBody>
      </p:sp>
    </p:spTree>
    <p:extLst>
      <p:ext uri="{BB962C8B-B14F-4D97-AF65-F5344CB8AC3E}">
        <p14:creationId xmlns:p14="http://schemas.microsoft.com/office/powerpoint/2010/main" val="32986730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C8E01-4F0F-DB10-2A19-48A54244BE98}"/>
              </a:ext>
            </a:extLst>
          </p:cNvPr>
          <p:cNvSpPr>
            <a:spLocks noGrp="1"/>
          </p:cNvSpPr>
          <p:nvPr>
            <p:ph type="title"/>
          </p:nvPr>
        </p:nvSpPr>
        <p:spPr/>
        <p:txBody>
          <a:bodyPr/>
          <a:lstStyle/>
          <a:p>
            <a:r>
              <a:rPr lang="en-US" dirty="0"/>
              <a:t>Overlaps Part A SNF Stay</a:t>
            </a:r>
          </a:p>
        </p:txBody>
      </p:sp>
      <p:sp>
        <p:nvSpPr>
          <p:cNvPr id="3" name="Content Placeholder 2">
            <a:extLst>
              <a:ext uri="{FF2B5EF4-FFF2-40B4-BE49-F238E27FC236}">
                <a16:creationId xmlns:a16="http://schemas.microsoft.com/office/drawing/2014/main" id="{0A6A29A5-1EA2-D2DF-74F7-38891849A77F}"/>
              </a:ext>
            </a:extLst>
          </p:cNvPr>
          <p:cNvSpPr>
            <a:spLocks noGrp="1"/>
          </p:cNvSpPr>
          <p:nvPr>
            <p:ph idx="1"/>
          </p:nvPr>
        </p:nvSpPr>
        <p:spPr/>
        <p:txBody>
          <a:bodyPr/>
          <a:lstStyle/>
          <a:p>
            <a:r>
              <a:rPr lang="en-US" dirty="0"/>
              <a:t>Reason Code C7252</a:t>
            </a:r>
          </a:p>
          <a:p>
            <a:r>
              <a:rPr lang="en-US" dirty="0"/>
              <a:t>Date of service within from and through dates of SNF Part A claim</a:t>
            </a:r>
          </a:p>
          <a:p>
            <a:r>
              <a:rPr lang="en-US" dirty="0"/>
              <a:t>Services subject to SNF Consolidated Billing</a:t>
            </a:r>
          </a:p>
        </p:txBody>
      </p:sp>
      <p:pic>
        <p:nvPicPr>
          <p:cNvPr id="4" name="Picture 3">
            <a:extLst>
              <a:ext uri="{FF2B5EF4-FFF2-40B4-BE49-F238E27FC236}">
                <a16:creationId xmlns:a16="http://schemas.microsoft.com/office/drawing/2014/main" id="{B986B0EA-5202-B1AC-6319-77403393A9C3}"/>
              </a:ext>
              <a:ext uri="{C183D7F6-B498-43B3-948B-1728B52AA6E4}">
                <adec:decorative xmlns:adec="http://schemas.microsoft.com/office/drawing/2017/decorative" val="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477472" y="4024758"/>
            <a:ext cx="3237056" cy="2152205"/>
          </a:xfrm>
          <a:prstGeom prst="rect">
            <a:avLst/>
          </a:prstGeom>
        </p:spPr>
      </p:pic>
    </p:spTree>
    <p:extLst>
      <p:ext uri="{BB962C8B-B14F-4D97-AF65-F5344CB8AC3E}">
        <p14:creationId xmlns:p14="http://schemas.microsoft.com/office/powerpoint/2010/main" val="5488995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AE30D7-3758-C0F8-ECFE-09C02B339D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A21C33-D4C8-F789-635E-223BF852FA95}"/>
              </a:ext>
            </a:extLst>
          </p:cNvPr>
          <p:cNvSpPr>
            <a:spLocks noGrp="1"/>
          </p:cNvSpPr>
          <p:nvPr>
            <p:ph type="title"/>
          </p:nvPr>
        </p:nvSpPr>
        <p:spPr/>
        <p:txBody>
          <a:bodyPr/>
          <a:lstStyle/>
          <a:p>
            <a:r>
              <a:rPr lang="en-US" dirty="0"/>
              <a:t>Resolution and Prevention – SNF Overlap</a:t>
            </a:r>
          </a:p>
        </p:txBody>
      </p:sp>
      <p:sp>
        <p:nvSpPr>
          <p:cNvPr id="3" name="Content Placeholder 2">
            <a:extLst>
              <a:ext uri="{FF2B5EF4-FFF2-40B4-BE49-F238E27FC236}">
                <a16:creationId xmlns:a16="http://schemas.microsoft.com/office/drawing/2014/main" id="{6FF4315A-7C3D-2C1A-9F6E-DDDC2971842B}"/>
              </a:ext>
            </a:extLst>
          </p:cNvPr>
          <p:cNvSpPr>
            <a:spLocks noGrp="1"/>
          </p:cNvSpPr>
          <p:nvPr>
            <p:ph idx="1"/>
          </p:nvPr>
        </p:nvSpPr>
        <p:spPr/>
        <p:txBody>
          <a:bodyPr/>
          <a:lstStyle/>
          <a:p>
            <a:r>
              <a:rPr lang="en-US" dirty="0"/>
              <a:t>Verify dates of service</a:t>
            </a:r>
          </a:p>
          <a:p>
            <a:r>
              <a:rPr lang="en-US" dirty="0"/>
              <a:t>Confirm patient was in a Part A stay</a:t>
            </a:r>
          </a:p>
          <a:p>
            <a:pPr lvl="1"/>
            <a:r>
              <a:rPr lang="en-US" dirty="0"/>
              <a:t>Medicare-certified bed</a:t>
            </a:r>
          </a:p>
          <a:p>
            <a:pPr lvl="1"/>
            <a:r>
              <a:rPr lang="en-US" dirty="0"/>
              <a:t>Receiving skilled services</a:t>
            </a:r>
          </a:p>
          <a:p>
            <a:pPr lvl="1"/>
            <a:r>
              <a:rPr lang="en-US" dirty="0"/>
              <a:t>SNF benefit days remaining</a:t>
            </a:r>
          </a:p>
          <a:p>
            <a:r>
              <a:rPr lang="en-US" dirty="0"/>
              <a:t>Check SNF Consolidated Billing exclusion lists</a:t>
            </a:r>
          </a:p>
          <a:p>
            <a:pPr lvl="1"/>
            <a:r>
              <a:rPr lang="en-US" dirty="0"/>
              <a:t>Is exclusion based on place of service?</a:t>
            </a:r>
          </a:p>
        </p:txBody>
      </p:sp>
    </p:spTree>
    <p:extLst>
      <p:ext uri="{BB962C8B-B14F-4D97-AF65-F5344CB8AC3E}">
        <p14:creationId xmlns:p14="http://schemas.microsoft.com/office/powerpoint/2010/main" val="28322973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2BCE82-E233-FD8E-1FB5-0113BF04B40E}"/>
              </a:ext>
            </a:extLst>
          </p:cNvPr>
          <p:cNvSpPr>
            <a:spLocks noGrp="1"/>
          </p:cNvSpPr>
          <p:nvPr>
            <p:ph type="title"/>
          </p:nvPr>
        </p:nvSpPr>
        <p:spPr/>
        <p:txBody>
          <a:bodyPr/>
          <a:lstStyle/>
          <a:p>
            <a:r>
              <a:rPr lang="en-US" dirty="0"/>
              <a:t>Screening Cardiovascular Blood Test</a:t>
            </a:r>
          </a:p>
        </p:txBody>
      </p:sp>
      <p:sp>
        <p:nvSpPr>
          <p:cNvPr id="4" name="Content Placeholder 3">
            <a:extLst>
              <a:ext uri="{FF2B5EF4-FFF2-40B4-BE49-F238E27FC236}">
                <a16:creationId xmlns:a16="http://schemas.microsoft.com/office/drawing/2014/main" id="{5299BD50-4CCF-2420-35E3-BF58CC2815A8}"/>
              </a:ext>
            </a:extLst>
          </p:cNvPr>
          <p:cNvSpPr>
            <a:spLocks noGrp="1"/>
          </p:cNvSpPr>
          <p:nvPr>
            <p:ph idx="1"/>
          </p:nvPr>
        </p:nvSpPr>
        <p:spPr/>
        <p:txBody>
          <a:bodyPr/>
          <a:lstStyle/>
          <a:p>
            <a:r>
              <a:rPr lang="en-US" dirty="0"/>
              <a:t>Reason Code U538S</a:t>
            </a:r>
          </a:p>
          <a:p>
            <a:r>
              <a:rPr lang="en-US" dirty="0"/>
              <a:t>80061 – Lipid panel</a:t>
            </a:r>
          </a:p>
          <a:p>
            <a:r>
              <a:rPr lang="en-US" dirty="0"/>
              <a:t>Only allowed every 5 years</a:t>
            </a:r>
          </a:p>
          <a:p>
            <a:pPr lvl="1"/>
            <a:r>
              <a:rPr lang="en-US" dirty="0"/>
              <a:t>60 months</a:t>
            </a:r>
          </a:p>
          <a:p>
            <a:r>
              <a:rPr lang="en-US" dirty="0"/>
              <a:t>Beneficiary did not sign ABN</a:t>
            </a:r>
          </a:p>
          <a:p>
            <a:pPr lvl="1"/>
            <a:r>
              <a:rPr lang="en-US"/>
              <a:t>Provider </a:t>
            </a:r>
            <a:r>
              <a:rPr lang="en-US" dirty="0"/>
              <a:t>liable</a:t>
            </a:r>
          </a:p>
        </p:txBody>
      </p:sp>
      <p:pic>
        <p:nvPicPr>
          <p:cNvPr id="6" name="Picture 5">
            <a:extLst>
              <a:ext uri="{FF2B5EF4-FFF2-40B4-BE49-F238E27FC236}">
                <a16:creationId xmlns:a16="http://schemas.microsoft.com/office/drawing/2014/main" id="{7C37F2DF-644A-379F-B81C-275ACB64174F}"/>
              </a:ext>
              <a:ext uri="{C183D7F6-B498-43B3-948B-1728B52AA6E4}">
                <adec:decorative xmlns:adec="http://schemas.microsoft.com/office/drawing/2017/decorative" val="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657189" y="2431706"/>
            <a:ext cx="3988655" cy="2658454"/>
          </a:xfrm>
          <a:prstGeom prst="rect">
            <a:avLst/>
          </a:prstGeom>
        </p:spPr>
      </p:pic>
      <p:sp>
        <p:nvSpPr>
          <p:cNvPr id="5" name="Text Placeholder 4">
            <a:extLst>
              <a:ext uri="{FF2B5EF4-FFF2-40B4-BE49-F238E27FC236}">
                <a16:creationId xmlns:a16="http://schemas.microsoft.com/office/drawing/2014/main" id="{0DD70613-57D4-3EE5-B6E4-A214459A845F}"/>
              </a:ext>
            </a:extLst>
          </p:cNvPr>
          <p:cNvSpPr>
            <a:spLocks noGrp="1"/>
          </p:cNvSpPr>
          <p:nvPr>
            <p:ph type="body" sz="quarter" idx="10"/>
          </p:nvPr>
        </p:nvSpPr>
        <p:spPr/>
        <p:txBody>
          <a:bodyPr/>
          <a:lstStyle/>
          <a:p>
            <a:r>
              <a:rPr lang="en-US" dirty="0"/>
              <a:t>CPT only copyright 2024 American Medical Association. All rights reserved.</a:t>
            </a:r>
          </a:p>
        </p:txBody>
      </p:sp>
    </p:spTree>
    <p:extLst>
      <p:ext uri="{BB962C8B-B14F-4D97-AF65-F5344CB8AC3E}">
        <p14:creationId xmlns:p14="http://schemas.microsoft.com/office/powerpoint/2010/main" val="24825137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309FEF-27BE-FE6C-B94E-75ABB25EBB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02BEC4-A1F0-17DE-20D6-7F4FB57812F8}"/>
              </a:ext>
            </a:extLst>
          </p:cNvPr>
          <p:cNvSpPr>
            <a:spLocks noGrp="1"/>
          </p:cNvSpPr>
          <p:nvPr>
            <p:ph type="title"/>
          </p:nvPr>
        </p:nvSpPr>
        <p:spPr/>
        <p:txBody>
          <a:bodyPr/>
          <a:lstStyle/>
          <a:p>
            <a:r>
              <a:rPr lang="en-US" dirty="0"/>
              <a:t>Resolution and Prevention – Cardiovascular Screening Blood Test </a:t>
            </a:r>
          </a:p>
        </p:txBody>
      </p:sp>
      <p:sp>
        <p:nvSpPr>
          <p:cNvPr id="3" name="Content Placeholder 2">
            <a:extLst>
              <a:ext uri="{FF2B5EF4-FFF2-40B4-BE49-F238E27FC236}">
                <a16:creationId xmlns:a16="http://schemas.microsoft.com/office/drawing/2014/main" id="{CEBBCEA9-69DD-5283-DB72-AB6749668CB2}"/>
              </a:ext>
            </a:extLst>
          </p:cNvPr>
          <p:cNvSpPr>
            <a:spLocks noGrp="1"/>
          </p:cNvSpPr>
          <p:nvPr>
            <p:ph idx="1"/>
          </p:nvPr>
        </p:nvSpPr>
        <p:spPr/>
        <p:txBody>
          <a:bodyPr/>
          <a:lstStyle/>
          <a:p>
            <a:r>
              <a:rPr lang="en-US" dirty="0"/>
              <a:t>Patients without apparent cardiovascular disease signs or symptoms</a:t>
            </a:r>
          </a:p>
          <a:p>
            <a:pPr lvl="1"/>
            <a:r>
              <a:rPr lang="en-US" dirty="0"/>
              <a:t>Diagnosis Z13.6</a:t>
            </a:r>
          </a:p>
          <a:p>
            <a:r>
              <a:rPr lang="en-US" dirty="0"/>
              <a:t>Check benefits</a:t>
            </a:r>
          </a:p>
          <a:p>
            <a:r>
              <a:rPr lang="en-US" dirty="0"/>
              <a:t>Administer ABN if applicable</a:t>
            </a:r>
          </a:p>
          <a:p>
            <a:r>
              <a:rPr lang="en-US" dirty="0"/>
              <a:t>Do not bill as screening if patient has condition necessitating more frequent testing</a:t>
            </a:r>
          </a:p>
        </p:txBody>
      </p:sp>
    </p:spTree>
    <p:extLst>
      <p:ext uri="{BB962C8B-B14F-4D97-AF65-F5344CB8AC3E}">
        <p14:creationId xmlns:p14="http://schemas.microsoft.com/office/powerpoint/2010/main" val="17640964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81AB68-8593-0008-57D2-FD9ED1C67187}"/>
              </a:ext>
            </a:extLst>
          </p:cNvPr>
          <p:cNvSpPr>
            <a:spLocks noGrp="1"/>
          </p:cNvSpPr>
          <p:nvPr>
            <p:ph type="title"/>
          </p:nvPr>
        </p:nvSpPr>
        <p:spPr/>
        <p:txBody>
          <a:bodyPr/>
          <a:lstStyle/>
          <a:p>
            <a:r>
              <a:rPr lang="en-US" dirty="0"/>
              <a:t>Therapy Threshold Over Applied</a:t>
            </a:r>
          </a:p>
        </p:txBody>
      </p:sp>
      <p:sp>
        <p:nvSpPr>
          <p:cNvPr id="3" name="Content Placeholder 2">
            <a:extLst>
              <a:ext uri="{FF2B5EF4-FFF2-40B4-BE49-F238E27FC236}">
                <a16:creationId xmlns:a16="http://schemas.microsoft.com/office/drawing/2014/main" id="{6F0DFC5B-1669-BEC3-510D-32FE7F086250}"/>
              </a:ext>
            </a:extLst>
          </p:cNvPr>
          <p:cNvSpPr>
            <a:spLocks noGrp="1"/>
          </p:cNvSpPr>
          <p:nvPr>
            <p:ph idx="1"/>
          </p:nvPr>
        </p:nvSpPr>
        <p:spPr/>
        <p:txBody>
          <a:bodyPr/>
          <a:lstStyle/>
          <a:p>
            <a:r>
              <a:rPr lang="en-US" dirty="0"/>
              <a:t>Reason Code 7V822</a:t>
            </a:r>
          </a:p>
          <a:p>
            <a:r>
              <a:rPr lang="en-US" dirty="0"/>
              <a:t>Outpatient PT/SLP limit over applied</a:t>
            </a:r>
          </a:p>
        </p:txBody>
      </p:sp>
      <p:pic>
        <p:nvPicPr>
          <p:cNvPr id="8" name="Picture 7">
            <a:extLst>
              <a:ext uri="{FF2B5EF4-FFF2-40B4-BE49-F238E27FC236}">
                <a16:creationId xmlns:a16="http://schemas.microsoft.com/office/drawing/2014/main" id="{3590942B-C77C-19E3-22DF-5F042DAD8243}"/>
              </a:ext>
              <a:ext uri="{C183D7F6-B498-43B3-948B-1728B52AA6E4}">
                <adec:decorative xmlns:adec="http://schemas.microsoft.com/office/drawing/2017/decorative" val="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066761" y="1676139"/>
            <a:ext cx="3094103" cy="4650309"/>
          </a:xfrm>
          <a:prstGeom prst="rect">
            <a:avLst/>
          </a:prstGeom>
        </p:spPr>
      </p:pic>
    </p:spTree>
    <p:extLst>
      <p:ext uri="{BB962C8B-B14F-4D97-AF65-F5344CB8AC3E}">
        <p14:creationId xmlns:p14="http://schemas.microsoft.com/office/powerpoint/2010/main" val="15366143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148AE-EF69-3E1D-3CC8-488BEDA9EC1E}"/>
              </a:ext>
            </a:extLst>
          </p:cNvPr>
          <p:cNvSpPr>
            <a:spLocks noGrp="1"/>
          </p:cNvSpPr>
          <p:nvPr>
            <p:ph type="title"/>
          </p:nvPr>
        </p:nvSpPr>
        <p:spPr/>
        <p:txBody>
          <a:bodyPr/>
          <a:lstStyle/>
          <a:p>
            <a:r>
              <a:rPr lang="en-US" dirty="0"/>
              <a:t>Resolution and Prevention – PT/SLP </a:t>
            </a:r>
          </a:p>
        </p:txBody>
      </p:sp>
      <p:sp>
        <p:nvSpPr>
          <p:cNvPr id="3" name="Content Placeholder 2">
            <a:extLst>
              <a:ext uri="{FF2B5EF4-FFF2-40B4-BE49-F238E27FC236}">
                <a16:creationId xmlns:a16="http://schemas.microsoft.com/office/drawing/2014/main" id="{8A281564-082E-9C7E-E084-882334B7D67A}"/>
              </a:ext>
            </a:extLst>
          </p:cNvPr>
          <p:cNvSpPr>
            <a:spLocks noGrp="1"/>
          </p:cNvSpPr>
          <p:nvPr>
            <p:ph idx="1"/>
          </p:nvPr>
        </p:nvSpPr>
        <p:spPr/>
        <p:txBody>
          <a:bodyPr/>
          <a:lstStyle/>
          <a:p>
            <a:r>
              <a:rPr lang="en-US" dirty="0"/>
              <a:t>Therapy above threshold is medically necessary</a:t>
            </a:r>
          </a:p>
          <a:p>
            <a:pPr lvl="1"/>
            <a:r>
              <a:rPr lang="en-US" dirty="0"/>
              <a:t>Submit KX modifier</a:t>
            </a:r>
          </a:p>
          <a:p>
            <a:pPr lvl="2"/>
            <a:r>
              <a:rPr lang="en-US" dirty="0"/>
              <a:t>Medical record justifies use</a:t>
            </a:r>
          </a:p>
          <a:p>
            <a:r>
              <a:rPr lang="en-US" dirty="0"/>
              <a:t>Therapy above threshold is not medically necessary</a:t>
            </a:r>
          </a:p>
          <a:p>
            <a:pPr lvl="1"/>
            <a:r>
              <a:rPr lang="en-US" dirty="0"/>
              <a:t>Submit GA modifier</a:t>
            </a:r>
          </a:p>
          <a:p>
            <a:pPr lvl="2"/>
            <a:r>
              <a:rPr lang="en-US" dirty="0"/>
              <a:t>Patient given ABN</a:t>
            </a:r>
          </a:p>
          <a:p>
            <a:pPr lvl="1"/>
            <a:r>
              <a:rPr lang="en-US" dirty="0"/>
              <a:t>Submit Occurrence Code 32</a:t>
            </a:r>
          </a:p>
          <a:p>
            <a:pPr lvl="2"/>
            <a:r>
              <a:rPr lang="en-US" dirty="0"/>
              <a:t>Date ABN given</a:t>
            </a:r>
          </a:p>
        </p:txBody>
      </p:sp>
    </p:spTree>
    <p:extLst>
      <p:ext uri="{BB962C8B-B14F-4D97-AF65-F5344CB8AC3E}">
        <p14:creationId xmlns:p14="http://schemas.microsoft.com/office/powerpoint/2010/main" val="23400742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9EBD2-7214-9D84-CF9C-4682FEC4789E}"/>
              </a:ext>
            </a:extLst>
          </p:cNvPr>
          <p:cNvSpPr>
            <a:spLocks noGrp="1"/>
          </p:cNvSpPr>
          <p:nvPr>
            <p:ph type="title"/>
          </p:nvPr>
        </p:nvSpPr>
        <p:spPr/>
        <p:txBody>
          <a:bodyPr/>
          <a:lstStyle/>
          <a:p>
            <a:r>
              <a:rPr lang="en-US" dirty="0"/>
              <a:t>Overlaps Inpatient Stay</a:t>
            </a:r>
          </a:p>
        </p:txBody>
      </p:sp>
      <p:sp>
        <p:nvSpPr>
          <p:cNvPr id="3" name="Content Placeholder 2">
            <a:extLst>
              <a:ext uri="{FF2B5EF4-FFF2-40B4-BE49-F238E27FC236}">
                <a16:creationId xmlns:a16="http://schemas.microsoft.com/office/drawing/2014/main" id="{2AAB090B-C273-B9B7-55DE-9C540CE8877D}"/>
              </a:ext>
            </a:extLst>
          </p:cNvPr>
          <p:cNvSpPr>
            <a:spLocks noGrp="1"/>
          </p:cNvSpPr>
          <p:nvPr>
            <p:ph idx="1"/>
          </p:nvPr>
        </p:nvSpPr>
        <p:spPr/>
        <p:txBody>
          <a:bodyPr/>
          <a:lstStyle/>
          <a:p>
            <a:r>
              <a:rPr lang="en-US" dirty="0"/>
              <a:t>Reason Code C7080</a:t>
            </a:r>
          </a:p>
          <a:p>
            <a:r>
              <a:rPr lang="en-US" dirty="0"/>
              <a:t>Outpatient claim has from/thru date that overlaps an inpatient claim</a:t>
            </a:r>
          </a:p>
          <a:p>
            <a:pPr lvl="1"/>
            <a:r>
              <a:rPr lang="en-US" dirty="0"/>
              <a:t>PTANs are different</a:t>
            </a:r>
          </a:p>
        </p:txBody>
      </p:sp>
      <p:pic>
        <p:nvPicPr>
          <p:cNvPr id="5" name="Picture 4">
            <a:extLst>
              <a:ext uri="{FF2B5EF4-FFF2-40B4-BE49-F238E27FC236}">
                <a16:creationId xmlns:a16="http://schemas.microsoft.com/office/drawing/2014/main" id="{EC7223BF-6639-C2F2-C9B4-11AC1E9F838B}"/>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5626100" y="3429000"/>
            <a:ext cx="5105400" cy="2350089"/>
          </a:xfrm>
          <a:prstGeom prst="rect">
            <a:avLst/>
          </a:prstGeom>
        </p:spPr>
      </p:pic>
    </p:spTree>
    <p:extLst>
      <p:ext uri="{BB962C8B-B14F-4D97-AF65-F5344CB8AC3E}">
        <p14:creationId xmlns:p14="http://schemas.microsoft.com/office/powerpoint/2010/main" val="28279512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54F661-0690-8482-C4B7-25DB9DDA2B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92A564-017C-2483-91F4-4AF095779B76}"/>
              </a:ext>
            </a:extLst>
          </p:cNvPr>
          <p:cNvSpPr>
            <a:spLocks noGrp="1"/>
          </p:cNvSpPr>
          <p:nvPr>
            <p:ph type="title"/>
          </p:nvPr>
        </p:nvSpPr>
        <p:spPr/>
        <p:txBody>
          <a:bodyPr/>
          <a:lstStyle/>
          <a:p>
            <a:r>
              <a:rPr lang="en-US" dirty="0"/>
              <a:t>Resolution and Prevention – Overlap </a:t>
            </a:r>
          </a:p>
        </p:txBody>
      </p:sp>
      <p:sp>
        <p:nvSpPr>
          <p:cNvPr id="3" name="Content Placeholder 2">
            <a:extLst>
              <a:ext uri="{FF2B5EF4-FFF2-40B4-BE49-F238E27FC236}">
                <a16:creationId xmlns:a16="http://schemas.microsoft.com/office/drawing/2014/main" id="{F85A469C-1D24-E919-436B-F3F078C909AE}"/>
              </a:ext>
            </a:extLst>
          </p:cNvPr>
          <p:cNvSpPr>
            <a:spLocks noGrp="1"/>
          </p:cNvSpPr>
          <p:nvPr>
            <p:ph idx="1"/>
          </p:nvPr>
        </p:nvSpPr>
        <p:spPr/>
        <p:txBody>
          <a:bodyPr/>
          <a:lstStyle/>
          <a:p>
            <a:r>
              <a:rPr lang="en-US" dirty="0"/>
              <a:t>Verify date(s) of service</a:t>
            </a:r>
          </a:p>
          <a:p>
            <a:r>
              <a:rPr lang="en-US" dirty="0"/>
              <a:t>Monthly claim for repetitive services</a:t>
            </a:r>
          </a:p>
          <a:p>
            <a:pPr lvl="1"/>
            <a:r>
              <a:rPr lang="en-US" dirty="0"/>
              <a:t>Use 74 Occurrence Span Code</a:t>
            </a:r>
          </a:p>
          <a:p>
            <a:r>
              <a:rPr lang="en-US" dirty="0"/>
              <a:t>Split claim</a:t>
            </a:r>
          </a:p>
          <a:p>
            <a:pPr lvl="1"/>
            <a:r>
              <a:rPr lang="en-US" dirty="0"/>
              <a:t>If not necessary to bill monthly </a:t>
            </a:r>
          </a:p>
        </p:txBody>
      </p:sp>
    </p:spTree>
    <p:extLst>
      <p:ext uri="{BB962C8B-B14F-4D97-AF65-F5344CB8AC3E}">
        <p14:creationId xmlns:p14="http://schemas.microsoft.com/office/powerpoint/2010/main" val="8052363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45473-C9AF-EB13-3D37-F5F8A51B82A9}"/>
              </a:ext>
            </a:extLst>
          </p:cNvPr>
          <p:cNvSpPr>
            <a:spLocks noGrp="1"/>
          </p:cNvSpPr>
          <p:nvPr>
            <p:ph type="title"/>
          </p:nvPr>
        </p:nvSpPr>
        <p:spPr/>
        <p:txBody>
          <a:bodyPr/>
          <a:lstStyle/>
          <a:p>
            <a:r>
              <a:rPr lang="en-US" dirty="0"/>
              <a:t>Lab Test Not Medically Necessary</a:t>
            </a:r>
          </a:p>
        </p:txBody>
      </p:sp>
      <p:sp>
        <p:nvSpPr>
          <p:cNvPr id="3" name="Content Placeholder 2">
            <a:extLst>
              <a:ext uri="{FF2B5EF4-FFF2-40B4-BE49-F238E27FC236}">
                <a16:creationId xmlns:a16="http://schemas.microsoft.com/office/drawing/2014/main" id="{88AB4B74-5032-ACC4-7477-4115D60055C0}"/>
              </a:ext>
            </a:extLst>
          </p:cNvPr>
          <p:cNvSpPr>
            <a:spLocks noGrp="1"/>
          </p:cNvSpPr>
          <p:nvPr>
            <p:ph idx="1"/>
          </p:nvPr>
        </p:nvSpPr>
        <p:spPr/>
        <p:txBody>
          <a:bodyPr/>
          <a:lstStyle/>
          <a:p>
            <a:r>
              <a:rPr lang="en-US" dirty="0"/>
              <a:t>Reason Code 54NCD</a:t>
            </a:r>
          </a:p>
          <a:p>
            <a:r>
              <a:rPr lang="en-US" dirty="0"/>
              <a:t>HCPCS </a:t>
            </a:r>
            <a:r>
              <a:rPr lang="en-US"/>
              <a:t>not medically </a:t>
            </a:r>
            <a:r>
              <a:rPr lang="en-US" dirty="0"/>
              <a:t>necessary</a:t>
            </a:r>
          </a:p>
          <a:p>
            <a:pPr lvl="1"/>
            <a:r>
              <a:rPr lang="en-US" dirty="0"/>
              <a:t>Based on diagnosis code(s)</a:t>
            </a:r>
          </a:p>
          <a:p>
            <a:r>
              <a:rPr lang="en-US" dirty="0"/>
              <a:t>No documentation provided</a:t>
            </a:r>
          </a:p>
          <a:p>
            <a:pPr lvl="1"/>
            <a:r>
              <a:rPr lang="en-US" dirty="0"/>
              <a:t>For indications outside of the NCD</a:t>
            </a:r>
          </a:p>
        </p:txBody>
      </p:sp>
      <p:pic>
        <p:nvPicPr>
          <p:cNvPr id="4" name="Picture 3">
            <a:extLst>
              <a:ext uri="{FF2B5EF4-FFF2-40B4-BE49-F238E27FC236}">
                <a16:creationId xmlns:a16="http://schemas.microsoft.com/office/drawing/2014/main" id="{152D1F82-98C8-332D-14C4-50E371EBBB7F}"/>
              </a:ext>
              <a:ext uri="{C183D7F6-B498-43B3-948B-1728B52AA6E4}">
                <adec:decorative xmlns:adec="http://schemas.microsoft.com/office/drawing/2017/decorative" val="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7650480" y="2520371"/>
            <a:ext cx="3199598" cy="2961845"/>
          </a:xfrm>
          <a:prstGeom prst="rect">
            <a:avLst/>
          </a:prstGeom>
        </p:spPr>
      </p:pic>
    </p:spTree>
    <p:extLst>
      <p:ext uri="{BB962C8B-B14F-4D97-AF65-F5344CB8AC3E}">
        <p14:creationId xmlns:p14="http://schemas.microsoft.com/office/powerpoint/2010/main" val="29622049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05A2F-234F-7521-86C1-D93AE21808FE}"/>
              </a:ext>
            </a:extLst>
          </p:cNvPr>
          <p:cNvSpPr>
            <a:spLocks noGrp="1"/>
          </p:cNvSpPr>
          <p:nvPr>
            <p:ph type="title"/>
          </p:nvPr>
        </p:nvSpPr>
        <p:spPr/>
        <p:txBody>
          <a:bodyPr/>
          <a:lstStyle/>
          <a:p>
            <a:r>
              <a:rPr lang="en-US" dirty="0"/>
              <a:t>Housekeeping</a:t>
            </a:r>
          </a:p>
        </p:txBody>
      </p:sp>
      <p:sp>
        <p:nvSpPr>
          <p:cNvPr id="3" name="Content Placeholder 2">
            <a:extLst>
              <a:ext uri="{FF2B5EF4-FFF2-40B4-BE49-F238E27FC236}">
                <a16:creationId xmlns:a16="http://schemas.microsoft.com/office/drawing/2014/main" id="{539E7A9D-E6AE-1232-F3C3-40972F0D7C7C}"/>
              </a:ext>
            </a:extLst>
          </p:cNvPr>
          <p:cNvSpPr>
            <a:spLocks noGrp="1"/>
          </p:cNvSpPr>
          <p:nvPr>
            <p:ph idx="1"/>
          </p:nvPr>
        </p:nvSpPr>
        <p:spPr>
          <a:xfrm>
            <a:off x="5694405" y="1909828"/>
            <a:ext cx="5886450" cy="4583047"/>
          </a:xfrm>
        </p:spPr>
        <p:txBody>
          <a:bodyPr/>
          <a:lstStyle/>
          <a:p>
            <a:r>
              <a:rPr lang="en-US" dirty="0">
                <a:hlinkClick r:id="rId2"/>
              </a:rPr>
              <a:t>Training Center</a:t>
            </a:r>
            <a:r>
              <a:rPr lang="en-US" dirty="0"/>
              <a:t> web page</a:t>
            </a:r>
          </a:p>
          <a:p>
            <a:pPr lvl="1"/>
            <a:r>
              <a:rPr lang="en-US" dirty="0"/>
              <a:t>Training Material</a:t>
            </a:r>
          </a:p>
          <a:p>
            <a:pPr lvl="1"/>
            <a:r>
              <a:rPr lang="en-US" dirty="0"/>
              <a:t>Upcoming Events </a:t>
            </a:r>
          </a:p>
          <a:p>
            <a:pPr lvl="1"/>
            <a:r>
              <a:rPr lang="en-US" dirty="0"/>
              <a:t>Encore Presentations </a:t>
            </a:r>
          </a:p>
          <a:p>
            <a:pPr lvl="2"/>
            <a:r>
              <a:rPr lang="en-US" dirty="0"/>
              <a:t>60 to 90 days</a:t>
            </a:r>
          </a:p>
          <a:p>
            <a:r>
              <a:rPr lang="en-US" dirty="0"/>
              <a:t>Send questions and comments in Chat</a:t>
            </a:r>
          </a:p>
          <a:p>
            <a:r>
              <a:rPr lang="en-US" dirty="0"/>
              <a:t>After this, tell CMS how we did on the survey</a:t>
            </a:r>
          </a:p>
        </p:txBody>
      </p:sp>
      <p:pic>
        <p:nvPicPr>
          <p:cNvPr id="4" name="Picture 3">
            <a:extLst>
              <a:ext uri="{FF2B5EF4-FFF2-40B4-BE49-F238E27FC236}">
                <a16:creationId xmlns:a16="http://schemas.microsoft.com/office/drawing/2014/main" id="{42A7DA7C-9BBA-452E-34CC-392DAF474795}"/>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8200" y="2446951"/>
            <a:ext cx="4619583" cy="307669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166842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47924-00E3-91BB-EA66-0BCB46F811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9A0163-6E3F-AA9B-C996-144360C04E6C}"/>
              </a:ext>
            </a:extLst>
          </p:cNvPr>
          <p:cNvSpPr>
            <a:spLocks noGrp="1"/>
          </p:cNvSpPr>
          <p:nvPr>
            <p:ph type="title"/>
          </p:nvPr>
        </p:nvSpPr>
        <p:spPr/>
        <p:txBody>
          <a:bodyPr/>
          <a:lstStyle/>
          <a:p>
            <a:r>
              <a:rPr lang="en-US" dirty="0"/>
              <a:t>Resolution and Prevention – Lab NCD </a:t>
            </a:r>
          </a:p>
        </p:txBody>
      </p:sp>
      <p:sp>
        <p:nvSpPr>
          <p:cNvPr id="3" name="Content Placeholder 2">
            <a:extLst>
              <a:ext uri="{FF2B5EF4-FFF2-40B4-BE49-F238E27FC236}">
                <a16:creationId xmlns:a16="http://schemas.microsoft.com/office/drawing/2014/main" id="{E6C66EE6-F3DF-10C3-ED2B-432AD4612367}"/>
              </a:ext>
            </a:extLst>
          </p:cNvPr>
          <p:cNvSpPr>
            <a:spLocks noGrp="1"/>
          </p:cNvSpPr>
          <p:nvPr>
            <p:ph idx="1"/>
          </p:nvPr>
        </p:nvSpPr>
        <p:spPr/>
        <p:txBody>
          <a:bodyPr/>
          <a:lstStyle/>
          <a:p>
            <a:r>
              <a:rPr lang="en-US" dirty="0"/>
              <a:t>Review NCD for covered indications</a:t>
            </a:r>
          </a:p>
          <a:p>
            <a:r>
              <a:rPr lang="en-US" dirty="0"/>
              <a:t>Administer ABN if applicable</a:t>
            </a:r>
          </a:p>
          <a:p>
            <a:pPr lvl="1"/>
            <a:r>
              <a:rPr lang="en-US" dirty="0"/>
              <a:t>Use Occurrence Code 32 and GA modifier</a:t>
            </a:r>
          </a:p>
          <a:p>
            <a:r>
              <a:rPr lang="en-US" dirty="0"/>
              <a:t>Add covered diagnoses in diagnosis fields</a:t>
            </a:r>
          </a:p>
          <a:p>
            <a:pPr lvl="1"/>
            <a:r>
              <a:rPr lang="en-US" dirty="0"/>
              <a:t>System may overlook if only in “PRV” field</a:t>
            </a:r>
          </a:p>
        </p:txBody>
      </p:sp>
    </p:spTree>
    <p:extLst>
      <p:ext uri="{BB962C8B-B14F-4D97-AF65-F5344CB8AC3E}">
        <p14:creationId xmlns:p14="http://schemas.microsoft.com/office/powerpoint/2010/main" val="27058072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349B6-5339-10DD-8320-23984EDC37B2}"/>
              </a:ext>
            </a:extLst>
          </p:cNvPr>
          <p:cNvSpPr>
            <a:spLocks noGrp="1"/>
          </p:cNvSpPr>
          <p:nvPr>
            <p:ph type="title"/>
          </p:nvPr>
        </p:nvSpPr>
        <p:spPr/>
        <p:txBody>
          <a:bodyPr/>
          <a:lstStyle/>
          <a:p>
            <a:r>
              <a:rPr lang="en-US" dirty="0"/>
              <a:t>Lab Overlaps ESRD Consolidated Billing</a:t>
            </a:r>
          </a:p>
        </p:txBody>
      </p:sp>
      <p:sp>
        <p:nvSpPr>
          <p:cNvPr id="3" name="Content Placeholder 2">
            <a:extLst>
              <a:ext uri="{FF2B5EF4-FFF2-40B4-BE49-F238E27FC236}">
                <a16:creationId xmlns:a16="http://schemas.microsoft.com/office/drawing/2014/main" id="{2FD6030D-6A49-1466-E054-6DF42C270C62}"/>
              </a:ext>
            </a:extLst>
          </p:cNvPr>
          <p:cNvSpPr>
            <a:spLocks noGrp="1"/>
          </p:cNvSpPr>
          <p:nvPr>
            <p:ph idx="1"/>
          </p:nvPr>
        </p:nvSpPr>
        <p:spPr/>
        <p:txBody>
          <a:bodyPr/>
          <a:lstStyle/>
          <a:p>
            <a:r>
              <a:rPr lang="en-US" dirty="0"/>
              <a:t>Reason Code C7565</a:t>
            </a:r>
          </a:p>
          <a:p>
            <a:r>
              <a:rPr lang="en-US" dirty="0"/>
              <a:t>Outpatient claim for lab services overlaps another ESRD claim</a:t>
            </a:r>
          </a:p>
          <a:p>
            <a:r>
              <a:rPr lang="en-US" dirty="0"/>
              <a:t>ESRD PPS Consolidated Billing requires some services to be included in the ESRD facility’s payment</a:t>
            </a:r>
          </a:p>
          <a:p>
            <a:pPr lvl="1"/>
            <a:r>
              <a:rPr lang="en-US" dirty="0"/>
              <a:t>Lab, drugs, equipment, supplies, etc.</a:t>
            </a:r>
          </a:p>
          <a:p>
            <a:r>
              <a:rPr lang="en-US" dirty="0"/>
              <a:t>ESRD facility furnishes services directly or under arrangement </a:t>
            </a:r>
          </a:p>
        </p:txBody>
      </p:sp>
    </p:spTree>
    <p:extLst>
      <p:ext uri="{BB962C8B-B14F-4D97-AF65-F5344CB8AC3E}">
        <p14:creationId xmlns:p14="http://schemas.microsoft.com/office/powerpoint/2010/main" val="11769326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49D091-DC70-1723-7020-68AE340EFB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FC0DF8-2343-FE12-F273-DA02E53E2765}"/>
              </a:ext>
            </a:extLst>
          </p:cNvPr>
          <p:cNvSpPr>
            <a:spLocks noGrp="1"/>
          </p:cNvSpPr>
          <p:nvPr>
            <p:ph type="title"/>
          </p:nvPr>
        </p:nvSpPr>
        <p:spPr/>
        <p:txBody>
          <a:bodyPr/>
          <a:lstStyle/>
          <a:p>
            <a:r>
              <a:rPr lang="en-US" dirty="0"/>
              <a:t>Resolution and Prevention – Lab and ESRD </a:t>
            </a:r>
          </a:p>
        </p:txBody>
      </p:sp>
      <p:sp>
        <p:nvSpPr>
          <p:cNvPr id="3" name="Content Placeholder 2">
            <a:extLst>
              <a:ext uri="{FF2B5EF4-FFF2-40B4-BE49-F238E27FC236}">
                <a16:creationId xmlns:a16="http://schemas.microsoft.com/office/drawing/2014/main" id="{01AA38F6-8598-12F9-8DF8-7681C7A318C1}"/>
              </a:ext>
            </a:extLst>
          </p:cNvPr>
          <p:cNvSpPr>
            <a:spLocks noGrp="1"/>
          </p:cNvSpPr>
          <p:nvPr>
            <p:ph idx="1"/>
          </p:nvPr>
        </p:nvSpPr>
        <p:spPr/>
        <p:txBody>
          <a:bodyPr/>
          <a:lstStyle/>
          <a:p>
            <a:r>
              <a:rPr lang="en-US" dirty="0"/>
              <a:t>Bill dialysis-related services to ESRD provider, not WPS</a:t>
            </a:r>
          </a:p>
          <a:p>
            <a:r>
              <a:rPr lang="en-US" dirty="0"/>
              <a:t>Use AY modifier for unrelated services</a:t>
            </a:r>
          </a:p>
          <a:p>
            <a:pPr lvl="1"/>
            <a:r>
              <a:rPr lang="en-US" dirty="0"/>
              <a:t>Allows for separate payment</a:t>
            </a:r>
          </a:p>
        </p:txBody>
      </p:sp>
      <p:pic>
        <p:nvPicPr>
          <p:cNvPr id="5" name="Picture 4">
            <a:extLst>
              <a:ext uri="{FF2B5EF4-FFF2-40B4-BE49-F238E27FC236}">
                <a16:creationId xmlns:a16="http://schemas.microsoft.com/office/drawing/2014/main" id="{40D3F028-B51C-6374-E0A6-BBBDD1D07934}"/>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81600" y="3626803"/>
            <a:ext cx="3825240" cy="2550160"/>
          </a:xfrm>
          <a:prstGeom prst="rect">
            <a:avLst/>
          </a:prstGeom>
        </p:spPr>
      </p:pic>
    </p:spTree>
    <p:extLst>
      <p:ext uri="{BB962C8B-B14F-4D97-AF65-F5344CB8AC3E}">
        <p14:creationId xmlns:p14="http://schemas.microsoft.com/office/powerpoint/2010/main" val="8079208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41B88-D75C-E51C-B166-D4387CDE56F5}"/>
              </a:ext>
            </a:extLst>
          </p:cNvPr>
          <p:cNvSpPr>
            <a:spLocks noGrp="1"/>
          </p:cNvSpPr>
          <p:nvPr>
            <p:ph type="title"/>
          </p:nvPr>
        </p:nvSpPr>
        <p:spPr/>
        <p:txBody>
          <a:bodyPr/>
          <a:lstStyle/>
          <a:p>
            <a:r>
              <a:rPr lang="en-US" dirty="0"/>
              <a:t>Duplicate Claim</a:t>
            </a:r>
          </a:p>
        </p:txBody>
      </p:sp>
      <p:sp>
        <p:nvSpPr>
          <p:cNvPr id="3" name="Content Placeholder 2">
            <a:extLst>
              <a:ext uri="{FF2B5EF4-FFF2-40B4-BE49-F238E27FC236}">
                <a16:creationId xmlns:a16="http://schemas.microsoft.com/office/drawing/2014/main" id="{2BF3A9EF-BC51-8870-3EB4-88B4E7AF959B}"/>
              </a:ext>
            </a:extLst>
          </p:cNvPr>
          <p:cNvSpPr>
            <a:spLocks noGrp="1"/>
          </p:cNvSpPr>
          <p:nvPr>
            <p:ph idx="1"/>
          </p:nvPr>
        </p:nvSpPr>
        <p:spPr/>
        <p:txBody>
          <a:bodyPr>
            <a:normAutofit/>
          </a:bodyPr>
          <a:lstStyle/>
          <a:p>
            <a:r>
              <a:rPr lang="en-US" dirty="0"/>
              <a:t>Reason Code 38092</a:t>
            </a:r>
          </a:p>
          <a:p>
            <a:r>
              <a:rPr lang="en-US" dirty="0"/>
              <a:t>Multi-channel lab HCPCS present on current claim and history claim for same date of service</a:t>
            </a:r>
          </a:p>
        </p:txBody>
      </p:sp>
      <p:pic>
        <p:nvPicPr>
          <p:cNvPr id="6" name="Picture 5">
            <a:extLst>
              <a:ext uri="{FF2B5EF4-FFF2-40B4-BE49-F238E27FC236}">
                <a16:creationId xmlns:a16="http://schemas.microsoft.com/office/drawing/2014/main" id="{2BA03461-7A77-71A0-EF09-B2BDE652CFB8}"/>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32873" y="3389922"/>
            <a:ext cx="4181582" cy="2787041"/>
          </a:xfrm>
          <a:prstGeom prst="rect">
            <a:avLst/>
          </a:prstGeom>
        </p:spPr>
      </p:pic>
    </p:spTree>
    <p:extLst>
      <p:ext uri="{BB962C8B-B14F-4D97-AF65-F5344CB8AC3E}">
        <p14:creationId xmlns:p14="http://schemas.microsoft.com/office/powerpoint/2010/main" val="20903562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25593-106B-0CF8-D49D-2D38CE1C88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422EA2-683B-5FB7-3736-45F4D3BFCD47}"/>
              </a:ext>
            </a:extLst>
          </p:cNvPr>
          <p:cNvSpPr>
            <a:spLocks noGrp="1"/>
          </p:cNvSpPr>
          <p:nvPr>
            <p:ph type="title"/>
          </p:nvPr>
        </p:nvSpPr>
        <p:spPr/>
        <p:txBody>
          <a:bodyPr/>
          <a:lstStyle/>
          <a:p>
            <a:r>
              <a:rPr lang="en-US" dirty="0"/>
              <a:t>Resolution and Prevention – Duplicate </a:t>
            </a:r>
          </a:p>
        </p:txBody>
      </p:sp>
      <p:sp>
        <p:nvSpPr>
          <p:cNvPr id="3" name="Content Placeholder 2">
            <a:extLst>
              <a:ext uri="{FF2B5EF4-FFF2-40B4-BE49-F238E27FC236}">
                <a16:creationId xmlns:a16="http://schemas.microsoft.com/office/drawing/2014/main" id="{2BA4B427-3F7E-D180-EF0B-5579B63F490D}"/>
              </a:ext>
            </a:extLst>
          </p:cNvPr>
          <p:cNvSpPr>
            <a:spLocks noGrp="1"/>
          </p:cNvSpPr>
          <p:nvPr>
            <p:ph idx="1"/>
          </p:nvPr>
        </p:nvSpPr>
        <p:spPr/>
        <p:txBody>
          <a:bodyPr/>
          <a:lstStyle/>
          <a:p>
            <a:r>
              <a:rPr lang="en-US" dirty="0"/>
              <a:t>Verify billed services</a:t>
            </a:r>
          </a:p>
          <a:p>
            <a:r>
              <a:rPr lang="en-US" dirty="0"/>
              <a:t>Was patient seen twice in same day?</a:t>
            </a:r>
          </a:p>
          <a:p>
            <a:r>
              <a:rPr lang="en-US" dirty="0"/>
              <a:t>Apply modifier if appropriate</a:t>
            </a:r>
          </a:p>
          <a:p>
            <a:r>
              <a:rPr lang="en-US" dirty="0"/>
              <a:t>Locate duplicate claim in portal</a:t>
            </a:r>
          </a:p>
        </p:txBody>
      </p:sp>
      <p:pic>
        <p:nvPicPr>
          <p:cNvPr id="4" name="Picture 3">
            <a:extLst>
              <a:ext uri="{FF2B5EF4-FFF2-40B4-BE49-F238E27FC236}">
                <a16:creationId xmlns:a16="http://schemas.microsoft.com/office/drawing/2014/main" id="{74D901E8-453E-B905-E3E1-B8ED305319BC}"/>
              </a:ext>
              <a:ext uri="{C183D7F6-B498-43B3-948B-1728B52AA6E4}">
                <adec:decorative xmlns:adec="http://schemas.microsoft.com/office/drawing/2017/decorative" val="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498981" y="3531343"/>
            <a:ext cx="3278328" cy="2458746"/>
          </a:xfrm>
          <a:prstGeom prst="rect">
            <a:avLst/>
          </a:prstGeom>
        </p:spPr>
      </p:pic>
    </p:spTree>
    <p:extLst>
      <p:ext uri="{BB962C8B-B14F-4D97-AF65-F5344CB8AC3E}">
        <p14:creationId xmlns:p14="http://schemas.microsoft.com/office/powerpoint/2010/main" val="6773611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DC8F6-8867-4249-D2B3-77246167A71F}"/>
              </a:ext>
            </a:extLst>
          </p:cNvPr>
          <p:cNvSpPr>
            <a:spLocks noGrp="1"/>
          </p:cNvSpPr>
          <p:nvPr>
            <p:ph type="title"/>
          </p:nvPr>
        </p:nvSpPr>
        <p:spPr/>
        <p:txBody>
          <a:bodyPr/>
          <a:lstStyle/>
          <a:p>
            <a:r>
              <a:rPr lang="en-US" dirty="0"/>
              <a:t>NCCI Code Pair Edit  </a:t>
            </a:r>
          </a:p>
        </p:txBody>
      </p:sp>
      <p:sp>
        <p:nvSpPr>
          <p:cNvPr id="3" name="Content Placeholder 2">
            <a:extLst>
              <a:ext uri="{FF2B5EF4-FFF2-40B4-BE49-F238E27FC236}">
                <a16:creationId xmlns:a16="http://schemas.microsoft.com/office/drawing/2014/main" id="{88C4BA7D-B0C8-62A5-1C4D-AC1F960562CE}"/>
              </a:ext>
            </a:extLst>
          </p:cNvPr>
          <p:cNvSpPr>
            <a:spLocks noGrp="1"/>
          </p:cNvSpPr>
          <p:nvPr>
            <p:ph idx="1"/>
          </p:nvPr>
        </p:nvSpPr>
        <p:spPr/>
        <p:txBody>
          <a:bodyPr/>
          <a:lstStyle/>
          <a:p>
            <a:r>
              <a:rPr lang="en-US" dirty="0"/>
              <a:t>Reason Codes W7040, W7020</a:t>
            </a:r>
          </a:p>
          <a:p>
            <a:r>
              <a:rPr lang="en-US" dirty="0"/>
              <a:t>NCCI Procedure to Procedure Code Pair Edits</a:t>
            </a:r>
          </a:p>
          <a:p>
            <a:pPr lvl="1"/>
            <a:r>
              <a:rPr lang="en-US" dirty="0"/>
              <a:t>Code in column 2 considered component of column 1 </a:t>
            </a:r>
          </a:p>
          <a:p>
            <a:pPr lvl="2"/>
            <a:r>
              <a:rPr lang="en-US" dirty="0"/>
              <a:t>Column 2 code may be allowed if appropriate modifier were present</a:t>
            </a:r>
          </a:p>
          <a:p>
            <a:pPr lvl="2"/>
            <a:r>
              <a:rPr lang="en-US" dirty="0"/>
              <a:t>Column 2 code not allowed even with modifier</a:t>
            </a:r>
          </a:p>
        </p:txBody>
      </p:sp>
      <p:pic>
        <p:nvPicPr>
          <p:cNvPr id="5" name="Picture 4">
            <a:extLst>
              <a:ext uri="{FF2B5EF4-FFF2-40B4-BE49-F238E27FC236}">
                <a16:creationId xmlns:a16="http://schemas.microsoft.com/office/drawing/2014/main" id="{B82AC468-AFA4-5420-A35A-66E2B6572314}"/>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6000" y="4276725"/>
            <a:ext cx="3181350" cy="2120900"/>
          </a:xfrm>
          <a:prstGeom prst="rect">
            <a:avLst/>
          </a:prstGeom>
        </p:spPr>
      </p:pic>
    </p:spTree>
    <p:extLst>
      <p:ext uri="{BB962C8B-B14F-4D97-AF65-F5344CB8AC3E}">
        <p14:creationId xmlns:p14="http://schemas.microsoft.com/office/powerpoint/2010/main" val="16314506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271BC-F2FF-93CD-2A28-C5F26232C255}"/>
              </a:ext>
            </a:extLst>
          </p:cNvPr>
          <p:cNvSpPr>
            <a:spLocks noGrp="1"/>
          </p:cNvSpPr>
          <p:nvPr>
            <p:ph type="title"/>
          </p:nvPr>
        </p:nvSpPr>
        <p:spPr/>
        <p:txBody>
          <a:bodyPr/>
          <a:lstStyle/>
          <a:p>
            <a:r>
              <a:rPr lang="en-US" dirty="0"/>
              <a:t>Resolution and Prevention – NCCI Edits</a:t>
            </a:r>
          </a:p>
        </p:txBody>
      </p:sp>
      <p:sp>
        <p:nvSpPr>
          <p:cNvPr id="3" name="Content Placeholder 2">
            <a:extLst>
              <a:ext uri="{FF2B5EF4-FFF2-40B4-BE49-F238E27FC236}">
                <a16:creationId xmlns:a16="http://schemas.microsoft.com/office/drawing/2014/main" id="{9E61FE4D-6F5E-37BB-F5F7-FDDFF3A83AA7}"/>
              </a:ext>
            </a:extLst>
          </p:cNvPr>
          <p:cNvSpPr>
            <a:spLocks noGrp="1"/>
          </p:cNvSpPr>
          <p:nvPr>
            <p:ph idx="1"/>
          </p:nvPr>
        </p:nvSpPr>
        <p:spPr/>
        <p:txBody>
          <a:bodyPr/>
          <a:lstStyle/>
          <a:p>
            <a:r>
              <a:rPr lang="en-US" dirty="0"/>
              <a:t>Research code pair on NCCI tables</a:t>
            </a:r>
          </a:p>
          <a:p>
            <a:pPr lvl="1"/>
            <a:r>
              <a:rPr lang="en-US" dirty="0"/>
              <a:t>Modifier indicator = 0 – modifier not allowed</a:t>
            </a:r>
          </a:p>
          <a:p>
            <a:pPr lvl="1"/>
            <a:r>
              <a:rPr lang="en-US" dirty="0"/>
              <a:t>Modifier indicator = 1 – modifier allowed if appropriate</a:t>
            </a:r>
          </a:p>
          <a:p>
            <a:r>
              <a:rPr lang="en-US" dirty="0"/>
              <a:t>Verify claim is coded accurately</a:t>
            </a:r>
          </a:p>
        </p:txBody>
      </p:sp>
      <p:pic>
        <p:nvPicPr>
          <p:cNvPr id="5" name="Picture 4">
            <a:extLst>
              <a:ext uri="{FF2B5EF4-FFF2-40B4-BE49-F238E27FC236}">
                <a16:creationId xmlns:a16="http://schemas.microsoft.com/office/drawing/2014/main" id="{84B90DD4-084B-4351-436F-D5039F46BA6A}"/>
              </a:ext>
              <a:ext uri="{C183D7F6-B498-43B3-948B-1728B52AA6E4}">
                <adec:decorative xmlns:adec="http://schemas.microsoft.com/office/drawing/2017/decorative" val="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77777" y="3885905"/>
            <a:ext cx="3906269" cy="2606970"/>
          </a:xfrm>
          <a:prstGeom prst="rect">
            <a:avLst/>
          </a:prstGeom>
        </p:spPr>
      </p:pic>
    </p:spTree>
    <p:extLst>
      <p:ext uri="{BB962C8B-B14F-4D97-AF65-F5344CB8AC3E}">
        <p14:creationId xmlns:p14="http://schemas.microsoft.com/office/powerpoint/2010/main" val="41045467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99DA7-86FF-F3F1-6C51-FB3BB8C8A114}"/>
              </a:ext>
            </a:extLst>
          </p:cNvPr>
          <p:cNvSpPr>
            <a:spLocks noGrp="1"/>
          </p:cNvSpPr>
          <p:nvPr>
            <p:ph type="title"/>
          </p:nvPr>
        </p:nvSpPr>
        <p:spPr/>
        <p:txBody>
          <a:bodyPr/>
          <a:lstStyle/>
          <a:p>
            <a:r>
              <a:rPr lang="en-US" dirty="0"/>
              <a:t>Resources</a:t>
            </a:r>
          </a:p>
        </p:txBody>
      </p:sp>
      <p:sp>
        <p:nvSpPr>
          <p:cNvPr id="3" name="Content Placeholder 2">
            <a:extLst>
              <a:ext uri="{FF2B5EF4-FFF2-40B4-BE49-F238E27FC236}">
                <a16:creationId xmlns:a16="http://schemas.microsoft.com/office/drawing/2014/main" id="{CCD25FFD-817A-124F-EF85-72959429D060}"/>
              </a:ext>
            </a:extLst>
          </p:cNvPr>
          <p:cNvSpPr>
            <a:spLocks noGrp="1"/>
          </p:cNvSpPr>
          <p:nvPr>
            <p:ph idx="1"/>
          </p:nvPr>
        </p:nvSpPr>
        <p:spPr/>
        <p:txBody>
          <a:bodyPr>
            <a:normAutofit/>
          </a:bodyPr>
          <a:lstStyle/>
          <a:p>
            <a:r>
              <a:rPr lang="en-US" sz="3000" dirty="0">
                <a:hlinkClick r:id="rId2"/>
              </a:rPr>
              <a:t>Reason/Remark Code Lookup</a:t>
            </a:r>
            <a:endParaRPr lang="en-US" sz="3000" dirty="0"/>
          </a:p>
          <a:p>
            <a:r>
              <a:rPr lang="en-US" sz="3000" dirty="0">
                <a:hlinkClick r:id="rId3"/>
              </a:rPr>
              <a:t>Medicare Secondary Payer</a:t>
            </a:r>
            <a:r>
              <a:rPr lang="en-US" sz="3000" dirty="0"/>
              <a:t> booklet </a:t>
            </a:r>
          </a:p>
          <a:p>
            <a:r>
              <a:rPr lang="en-US" sz="3000" dirty="0"/>
              <a:t>SE21002 </a:t>
            </a:r>
            <a:r>
              <a:rPr lang="en-US" sz="2800" dirty="0"/>
              <a:t>–</a:t>
            </a:r>
            <a:r>
              <a:rPr lang="en-US" sz="3000" dirty="0"/>
              <a:t> </a:t>
            </a:r>
            <a:r>
              <a:rPr lang="en-US" sz="3000" dirty="0">
                <a:hlinkClick r:id="rId4"/>
              </a:rPr>
              <a:t>Billing for Services when Medicare is a Secondary Payer</a:t>
            </a:r>
            <a:endParaRPr lang="en-US" sz="3000" dirty="0"/>
          </a:p>
          <a:p>
            <a:r>
              <a:rPr lang="en-US" sz="3000" dirty="0"/>
              <a:t>MLN901346 </a:t>
            </a:r>
            <a:r>
              <a:rPr lang="en-US" sz="2800" dirty="0"/>
              <a:t>–</a:t>
            </a:r>
            <a:r>
              <a:rPr lang="en-US" sz="3000" dirty="0"/>
              <a:t> </a:t>
            </a:r>
            <a:r>
              <a:rPr lang="en-US" sz="3000" dirty="0">
                <a:hlinkClick r:id="rId5"/>
              </a:rPr>
              <a:t>How to Use the Medicare NCCI Tools</a:t>
            </a:r>
            <a:endParaRPr lang="en-US" sz="3000" dirty="0"/>
          </a:p>
          <a:p>
            <a:r>
              <a:rPr lang="en-US" sz="3000" dirty="0">
                <a:hlinkClick r:id="rId6"/>
              </a:rPr>
              <a:t>Medicare Advance Written Notices of Non-coverage</a:t>
            </a:r>
            <a:r>
              <a:rPr lang="en-US" sz="3000" dirty="0"/>
              <a:t> booklet</a:t>
            </a:r>
          </a:p>
          <a:p>
            <a:r>
              <a:rPr lang="en-US" sz="3000" dirty="0">
                <a:hlinkClick r:id="rId7"/>
              </a:rPr>
              <a:t>Medicare NCCI Edits</a:t>
            </a:r>
            <a:endParaRPr lang="en-US" sz="3000" dirty="0"/>
          </a:p>
          <a:p>
            <a:pPr lvl="1"/>
            <a:r>
              <a:rPr lang="en-US" dirty="0">
                <a:hlinkClick r:id="rId8"/>
              </a:rPr>
              <a:t>Procedure to Procedure Edits</a:t>
            </a:r>
            <a:endParaRPr lang="en-US" dirty="0"/>
          </a:p>
        </p:txBody>
      </p:sp>
    </p:spTree>
    <p:extLst>
      <p:ext uri="{BB962C8B-B14F-4D97-AF65-F5344CB8AC3E}">
        <p14:creationId xmlns:p14="http://schemas.microsoft.com/office/powerpoint/2010/main" val="7665159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36205-9598-D175-38F5-CCB6A58A4DCD}"/>
              </a:ext>
            </a:extLst>
          </p:cNvPr>
          <p:cNvSpPr>
            <a:spLocks noGrp="1"/>
          </p:cNvSpPr>
          <p:nvPr>
            <p:ph type="title"/>
          </p:nvPr>
        </p:nvSpPr>
        <p:spPr/>
        <p:txBody>
          <a:bodyPr/>
          <a:lstStyle/>
          <a:p>
            <a:r>
              <a:rPr lang="en-US" dirty="0"/>
              <a:t>More Resources</a:t>
            </a:r>
          </a:p>
        </p:txBody>
      </p:sp>
      <p:sp>
        <p:nvSpPr>
          <p:cNvPr id="3" name="Content Placeholder 2">
            <a:extLst>
              <a:ext uri="{FF2B5EF4-FFF2-40B4-BE49-F238E27FC236}">
                <a16:creationId xmlns:a16="http://schemas.microsoft.com/office/drawing/2014/main" id="{17A25774-D0BD-D0CD-15B5-3CBEE052F907}"/>
              </a:ext>
            </a:extLst>
          </p:cNvPr>
          <p:cNvSpPr>
            <a:spLocks noGrp="1"/>
          </p:cNvSpPr>
          <p:nvPr>
            <p:ph idx="1"/>
          </p:nvPr>
        </p:nvSpPr>
        <p:spPr/>
        <p:txBody>
          <a:bodyPr>
            <a:normAutofit/>
          </a:bodyPr>
          <a:lstStyle/>
          <a:p>
            <a:r>
              <a:rPr lang="en-US" sz="3000" dirty="0"/>
              <a:t>CMS </a:t>
            </a:r>
            <a:r>
              <a:rPr lang="en-US" sz="3000" dirty="0">
                <a:hlinkClick r:id="rId3"/>
              </a:rPr>
              <a:t>SNF Consolidated Billing</a:t>
            </a:r>
            <a:r>
              <a:rPr lang="en-US" sz="3000" dirty="0"/>
              <a:t> web page</a:t>
            </a:r>
          </a:p>
          <a:p>
            <a:r>
              <a:rPr lang="en-US" sz="3000" dirty="0">
                <a:hlinkClick r:id="rId4"/>
              </a:rPr>
              <a:t>Medicare Coverage Database</a:t>
            </a:r>
            <a:endParaRPr lang="en-US" sz="3000" dirty="0"/>
          </a:p>
          <a:p>
            <a:r>
              <a:rPr lang="en-US" sz="3000" i="1" dirty="0"/>
              <a:t>Medicare Claims Processing Manual</a:t>
            </a:r>
            <a:r>
              <a:rPr lang="en-US" sz="3000" dirty="0"/>
              <a:t>, </a:t>
            </a:r>
            <a:r>
              <a:rPr lang="en-US" sz="3000" dirty="0">
                <a:hlinkClick r:id="rId5"/>
              </a:rPr>
              <a:t>Chapter 1- General Billing Requirements</a:t>
            </a:r>
            <a:r>
              <a:rPr lang="en-US" sz="3000" dirty="0"/>
              <a:t>, Section 50.2.2</a:t>
            </a:r>
          </a:p>
          <a:p>
            <a:r>
              <a:rPr lang="en-US" sz="3000" dirty="0">
                <a:hlinkClick r:id="rId6"/>
              </a:rPr>
              <a:t>ESRD PPS Consolidated Billing</a:t>
            </a:r>
            <a:endParaRPr lang="en-US" sz="3000" dirty="0"/>
          </a:p>
          <a:p>
            <a:r>
              <a:rPr lang="en-US" sz="3000" i="1" dirty="0"/>
              <a:t>Medicare Claims Processing Manual</a:t>
            </a:r>
            <a:r>
              <a:rPr lang="en-US" sz="3000" dirty="0"/>
              <a:t>, </a:t>
            </a:r>
            <a:r>
              <a:rPr lang="en-US" sz="3000" dirty="0">
                <a:hlinkClick r:id="rId7"/>
              </a:rPr>
              <a:t>Chapter 5 – Part B Outpatient Rehabilitation and CORF/OPT Services</a:t>
            </a:r>
            <a:r>
              <a:rPr lang="en-US" sz="3000" dirty="0"/>
              <a:t>, Section 10.3.3</a:t>
            </a:r>
            <a:endParaRPr lang="en-US" dirty="0"/>
          </a:p>
        </p:txBody>
      </p:sp>
    </p:spTree>
    <p:extLst>
      <p:ext uri="{BB962C8B-B14F-4D97-AF65-F5344CB8AC3E}">
        <p14:creationId xmlns:p14="http://schemas.microsoft.com/office/powerpoint/2010/main" val="3263696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698BBB-B2E2-80AE-54F5-0FEE8D186A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7FE024-6C44-786B-987A-A566101850E8}"/>
              </a:ext>
            </a:extLst>
          </p:cNvPr>
          <p:cNvSpPr>
            <a:spLocks noGrp="1"/>
          </p:cNvSpPr>
          <p:nvPr>
            <p:ph type="title"/>
          </p:nvPr>
        </p:nvSpPr>
        <p:spPr>
          <a:xfrm>
            <a:off x="794817" y="4698094"/>
            <a:ext cx="8159750" cy="1567963"/>
          </a:xfrm>
        </p:spPr>
        <p:txBody>
          <a:bodyPr/>
          <a:lstStyle/>
          <a:p>
            <a:r>
              <a:rPr lang="en-US" dirty="0"/>
              <a:t>Questions</a:t>
            </a:r>
          </a:p>
        </p:txBody>
      </p:sp>
      <p:pic>
        <p:nvPicPr>
          <p:cNvPr id="6" name="Picture 5">
            <a:extLst>
              <a:ext uri="{FF2B5EF4-FFF2-40B4-BE49-F238E27FC236}">
                <a16:creationId xmlns:a16="http://schemas.microsoft.com/office/drawing/2014/main" id="{DB70A6F6-37F3-60A4-7885-DD75B4A5FF03}"/>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 y="0"/>
            <a:ext cx="12188952" cy="4698094"/>
          </a:xfrm>
          <a:prstGeom prst="rect">
            <a:avLst/>
          </a:prstGeom>
        </p:spPr>
      </p:pic>
      <p:pic>
        <p:nvPicPr>
          <p:cNvPr id="3" name="Picture 2">
            <a:extLst>
              <a:ext uri="{FF2B5EF4-FFF2-40B4-BE49-F238E27FC236}">
                <a16:creationId xmlns:a16="http://schemas.microsoft.com/office/drawing/2014/main" id="{002B134E-A45E-5BC3-59DE-4FE1148E04ED}"/>
              </a:ext>
              <a:ext uri="{C183D7F6-B498-43B3-948B-1728B52AA6E4}">
                <adec:decorative xmlns:adec="http://schemas.microsoft.com/office/drawing/2017/decorative" val="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5400000">
            <a:off x="7315034" y="1981034"/>
            <a:ext cx="5029200" cy="4724731"/>
          </a:xfrm>
          <a:prstGeom prst="rect">
            <a:avLst/>
          </a:prstGeom>
        </p:spPr>
      </p:pic>
    </p:spTree>
    <p:extLst>
      <p:ext uri="{BB962C8B-B14F-4D97-AF65-F5344CB8AC3E}">
        <p14:creationId xmlns:p14="http://schemas.microsoft.com/office/powerpoint/2010/main" val="40559669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22230-D743-38C2-2283-4A076BFB2B6E}"/>
              </a:ext>
            </a:extLst>
          </p:cNvPr>
          <p:cNvSpPr>
            <a:spLocks noGrp="1"/>
          </p:cNvSpPr>
          <p:nvPr>
            <p:ph type="title"/>
          </p:nvPr>
        </p:nvSpPr>
        <p:spPr/>
        <p:txBody>
          <a:bodyPr/>
          <a:lstStyle/>
          <a:p>
            <a:r>
              <a:rPr lang="en-US" dirty="0"/>
              <a:t>Disclaimer</a:t>
            </a:r>
          </a:p>
        </p:txBody>
      </p:sp>
      <p:pic>
        <p:nvPicPr>
          <p:cNvPr id="4" name="Picture 3" descr="A sign indicating not to record the training.">
            <a:extLst>
              <a:ext uri="{FF2B5EF4-FFF2-40B4-BE49-F238E27FC236}">
                <a16:creationId xmlns:a16="http://schemas.microsoft.com/office/drawing/2014/main" id="{1CB3F43E-4951-1F85-1570-AAE749CBBB3F}"/>
              </a:ext>
              <a:ext uri="{C183D7F6-B498-43B3-948B-1728B52AA6E4}">
                <adec:decorative xmlns:adec="http://schemas.microsoft.com/office/drawing/2017/decorative" val="0"/>
              </a:ext>
            </a:extLst>
          </p:cNvPr>
          <p:cNvPicPr>
            <a:picLocks noChangeAspect="1"/>
          </p:cNvPicPr>
          <p:nvPr/>
        </p:nvPicPr>
        <p:blipFill>
          <a:blip r:embed="rId3" cstate="email">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a:off x="415208" y="2045424"/>
            <a:ext cx="3329860" cy="3329860"/>
          </a:xfrm>
          <a:prstGeom prst="rect">
            <a:avLst/>
          </a:prstGeom>
        </p:spPr>
      </p:pic>
      <p:sp>
        <p:nvSpPr>
          <p:cNvPr id="3" name="Content Placeholder 2">
            <a:extLst>
              <a:ext uri="{FF2B5EF4-FFF2-40B4-BE49-F238E27FC236}">
                <a16:creationId xmlns:a16="http://schemas.microsoft.com/office/drawing/2014/main" id="{CD36CF1E-D3E8-B232-3551-14632B6E905E}"/>
              </a:ext>
            </a:extLst>
          </p:cNvPr>
          <p:cNvSpPr>
            <a:spLocks noGrp="1"/>
          </p:cNvSpPr>
          <p:nvPr>
            <p:ph idx="1"/>
          </p:nvPr>
        </p:nvSpPr>
        <p:spPr>
          <a:xfrm>
            <a:off x="4271092" y="1690688"/>
            <a:ext cx="7505700" cy="4583047"/>
          </a:xfrm>
        </p:spPr>
        <p:txBody>
          <a:bodyPr>
            <a:noAutofit/>
          </a:bodyPr>
          <a:lstStyle/>
          <a:p>
            <a:pPr marL="0" indent="0">
              <a:spcBef>
                <a:spcPts val="3600"/>
              </a:spcBef>
              <a:buNone/>
            </a:pPr>
            <a:r>
              <a:rPr lang="en-US" dirty="0">
                <a:effectLst/>
                <a:ea typeface="Calibri" panose="020F0502020204030204" pitchFamily="34" charset="0"/>
              </a:rPr>
              <a:t>This material is a tool to assist the provider community.</a:t>
            </a:r>
            <a:r>
              <a:rPr lang="en-US" dirty="0">
                <a:ea typeface="Calibri" panose="020F0502020204030204" pitchFamily="34" charset="0"/>
              </a:rPr>
              <a:t> </a:t>
            </a:r>
            <a:r>
              <a:rPr lang="en-US" dirty="0">
                <a:effectLst/>
                <a:ea typeface="Calibri" panose="020F0502020204030204" pitchFamily="34" charset="0"/>
              </a:rPr>
              <a:t>Medicare rules change often. </a:t>
            </a:r>
          </a:p>
          <a:p>
            <a:pPr marL="0" indent="0">
              <a:spcBef>
                <a:spcPts val="3600"/>
              </a:spcBef>
              <a:buNone/>
            </a:pPr>
            <a:r>
              <a:rPr lang="en-US" dirty="0">
                <a:effectLst/>
                <a:ea typeface="Calibri" panose="020F0502020204030204" pitchFamily="34" charset="0"/>
              </a:rPr>
              <a:t>The basis for answers given today rely on facts given in the question. Medicare rules determine final coverage.  </a:t>
            </a:r>
          </a:p>
          <a:p>
            <a:pPr marL="0" indent="0">
              <a:spcBef>
                <a:spcPts val="3600"/>
              </a:spcBef>
              <a:buNone/>
            </a:pPr>
            <a:r>
              <a:rPr lang="en-US" dirty="0">
                <a:effectLst/>
                <a:ea typeface="Calibri" panose="020F0502020204030204" pitchFamily="34" charset="0"/>
              </a:rPr>
              <a:t>Access </a:t>
            </a:r>
            <a:r>
              <a:rPr lang="en-US" dirty="0">
                <a:effectLst/>
                <a:ea typeface="Calibri" panose="020F0502020204030204" pitchFamily="34" charset="0"/>
                <a:hlinkClick r:id="rId5"/>
              </a:rPr>
              <a:t>CMS’ website</a:t>
            </a:r>
            <a:r>
              <a:rPr lang="en-US" dirty="0">
                <a:effectLst/>
                <a:ea typeface="Calibri" panose="020F0502020204030204" pitchFamily="34" charset="0"/>
              </a:rPr>
              <a:t> for current coverage, regulations and rulings. </a:t>
            </a:r>
          </a:p>
        </p:txBody>
      </p:sp>
    </p:spTree>
    <p:extLst>
      <p:ext uri="{BB962C8B-B14F-4D97-AF65-F5344CB8AC3E}">
        <p14:creationId xmlns:p14="http://schemas.microsoft.com/office/powerpoint/2010/main" val="8106079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5C2DD-D0E5-3BDE-96F6-6E80E2438CD8}"/>
              </a:ext>
            </a:extLst>
          </p:cNvPr>
          <p:cNvSpPr>
            <a:spLocks noGrp="1"/>
          </p:cNvSpPr>
          <p:nvPr>
            <p:ph type="title"/>
          </p:nvPr>
        </p:nvSpPr>
        <p:spPr/>
        <p:txBody>
          <a:bodyPr/>
          <a:lstStyle/>
          <a:p>
            <a:r>
              <a:rPr lang="en-US" dirty="0"/>
              <a:t>Certificate of Achievement</a:t>
            </a:r>
          </a:p>
        </p:txBody>
      </p:sp>
      <p:pic>
        <p:nvPicPr>
          <p:cNvPr id="14" name="Picture 2">
            <a:extLst>
              <a:ext uri="{FF2B5EF4-FFF2-40B4-BE49-F238E27FC236}">
                <a16:creationId xmlns:a16="http://schemas.microsoft.com/office/drawing/2014/main" id="{1800BAB9-EE15-1EFA-7FEA-27367FF3625B}"/>
              </a:ext>
              <a:ext uri="{C183D7F6-B498-43B3-948B-1728B52AA6E4}">
                <adec:decorative xmlns:adec="http://schemas.microsoft.com/office/drawing/2017/decorative" val="1"/>
              </a:ext>
            </a:extLst>
          </p:cNvPr>
          <p:cNvPicPr>
            <a:picLocks noChangeAspect="1" noChangeArrowheads="1"/>
          </p:cNvPicPr>
          <p:nvPr/>
        </p:nvPicPr>
        <p:blipFill>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a:fillRect/>
          </a:stretch>
        </p:blipFill>
        <p:spPr bwMode="auto">
          <a:xfrm>
            <a:off x="7493224" y="3281643"/>
            <a:ext cx="3010569" cy="301056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screen shot of the auto generated email  you will receive after the event. The top box is around the survey section to show you another chance to take the survey. The bottom box is around the Certificate of Achievement containing contact hours. The certificate can be used to obtain a Continuing Education Unit (CEU). ">
            <a:extLst>
              <a:ext uri="{FF2B5EF4-FFF2-40B4-BE49-F238E27FC236}">
                <a16:creationId xmlns:a16="http://schemas.microsoft.com/office/drawing/2014/main" id="{B49EA6D5-06DA-4878-C086-0A72D6D108E0}"/>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218678" y="1450275"/>
            <a:ext cx="4406299" cy="4937760"/>
          </a:xfrm>
          <a:prstGeom prst="rect">
            <a:avLst/>
          </a:prstGeom>
        </p:spPr>
      </p:pic>
      <p:sp>
        <p:nvSpPr>
          <p:cNvPr id="11" name="Content Placeholder 10">
            <a:extLst>
              <a:ext uri="{FF2B5EF4-FFF2-40B4-BE49-F238E27FC236}">
                <a16:creationId xmlns:a16="http://schemas.microsoft.com/office/drawing/2014/main" id="{45B2C58B-58BF-FF8E-9019-E0E158445960}"/>
              </a:ext>
            </a:extLst>
          </p:cNvPr>
          <p:cNvSpPr>
            <a:spLocks noGrp="1"/>
          </p:cNvSpPr>
          <p:nvPr>
            <p:ph idx="1"/>
          </p:nvPr>
        </p:nvSpPr>
        <p:spPr>
          <a:xfrm>
            <a:off x="5733535" y="1804988"/>
            <a:ext cx="5620264" cy="4583047"/>
          </a:xfrm>
        </p:spPr>
        <p:txBody>
          <a:bodyPr/>
          <a:lstStyle/>
          <a:p>
            <a:r>
              <a:rPr lang="en-US" dirty="0"/>
              <a:t>Complete survey</a:t>
            </a:r>
          </a:p>
          <a:p>
            <a:r>
              <a:rPr lang="en-US" dirty="0"/>
              <a:t>Email contains contact hours</a:t>
            </a:r>
          </a:p>
        </p:txBody>
      </p:sp>
    </p:spTree>
    <p:extLst>
      <p:ext uri="{BB962C8B-B14F-4D97-AF65-F5344CB8AC3E}">
        <p14:creationId xmlns:p14="http://schemas.microsoft.com/office/powerpoint/2010/main" val="42638596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E0F49-AE8E-8AEB-FB5E-8F6AFC134B85}"/>
              </a:ext>
            </a:extLst>
          </p:cNvPr>
          <p:cNvSpPr>
            <a:spLocks noGrp="1"/>
          </p:cNvSpPr>
          <p:nvPr>
            <p:ph type="title"/>
          </p:nvPr>
        </p:nvSpPr>
        <p:spPr>
          <a:xfrm>
            <a:off x="841248" y="365760"/>
            <a:ext cx="6091180" cy="1325563"/>
          </a:xfrm>
        </p:spPr>
        <p:txBody>
          <a:bodyPr/>
          <a:lstStyle/>
          <a:p>
            <a:r>
              <a:rPr lang="en-US" dirty="0"/>
              <a:t>Follow-up Questions</a:t>
            </a:r>
          </a:p>
        </p:txBody>
      </p:sp>
      <p:sp>
        <p:nvSpPr>
          <p:cNvPr id="3" name="Text Placeholder 2">
            <a:extLst>
              <a:ext uri="{FF2B5EF4-FFF2-40B4-BE49-F238E27FC236}">
                <a16:creationId xmlns:a16="http://schemas.microsoft.com/office/drawing/2014/main" id="{C2E64F62-CF04-125F-B2C6-E944A31E1BEC}"/>
              </a:ext>
            </a:extLst>
          </p:cNvPr>
          <p:cNvSpPr>
            <a:spLocks noGrp="1"/>
          </p:cNvSpPr>
          <p:nvPr>
            <p:ph type="body" sz="quarter" idx="14"/>
          </p:nvPr>
        </p:nvSpPr>
        <p:spPr>
          <a:xfrm>
            <a:off x="5117242" y="1691323"/>
            <a:ext cx="6452686" cy="4297680"/>
          </a:xfrm>
        </p:spPr>
        <p:txBody>
          <a:bodyPr>
            <a:normAutofit/>
          </a:bodyPr>
          <a:lstStyle/>
          <a:p>
            <a:pPr marL="0" indent="0">
              <a:buNone/>
            </a:pPr>
            <a:r>
              <a:rPr lang="en-US" dirty="0"/>
              <a:t>Send your questions by 12:00 PM CT for seven days following the training</a:t>
            </a:r>
          </a:p>
          <a:p>
            <a:r>
              <a:rPr lang="en-US" dirty="0">
                <a:solidFill>
                  <a:schemeClr val="tx1"/>
                </a:solidFill>
              </a:rPr>
              <a:t>Email </a:t>
            </a:r>
            <a:r>
              <a:rPr lang="en-US" dirty="0">
                <a:solidFill>
                  <a:schemeClr val="tx1"/>
                </a:solidFill>
                <a:hlinkClick r:id="rId2"/>
              </a:rPr>
              <a:t>wps.gha.education@wpsic.com</a:t>
            </a:r>
            <a:endParaRPr lang="en-US" dirty="0"/>
          </a:p>
          <a:p>
            <a:r>
              <a:rPr lang="en-US" dirty="0"/>
              <a:t>Subject Line: Outpatient Errors</a:t>
            </a:r>
          </a:p>
          <a:p>
            <a:pPr marL="0" indent="0">
              <a:buNone/>
            </a:pPr>
            <a:r>
              <a:rPr lang="en-US" dirty="0"/>
              <a:t>Send claim specific questions to Customer Service </a:t>
            </a:r>
          </a:p>
        </p:txBody>
      </p:sp>
      <p:pic>
        <p:nvPicPr>
          <p:cNvPr id="7" name="Picture 6">
            <a:extLst>
              <a:ext uri="{FF2B5EF4-FFF2-40B4-BE49-F238E27FC236}">
                <a16:creationId xmlns:a16="http://schemas.microsoft.com/office/drawing/2014/main" id="{6AF4833F-7AFD-2497-F73C-8E16485BD187}"/>
              </a:ex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77826" y="1933182"/>
            <a:ext cx="3467241" cy="319488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508668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E0F49-AE8E-8AEB-FB5E-8F6AFC134B85}"/>
              </a:ext>
            </a:extLst>
          </p:cNvPr>
          <p:cNvSpPr>
            <a:spLocks noGrp="1"/>
          </p:cNvSpPr>
          <p:nvPr>
            <p:ph type="title"/>
          </p:nvPr>
        </p:nvSpPr>
        <p:spPr/>
        <p:txBody>
          <a:bodyPr/>
          <a:lstStyle/>
          <a:p>
            <a:r>
              <a:rPr lang="en-US" dirty="0"/>
              <a:t>Survey</a:t>
            </a:r>
          </a:p>
        </p:txBody>
      </p:sp>
      <p:sp>
        <p:nvSpPr>
          <p:cNvPr id="3" name="Text Placeholder 2">
            <a:extLst>
              <a:ext uri="{FF2B5EF4-FFF2-40B4-BE49-F238E27FC236}">
                <a16:creationId xmlns:a16="http://schemas.microsoft.com/office/drawing/2014/main" id="{C2E64F62-CF04-125F-B2C6-E944A31E1BEC}"/>
              </a:ext>
            </a:extLst>
          </p:cNvPr>
          <p:cNvSpPr>
            <a:spLocks noGrp="1"/>
          </p:cNvSpPr>
          <p:nvPr>
            <p:ph type="body" sz="quarter" idx="14"/>
          </p:nvPr>
        </p:nvSpPr>
        <p:spPr>
          <a:xfrm>
            <a:off x="7091968" y="1488988"/>
            <a:ext cx="4800600" cy="4297680"/>
          </a:xfrm>
        </p:spPr>
        <p:txBody>
          <a:bodyPr/>
          <a:lstStyle/>
          <a:p>
            <a:pPr marL="0" indent="0">
              <a:buNone/>
            </a:pPr>
            <a:r>
              <a:rPr lang="en-US" dirty="0">
                <a:solidFill>
                  <a:schemeClr val="tx1"/>
                </a:solidFill>
              </a:rPr>
              <a:t>Let us know what you think!</a:t>
            </a:r>
          </a:p>
          <a:p>
            <a:pPr marL="0" indent="0">
              <a:buNone/>
            </a:pPr>
            <a:r>
              <a:rPr lang="en-US" dirty="0">
                <a:solidFill>
                  <a:schemeClr val="tx1"/>
                </a:solidFill>
              </a:rPr>
              <a:t>Take time to complete the survey now. </a:t>
            </a:r>
          </a:p>
          <a:p>
            <a:r>
              <a:rPr lang="en-US" dirty="0">
                <a:solidFill>
                  <a:schemeClr val="tx1"/>
                </a:solidFill>
              </a:rPr>
              <a:t>Survey link in chat</a:t>
            </a:r>
          </a:p>
          <a:p>
            <a:r>
              <a:rPr lang="en-US" dirty="0">
                <a:solidFill>
                  <a:schemeClr val="tx1"/>
                </a:solidFill>
              </a:rPr>
              <a:t>Redirect after closing webinar</a:t>
            </a:r>
          </a:p>
        </p:txBody>
      </p:sp>
      <p:pic>
        <p:nvPicPr>
          <p:cNvPr id="5" name="Picture Placeholder 4">
            <a:extLst>
              <a:ext uri="{FF2B5EF4-FFF2-40B4-BE49-F238E27FC236}">
                <a16:creationId xmlns:a16="http://schemas.microsoft.com/office/drawing/2014/main" id="{3D7E9C75-A17A-BD89-7AAD-002CE533B1D0}"/>
              </a:ext>
              <a:ext uri="{C183D7F6-B498-43B3-948B-1728B52AA6E4}">
                <adec:decorative xmlns:adec="http://schemas.microsoft.com/office/drawing/2017/decorative" val="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466667" y="3503163"/>
            <a:ext cx="2900241" cy="2989077"/>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339D6FC8-91DE-B593-8EEB-4DF2C551A3B0}"/>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5659" y="1488988"/>
            <a:ext cx="3914166" cy="260688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237448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EB54E3-FB2E-BCB8-70C0-650E685844A0}"/>
              </a:ext>
            </a:extLst>
          </p:cNvPr>
          <p:cNvSpPr>
            <a:spLocks noGrp="1"/>
          </p:cNvSpPr>
          <p:nvPr>
            <p:ph type="title"/>
          </p:nvPr>
        </p:nvSpPr>
        <p:spPr/>
        <p:txBody>
          <a:bodyPr/>
          <a:lstStyle/>
          <a:p>
            <a:r>
              <a:rPr lang="en-US" dirty="0"/>
              <a:t>We Hear You</a:t>
            </a:r>
          </a:p>
        </p:txBody>
      </p:sp>
      <p:sp>
        <p:nvSpPr>
          <p:cNvPr id="3" name="Content Placeholder 2">
            <a:extLst>
              <a:ext uri="{FF2B5EF4-FFF2-40B4-BE49-F238E27FC236}">
                <a16:creationId xmlns:a16="http://schemas.microsoft.com/office/drawing/2014/main" id="{E056E744-A6D0-B307-7A2F-7B76E2B8C13D}"/>
              </a:ext>
            </a:extLst>
          </p:cNvPr>
          <p:cNvSpPr>
            <a:spLocks noGrp="1"/>
          </p:cNvSpPr>
          <p:nvPr>
            <p:ph idx="1"/>
          </p:nvPr>
        </p:nvSpPr>
        <p:spPr/>
        <p:txBody>
          <a:bodyPr/>
          <a:lstStyle/>
          <a:p>
            <a:pPr marL="0" indent="0">
              <a:buNone/>
            </a:pPr>
            <a:r>
              <a:rPr lang="en-US" dirty="0"/>
              <a:t>We are committed to making changes to improve your education experience.</a:t>
            </a:r>
          </a:p>
          <a:p>
            <a:r>
              <a:rPr lang="en-US" dirty="0"/>
              <a:t>Based on survey comments</a:t>
            </a:r>
          </a:p>
          <a:p>
            <a:pPr lvl="1"/>
            <a:r>
              <a:rPr lang="en-US" dirty="0"/>
              <a:t>Chapters to YouTube</a:t>
            </a:r>
          </a:p>
          <a:p>
            <a:pPr lvl="1"/>
            <a:r>
              <a:rPr lang="en-US" dirty="0"/>
              <a:t>Training indicators</a:t>
            </a:r>
          </a:p>
        </p:txBody>
      </p:sp>
      <p:pic>
        <p:nvPicPr>
          <p:cNvPr id="4" name="Picture 3">
            <a:extLst>
              <a:ext uri="{FF2B5EF4-FFF2-40B4-BE49-F238E27FC236}">
                <a16:creationId xmlns:a16="http://schemas.microsoft.com/office/drawing/2014/main" id="{E8AB64DA-2C2D-9816-4F18-45980572B7F0}"/>
              </a:ext>
              <a:ext uri="{C183D7F6-B498-43B3-948B-1728B52AA6E4}">
                <adec:decorative xmlns:adec="http://schemas.microsoft.com/office/drawing/2017/decorative" val="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221540" y="2352666"/>
            <a:ext cx="5553937" cy="4505334"/>
          </a:xfrm>
          <a:prstGeom prst="rect">
            <a:avLst/>
          </a:prstGeom>
        </p:spPr>
      </p:pic>
    </p:spTree>
    <p:extLst>
      <p:ext uri="{BB962C8B-B14F-4D97-AF65-F5344CB8AC3E}">
        <p14:creationId xmlns:p14="http://schemas.microsoft.com/office/powerpoint/2010/main" val="5246284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E8FF5B-AC8B-98AE-BCF0-015FACE20BD9}"/>
              </a:ext>
            </a:extLst>
          </p:cNvPr>
          <p:cNvSpPr>
            <a:spLocks noGrp="1"/>
          </p:cNvSpPr>
          <p:nvPr>
            <p:ph type="title"/>
          </p:nvPr>
        </p:nvSpPr>
        <p:spPr>
          <a:xfrm>
            <a:off x="554420" y="353073"/>
            <a:ext cx="10515600" cy="1325563"/>
          </a:xfrm>
        </p:spPr>
        <p:txBody>
          <a:bodyPr/>
          <a:lstStyle/>
          <a:p>
            <a:r>
              <a:rPr lang="en-US" dirty="0"/>
              <a:t>Thanks for attending!</a:t>
            </a:r>
          </a:p>
        </p:txBody>
      </p:sp>
    </p:spTree>
    <p:extLst>
      <p:ext uri="{BB962C8B-B14F-4D97-AF65-F5344CB8AC3E}">
        <p14:creationId xmlns:p14="http://schemas.microsoft.com/office/powerpoint/2010/main" val="38019068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2FFEF5-9317-397B-8904-7DFC64271F32}"/>
              </a:ext>
            </a:extLst>
          </p:cNvPr>
          <p:cNvSpPr>
            <a:spLocks noGrp="1"/>
          </p:cNvSpPr>
          <p:nvPr>
            <p:ph type="title"/>
          </p:nvPr>
        </p:nvSpPr>
        <p:spPr/>
        <p:txBody>
          <a:bodyPr/>
          <a:lstStyle/>
          <a:p>
            <a:r>
              <a:rPr lang="en-US" dirty="0"/>
              <a:t>CPT Copyright Notice</a:t>
            </a:r>
          </a:p>
        </p:txBody>
      </p:sp>
      <p:sp>
        <p:nvSpPr>
          <p:cNvPr id="3" name="Content Placeholder 2">
            <a:extLst>
              <a:ext uri="{FF2B5EF4-FFF2-40B4-BE49-F238E27FC236}">
                <a16:creationId xmlns:a16="http://schemas.microsoft.com/office/drawing/2014/main" id="{8117CDED-9921-8A57-0529-5004AC6ED5D2}"/>
              </a:ext>
            </a:extLst>
          </p:cNvPr>
          <p:cNvSpPr>
            <a:spLocks noGrp="1"/>
          </p:cNvSpPr>
          <p:nvPr>
            <p:ph idx="1"/>
          </p:nvPr>
        </p:nvSpPr>
        <p:spPr/>
        <p:txBody>
          <a:bodyPr>
            <a:normAutofit lnSpcReduction="10000"/>
          </a:bodyPr>
          <a:lstStyle/>
          <a:p>
            <a:pPr marL="0" indent="0">
              <a:buNone/>
            </a:pPr>
            <a:r>
              <a:rPr lang="en-US" dirty="0"/>
              <a:t>CPT codes, descriptions, and other data only are copyright 2024 American Medical Association. All Rights Reserved. Applicable FARS/HHSARS apply. Fee schedules, relative value units, conversion factors and/or related components are not assigned by the AMA, are not part of CPT, and the AMA is not recommending their use. The AMA does not directly or indirectly practice medicine or dispense medical services. The AMA assumes no liability for data contained or not contained herein.</a:t>
            </a:r>
          </a:p>
        </p:txBody>
      </p:sp>
    </p:spTree>
    <p:extLst>
      <p:ext uri="{BB962C8B-B14F-4D97-AF65-F5344CB8AC3E}">
        <p14:creationId xmlns:p14="http://schemas.microsoft.com/office/powerpoint/2010/main" val="684383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2FCD2-84D2-202A-1B4A-17B766B60E07}"/>
              </a:ext>
            </a:extLst>
          </p:cNvPr>
          <p:cNvSpPr>
            <a:spLocks noGrp="1"/>
          </p:cNvSpPr>
          <p:nvPr>
            <p:ph type="title"/>
          </p:nvPr>
        </p:nvSpPr>
        <p:spPr/>
        <p:txBody>
          <a:bodyPr>
            <a:normAutofit/>
          </a:bodyPr>
          <a:lstStyle/>
          <a:p>
            <a:r>
              <a:rPr lang="en-US" dirty="0"/>
              <a:t>AHA &amp; NUBC Copyright Notice</a:t>
            </a:r>
          </a:p>
        </p:txBody>
      </p:sp>
      <p:sp>
        <p:nvSpPr>
          <p:cNvPr id="3" name="Content Placeholder 2">
            <a:extLst>
              <a:ext uri="{FF2B5EF4-FFF2-40B4-BE49-F238E27FC236}">
                <a16:creationId xmlns:a16="http://schemas.microsoft.com/office/drawing/2014/main" id="{E3213300-79F3-78CB-BA2F-EF0749BEF9BE}"/>
              </a:ext>
            </a:extLst>
          </p:cNvPr>
          <p:cNvSpPr>
            <a:spLocks noGrp="1"/>
          </p:cNvSpPr>
          <p:nvPr>
            <p:ph idx="1"/>
          </p:nvPr>
        </p:nvSpPr>
        <p:spPr>
          <a:xfrm>
            <a:off x="838200" y="1376855"/>
            <a:ext cx="10515600" cy="4800108"/>
          </a:xfrm>
        </p:spPr>
        <p:txBody>
          <a:bodyPr>
            <a:noAutofit/>
          </a:bodyPr>
          <a:lstStyle/>
          <a:p>
            <a:pPr marL="0" indent="0">
              <a:buNone/>
            </a:pPr>
            <a:r>
              <a:rPr lang="en-US" sz="1900" dirty="0"/>
              <a:t>Copyright © 2024, the American Hospital Association, Chicago, Illinois. Reproduced with permission. No portion of the AHA copyrighted materials contained within this publication may be copied without the express written consent of the AHA. AHA copyrighted materials including the UB-04 codes and descriptions may not be removed, copied, or utilized within any software, product, service, solution, or derivative work without the written consent of the AHA. If an entity wishes to utilize any AHA materials, please contact the AHA at 312- 893-6816.  </a:t>
            </a:r>
          </a:p>
          <a:p>
            <a:pPr marL="0" indent="0">
              <a:buNone/>
            </a:pPr>
            <a:r>
              <a:rPr lang="en-US" sz="1900" dirty="0"/>
              <a:t>Making copies or utilizing the content of the UB-04 Manual, including the codes and/or descriptions, for internal purposes, resale and/or to be used in any product or publication; creating any modified or derivative work of the UB-04 Manual and/or codes and descriptions; and/or making any commercial use of UB-04 Manual or any portion thereof, including the codes and/or descriptions, is only authorized with an express license from the American Hospital Association.                                            </a:t>
            </a:r>
          </a:p>
          <a:p>
            <a:pPr marL="0" indent="0">
              <a:buNone/>
            </a:pPr>
            <a:r>
              <a:rPr lang="en-US" sz="1900" dirty="0"/>
              <a:t>The American Hospital Association (the "AHA") has not reviewed, and is not responsible for, the completeness or accuracy of any information contained in this material, nor was the AHA or any of its affiliates, involved in the preparation of this material, or the analysis of information provided in the material. The views and/or positions presented in the material do not necessarily represent the views of the AHA. CMS and its products and services are not endorsed by the AHA or any of its affiliates.</a:t>
            </a:r>
          </a:p>
        </p:txBody>
      </p:sp>
    </p:spTree>
    <p:extLst>
      <p:ext uri="{BB962C8B-B14F-4D97-AF65-F5344CB8AC3E}">
        <p14:creationId xmlns:p14="http://schemas.microsoft.com/office/powerpoint/2010/main" val="23588513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1CEEA-D85A-7B36-F392-C5BC17ACA12E}"/>
              </a:ext>
            </a:extLst>
          </p:cNvPr>
          <p:cNvSpPr>
            <a:spLocks noGrp="1"/>
          </p:cNvSpPr>
          <p:nvPr>
            <p:ph type="title"/>
          </p:nvPr>
        </p:nvSpPr>
        <p:spPr/>
        <p:txBody>
          <a:bodyPr/>
          <a:lstStyle/>
          <a:p>
            <a:r>
              <a:rPr lang="en-US" dirty="0"/>
              <a:t>Agenda </a:t>
            </a:r>
          </a:p>
        </p:txBody>
      </p:sp>
      <p:sp>
        <p:nvSpPr>
          <p:cNvPr id="4" name="Content Placeholder 3">
            <a:extLst>
              <a:ext uri="{FF2B5EF4-FFF2-40B4-BE49-F238E27FC236}">
                <a16:creationId xmlns:a16="http://schemas.microsoft.com/office/drawing/2014/main" id="{16E9DCF0-576E-9E06-98A7-258122046810}"/>
              </a:ext>
            </a:extLst>
          </p:cNvPr>
          <p:cNvSpPr>
            <a:spLocks noGrp="1"/>
          </p:cNvSpPr>
          <p:nvPr>
            <p:ph idx="1"/>
          </p:nvPr>
        </p:nvSpPr>
        <p:spPr/>
        <p:txBody>
          <a:bodyPr/>
          <a:lstStyle/>
          <a:p>
            <a:r>
              <a:rPr lang="en-US" dirty="0"/>
              <a:t>Analyze outpatient claims data </a:t>
            </a:r>
          </a:p>
          <a:p>
            <a:r>
              <a:rPr lang="en-US" dirty="0"/>
              <a:t>Examine reasons for rejected and returned claims</a:t>
            </a:r>
          </a:p>
          <a:p>
            <a:r>
              <a:rPr lang="en-US" dirty="0"/>
              <a:t>Review ways to correct and prevent errors</a:t>
            </a:r>
          </a:p>
          <a:p>
            <a:r>
              <a:rPr lang="en-US" dirty="0"/>
              <a:t>Explore resources for more information</a:t>
            </a:r>
          </a:p>
        </p:txBody>
      </p:sp>
    </p:spTree>
    <p:extLst>
      <p:ext uri="{BB962C8B-B14F-4D97-AF65-F5344CB8AC3E}">
        <p14:creationId xmlns:p14="http://schemas.microsoft.com/office/powerpoint/2010/main" val="40447451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62209-A2BB-22F2-708E-8B63985F4968}"/>
              </a:ext>
            </a:extLst>
          </p:cNvPr>
          <p:cNvSpPr>
            <a:spLocks noGrp="1"/>
          </p:cNvSpPr>
          <p:nvPr>
            <p:ph type="title"/>
          </p:nvPr>
        </p:nvSpPr>
        <p:spPr/>
        <p:txBody>
          <a:bodyPr/>
          <a:lstStyle/>
          <a:p>
            <a:r>
              <a:rPr lang="en-US" dirty="0"/>
              <a:t>Acronyms</a:t>
            </a:r>
          </a:p>
        </p:txBody>
      </p:sp>
      <p:sp>
        <p:nvSpPr>
          <p:cNvPr id="3" name="Content Placeholder 2">
            <a:extLst>
              <a:ext uri="{FF2B5EF4-FFF2-40B4-BE49-F238E27FC236}">
                <a16:creationId xmlns:a16="http://schemas.microsoft.com/office/drawing/2014/main" id="{8761D5EA-ABCB-6E8B-65B9-9F71F3D6220A}"/>
              </a:ext>
            </a:extLst>
          </p:cNvPr>
          <p:cNvSpPr>
            <a:spLocks noGrp="1"/>
          </p:cNvSpPr>
          <p:nvPr>
            <p:ph idx="1"/>
          </p:nvPr>
        </p:nvSpPr>
        <p:spPr/>
        <p:txBody>
          <a:bodyPr>
            <a:normAutofit lnSpcReduction="10000"/>
          </a:bodyPr>
          <a:lstStyle/>
          <a:p>
            <a:r>
              <a:rPr lang="en-US" dirty="0"/>
              <a:t>ABN – Advance Beneficiary Notice of Non-coverage</a:t>
            </a:r>
          </a:p>
          <a:p>
            <a:r>
              <a:rPr lang="en-US" dirty="0"/>
              <a:t>BCRC – Benefits Coordination &amp; Recovery Center</a:t>
            </a:r>
          </a:p>
          <a:p>
            <a:r>
              <a:rPr lang="en-US" dirty="0"/>
              <a:t>ESRD – End-Stage Renal Disease</a:t>
            </a:r>
          </a:p>
          <a:p>
            <a:r>
              <a:rPr lang="en-US" dirty="0"/>
              <a:t>HCPCS – Healthcare Common Procedure Coding System</a:t>
            </a:r>
          </a:p>
          <a:p>
            <a:r>
              <a:rPr lang="en-US" dirty="0"/>
              <a:t>MSP – Medicare Secondary Payer</a:t>
            </a:r>
          </a:p>
          <a:p>
            <a:r>
              <a:rPr lang="en-US" dirty="0"/>
              <a:t>NCCI – National Correct Coding Initiative</a:t>
            </a:r>
          </a:p>
          <a:p>
            <a:r>
              <a:rPr lang="en-US" dirty="0"/>
              <a:t>NCD – National Coverage Determination</a:t>
            </a:r>
          </a:p>
        </p:txBody>
      </p:sp>
    </p:spTree>
    <p:extLst>
      <p:ext uri="{BB962C8B-B14F-4D97-AF65-F5344CB8AC3E}">
        <p14:creationId xmlns:p14="http://schemas.microsoft.com/office/powerpoint/2010/main" val="15841670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B9B028-B9DA-9A68-5C46-3E041A31C3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9F4280-A56C-7AE6-4601-B1C4359F137B}"/>
              </a:ext>
            </a:extLst>
          </p:cNvPr>
          <p:cNvSpPr>
            <a:spLocks noGrp="1"/>
          </p:cNvSpPr>
          <p:nvPr>
            <p:ph type="title"/>
          </p:nvPr>
        </p:nvSpPr>
        <p:spPr/>
        <p:txBody>
          <a:bodyPr/>
          <a:lstStyle/>
          <a:p>
            <a:r>
              <a:rPr lang="en-US" dirty="0"/>
              <a:t>More Acronyms</a:t>
            </a:r>
          </a:p>
        </p:txBody>
      </p:sp>
      <p:sp>
        <p:nvSpPr>
          <p:cNvPr id="3" name="Content Placeholder 2">
            <a:extLst>
              <a:ext uri="{FF2B5EF4-FFF2-40B4-BE49-F238E27FC236}">
                <a16:creationId xmlns:a16="http://schemas.microsoft.com/office/drawing/2014/main" id="{84BBE455-4A87-5ED2-0EBC-53FC26FA4A72}"/>
              </a:ext>
            </a:extLst>
          </p:cNvPr>
          <p:cNvSpPr>
            <a:spLocks noGrp="1"/>
          </p:cNvSpPr>
          <p:nvPr>
            <p:ph idx="1"/>
          </p:nvPr>
        </p:nvSpPr>
        <p:spPr/>
        <p:txBody>
          <a:bodyPr>
            <a:normAutofit/>
          </a:bodyPr>
          <a:lstStyle/>
          <a:p>
            <a:r>
              <a:rPr lang="en-US" dirty="0"/>
              <a:t>PPS – Prospective Payment System</a:t>
            </a:r>
          </a:p>
          <a:p>
            <a:r>
              <a:rPr lang="en-US" dirty="0"/>
              <a:t>PRV – Patient Reason for Visit</a:t>
            </a:r>
          </a:p>
          <a:p>
            <a:r>
              <a:rPr lang="en-US" dirty="0"/>
              <a:t>PT – Physical Therapy</a:t>
            </a:r>
          </a:p>
          <a:p>
            <a:r>
              <a:rPr lang="en-US" dirty="0"/>
              <a:t>PTAN – Provider Transaction Access Number</a:t>
            </a:r>
          </a:p>
          <a:p>
            <a:r>
              <a:rPr lang="en-US" dirty="0"/>
              <a:t>RTP – Return(ed) to Provider</a:t>
            </a:r>
          </a:p>
          <a:p>
            <a:r>
              <a:rPr lang="en-US" dirty="0"/>
              <a:t>SLP – Speech Language Pathology</a:t>
            </a:r>
          </a:p>
          <a:p>
            <a:r>
              <a:rPr lang="en-US" dirty="0"/>
              <a:t>SNF – Skilled Nursing Facility</a:t>
            </a:r>
          </a:p>
        </p:txBody>
      </p:sp>
    </p:spTree>
    <p:extLst>
      <p:ext uri="{BB962C8B-B14F-4D97-AF65-F5344CB8AC3E}">
        <p14:creationId xmlns:p14="http://schemas.microsoft.com/office/powerpoint/2010/main" val="40111022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2.xml><?xml version="1.0" encoding="utf-8"?>
<ct:contentTypeSchema xmlns:ct="http://schemas.microsoft.com/office/2006/metadata/contentType" xmlns:ma="http://schemas.microsoft.com/office/2006/metadata/properties/metaAttributes" ct:_="" ma:_="" ma:contentTypeName="GHA Document" ma:contentTypeID="0x010100145A4B23F966424BB4FD8A429A4EA29A00B28F0F4C13E7B647A42AF9991E87A101" ma:contentTypeVersion="61" ma:contentTypeDescription="" ma:contentTypeScope="" ma:versionID="3e9e250ecef5a968203d12b0958f6868">
  <xsd:schema xmlns:xsd="http://www.w3.org/2001/XMLSchema" xmlns:xs="http://www.w3.org/2001/XMLSchema" xmlns:p="http://schemas.microsoft.com/office/2006/metadata/properties" xmlns:ns1="http://schemas.microsoft.com/sharepoint/v3" xmlns:ns2="http://schemas.microsoft.com/sharepoint.v3" xmlns:ns3="38319c59-cafe-4953-ac04-7a1f3d75c99d" xmlns:ns4="6c3c6057-49d3-4dc7-88e4-55d77bf3a92f" xmlns:ns5="http://schemas.microsoft.com/sharepoint/v4" targetNamespace="http://schemas.microsoft.com/office/2006/metadata/properties" ma:root="true" ma:fieldsID="2c758237c9030eec1c9c15539007c0f2" ns1:_="" ns2:_="" ns3:_="" ns4:_="" ns5:_="">
    <xsd:import namespace="http://schemas.microsoft.com/sharepoint/v3"/>
    <xsd:import namespace="http://schemas.microsoft.com/sharepoint.v3"/>
    <xsd:import namespace="38319c59-cafe-4953-ac04-7a1f3d75c99d"/>
    <xsd:import namespace="6c3c6057-49d3-4dc7-88e4-55d77bf3a92f"/>
    <xsd:import namespace="http://schemas.microsoft.com/sharepoint/v4"/>
    <xsd:element name="properties">
      <xsd:complexType>
        <xsd:sequence>
          <xsd:element name="documentManagement">
            <xsd:complexType>
              <xsd:all>
                <xsd:element ref="ns2:CategoryDescription" minOccurs="0"/>
                <xsd:element ref="ns3:Document_x0020_Number" minOccurs="0"/>
                <xsd:element ref="ns3:Document_x0020_Type"/>
                <xsd:element ref="ns3:Latest_x0020_Changes" minOccurs="0"/>
                <xsd:element ref="ns3:New_x0020_Version_x0020_Email_x0020_Required" minOccurs="0"/>
                <xsd:element ref="ns3:Must_x0020_review_x0020_changes_x0020_with_x0020_staff" minOccurs="0"/>
                <xsd:element ref="ns3:Review_x0020_Notification_x0020_Date"/>
                <xsd:element ref="ns3:Functional_x0020_Area"/>
                <xsd:element ref="ns3:Branch"/>
                <xsd:element ref="ns3:Contract"/>
                <xsd:element ref="ns3:Topic2"/>
                <xsd:element ref="ns3:Workflow_x0020_Status"/>
                <xsd:element ref="ns4:SendReminderNoticeTo"/>
                <xsd:element ref="ns4:Approve_x0020_Olli_x0020_Document" minOccurs="0"/>
                <xsd:element ref="ns3:Document_x0020_History" minOccurs="0"/>
                <xsd:element ref="ns4:Publish_x0020_Document" minOccurs="0"/>
                <xsd:element ref="ns3:_dlc_DocId" minOccurs="0"/>
                <xsd:element ref="ns3:_dlc_DocIdUrl" minOccurs="0"/>
                <xsd:element ref="ns3:_dlc_DocIdPersistId" minOccurs="0"/>
                <xsd:element ref="ns1:RoutingRuleDescription" minOccurs="0"/>
                <xsd:element ref="ns3:SharedWithUsers" minOccurs="0"/>
                <xsd:element ref="ns3:Division" minOccurs="0"/>
                <xsd:element ref="ns4:LastReminderDate" minOccurs="0"/>
                <xsd:element ref="ns4:LastReminderType" minOccurs="0"/>
                <xsd:element ref="ns4:Last_x0020_Reminder_x0020_Status" minOccurs="0"/>
                <xsd:element ref="ns5: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24" nillable="true" ma:displayName="Description-old" ma:description="" ma:hidden="true" ma:internalName="RoutingRuleDescription"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CategoryDescription" ma:index="2" nillable="true" ma:displayName="Description" ma:internalName="CategoryDescrip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8319c59-cafe-4953-ac04-7a1f3d75c99d" elementFormDefault="qualified">
    <xsd:import namespace="http://schemas.microsoft.com/office/2006/documentManagement/types"/>
    <xsd:import namespace="http://schemas.microsoft.com/office/infopath/2007/PartnerControls"/>
    <xsd:element name="Document_x0020_Number" ma:index="3" nillable="true" ma:displayName="Document Number" ma:internalName="Document_x0020_Number">
      <xsd:simpleType>
        <xsd:restriction base="dms:Text">
          <xsd:maxLength value="255"/>
        </xsd:restriction>
      </xsd:simpleType>
    </xsd:element>
    <xsd:element name="Document_x0020_Type" ma:index="4" ma:displayName="Document Type" ma:format="Dropdown" ma:internalName="Document_x0020_Type">
      <xsd:simpleType>
        <xsd:restriction base="dms:Choice">
          <xsd:enumeration value="Form"/>
          <xsd:enumeration value="Policy"/>
          <xsd:enumeration value="Process"/>
          <xsd:enumeration value="Reference"/>
          <xsd:enumeration value="Work Instruction"/>
        </xsd:restriction>
      </xsd:simpleType>
    </xsd:element>
    <xsd:element name="Latest_x0020_Changes" ma:index="5" nillable="true" ma:displayName="Latest Changes" ma:internalName="Latest_x0020_Changes">
      <xsd:simpleType>
        <xsd:restriction base="dms:Note"/>
      </xsd:simpleType>
    </xsd:element>
    <xsd:element name="New_x0020_Version_x0020_Email_x0020_Required" ma:index="6" nillable="true" ma:displayName="New Version Email Required" ma:format="RadioButtons" ma:internalName="New_x0020_Version_x0020_Email_x0020_Required">
      <xsd:simpleType>
        <xsd:restriction base="dms:Choice">
          <xsd:enumeration value="Yes"/>
          <xsd:enumeration value="No"/>
        </xsd:restriction>
      </xsd:simpleType>
    </xsd:element>
    <xsd:element name="Must_x0020_review_x0020_changes_x0020_with_x0020_staff" ma:index="7" nillable="true" ma:displayName="Must review changes with staff" ma:description="This includes any communication/education in addition to the version email." ma:format="RadioButtons" ma:internalName="Must_x0020_review_x0020_changes_x0020_with_x0020_staff" ma:readOnly="false">
      <xsd:simpleType>
        <xsd:restriction base="dms:Choice">
          <xsd:enumeration value="Yes"/>
          <xsd:enumeration value="No"/>
        </xsd:restriction>
      </xsd:simpleType>
    </xsd:element>
    <xsd:element name="Review_x0020_Notification_x0020_Date" ma:index="8" ma:displayName="Review Notification Date" ma:format="DateOnly" ma:internalName="Review_x0020_Notification_x0020_Date">
      <xsd:simpleType>
        <xsd:restriction base="dms:DateTime"/>
      </xsd:simpleType>
    </xsd:element>
    <xsd:element name="Functional_x0020_Area" ma:index="9" ma:displayName="Functional Area" ma:format="Dropdown" ma:internalName="Functional_x0020_Area">
      <xsd:simpleType>
        <xsd:restriction base="dms:Choice">
          <xsd:enumeration value="Audit"/>
          <xsd:enumeration value="Clinical Services"/>
          <xsd:enumeration value="Contract Administration"/>
          <xsd:enumeration value="Financial Services"/>
          <xsd:enumeration value="Administration &amp; Support"/>
          <xsd:enumeration value="Provider Services"/>
          <xsd:enumeration value="Systems &amp; Technology"/>
        </xsd:restriction>
      </xsd:simpleType>
    </xsd:element>
    <xsd:element name="Branch" ma:index="10" ma:displayName="Branch" ma:format="Dropdown" ma:internalName="Branch">
      <xsd:simpleType>
        <xsd:restriction base="dms:Choice">
          <xsd:enumeration value="Appeals/Redeterminations"/>
          <xsd:enumeration value="Audit"/>
          <xsd:enumeration value="Audit - Appeals"/>
          <xsd:enumeration value="Audit - Cost Report Reopenings"/>
          <xsd:enumeration value="Audit - Field Office"/>
          <xsd:enumeration value="Audit - Reimbursement"/>
          <xsd:enumeration value="Audit - Supervisors"/>
          <xsd:enumeration value="Business Systems Support"/>
          <xsd:enumeration value="CCU"/>
          <xsd:enumeration value="CERT"/>
          <xsd:enumeration value="Claims"/>
          <xsd:enumeration value="Complaint Screening"/>
          <xsd:enumeration value="Customer Service"/>
          <xsd:enumeration value="Document Services"/>
          <xsd:enumeration value="Financial Reporting"/>
          <xsd:enumeration value="FOIA"/>
          <xsd:enumeration value="INSIGHT"/>
          <xsd:enumeration value="MAC Administration"/>
          <xsd:enumeration value="Medical Review"/>
          <xsd:enumeration value="Medicare Guidance"/>
          <xsd:enumeration value="MedPub"/>
          <xsd:enumeration value="MIP"/>
          <xsd:enumeration value="Monitoring &amp; Complaint Screening"/>
          <xsd:enumeration value="Operational Training"/>
          <xsd:enumeration value="Payment Recovery"/>
          <xsd:enumeration value="Policy"/>
          <xsd:enumeration value="Provider Enrollment"/>
          <xsd:enumeration value="Provider Outreach &amp; Education"/>
          <xsd:enumeration value="Quality Assurance"/>
          <xsd:enumeration value="Quality Management"/>
          <xsd:enumeration value="RA"/>
          <xsd:enumeration value="Reimbursement"/>
          <xsd:enumeration value="Secondary Payer"/>
          <xsd:enumeration value="STAR"/>
          <xsd:enumeration value="Tech Support"/>
          <xsd:enumeration value="UPIC-JOA"/>
          <xsd:enumeration value="Web Development"/>
          <xsd:enumeration value="Ready to Archive"/>
          <xsd:enumeration value="Operational Training"/>
        </xsd:restriction>
      </xsd:simpleType>
    </xsd:element>
    <xsd:element name="Contract" ma:index="11" ma:displayName="Contract" ma:format="Dropdown" ma:internalName="Contract" ma:readOnly="false">
      <xsd:simpleType>
        <xsd:restriction base="dms:Choice">
          <xsd:enumeration value="(None)"/>
          <xsd:enumeration value="Part A"/>
          <xsd:enumeration value="Part B"/>
          <xsd:enumeration value="Shared"/>
        </xsd:restriction>
      </xsd:simpleType>
    </xsd:element>
    <xsd:element name="Topic2" ma:index="12" ma:displayName="Topic" ma:format="Dropdown" ma:internalName="Topic2" ma:readOnly="false">
      <xsd:simpleType>
        <xsd:restriction base="dms:Choice">
          <xsd:enumeration value="(None)"/>
          <xsd:enumeration value="935"/>
          <xsd:enumeration value="1099"/>
          <xsd:enumeration value="Accounts Payable"/>
          <xsd:enumeration value="Accounts Receivable"/>
          <xsd:enumeration value="Advance Payments"/>
          <xsd:enumeration value="Approval"/>
          <xsd:enumeration value="Assignment"/>
          <xsd:enumeration value="Audit - Acceptability"/>
          <xsd:enumeration value="Audit - Audit Programs"/>
          <xsd:enumeration value="Audit - Claim Calculations"/>
          <xsd:enumeration value="Audit - DSH/LIP"/>
          <xsd:enumeration value="Audit - EHR Workpapers"/>
          <xsd:enumeration value="Audit - IME/GME/NAH"/>
          <xsd:enumeration value="Audit - IRF, LTCH, and Provider-Based Reviews"/>
          <xsd:enumeration value="Audit - Letters"/>
          <xsd:enumeration value="Audit - Rates"/>
          <xsd:enumeration value="Audit - SCH/MDH"/>
          <xsd:enumeration value="Audit - Settlement Worksheets"/>
          <xsd:enumeration value="Audit - Tentative Settlement"/>
          <xsd:enumeration value="Audit - UDR Workpapers"/>
          <xsd:enumeration value="Audit - UDRs"/>
          <xsd:enumeration value="Audit - Wage Index"/>
          <xsd:enumeration value="Banking"/>
          <xsd:enumeration value="Bankruptcy"/>
          <xsd:enumeration value="Beneficiary letter"/>
          <xsd:enumeration value="CA View"/>
          <xsd:enumeration value="Call Log"/>
          <xsd:enumeration value="CCU Reports"/>
          <xsd:enumeration value="CERT"/>
          <xsd:enumeration value="Checklist"/>
          <xsd:enumeration value="CMS"/>
          <xsd:enumeration value="COBC"/>
          <xsd:enumeration value="Communique"/>
          <xsd:enumeration value="Coordination of Benefits"/>
          <xsd:enumeration value="Corrective-Preventive Action"/>
          <xsd:enumeration value="Correspondence"/>
          <xsd:enumeration value="CRNA"/>
          <xsd:enumeration value="Cycle"/>
          <xsd:enumeration value="Data Analysis"/>
          <xsd:enumeration value="DCS/Treasury"/>
          <xsd:enumeration value="Development"/>
          <xsd:enumeration value="Divisional"/>
          <xsd:enumeration value="Document Control"/>
          <xsd:enumeration value="Draft CR"/>
          <xsd:enumeration value="Education – Internal"/>
          <xsd:enumeration value="Education – Provider"/>
          <xsd:enumeration value="EFT"/>
          <xsd:enumeration value="eNews"/>
          <xsd:enumeration value="ERS"/>
          <xsd:enumeration value="External Audit"/>
          <xsd:enumeration value="Fax"/>
          <xsd:enumeration value="First Level Appeal"/>
          <xsd:enumeration value="FISS"/>
          <xsd:enumeration value="HIGLAS"/>
          <xsd:enumeration value="Inquiries"/>
          <xsd:enumeration value="Internal Audit"/>
          <xsd:enumeration value="Internal Controls"/>
          <xsd:enumeration value="IRR"/>
          <xsd:enumeration value="IVR"/>
          <xsd:enumeration value="J5"/>
          <xsd:enumeration value="J8"/>
          <xsd:enumeration value="Macro"/>
          <xsd:enumeration value="Maintenance"/>
          <xsd:enumeration value="Management Review"/>
          <xsd:enumeration value="Master List"/>
          <xsd:enumeration value="Meetings"/>
          <xsd:enumeration value="MR Letter"/>
          <xsd:enumeration value="NICE"/>
          <xsd:enumeration value="Nonconforming Service"/>
          <xsd:enumeration value="NRF"/>
          <xsd:enumeration value="OCR"/>
          <xsd:enumeration value="OnBase"/>
          <xsd:enumeration value="Pecos"/>
          <xsd:enumeration value="Performance Metrics"/>
          <xsd:enumeration value="Portal Support"/>
          <xsd:enumeration value="Problem Prioritization"/>
          <xsd:enumeration value="Processing Applications"/>
          <xsd:enumeration value="Production"/>
          <xsd:enumeration value="Provider Letter"/>
          <xsd:enumeration value="Quality"/>
          <xsd:enumeration value="Receipt"/>
          <xsd:enumeration value="Referral"/>
          <xsd:enumeration value="Regulation and Informational Materials"/>
          <xsd:enumeration value="Release"/>
          <xsd:enumeration value="Reopening"/>
          <xsd:enumeration value="Reporting"/>
          <xsd:enumeration value="Review"/>
          <xsd:enumeration value="Sampling"/>
          <xsd:enumeration value="Second Level Appeal"/>
          <xsd:enumeration value="Service Level Agreement"/>
          <xsd:enumeration value="Service Requests-Referrals"/>
          <xsd:enumeration value="Systems Support"/>
          <xsd:enumeration value="Thank Yous"/>
          <xsd:enumeration value="Third Party"/>
          <xsd:enumeration value="Training"/>
          <xsd:enumeration value="Training Delivery"/>
          <xsd:enumeration value="Training Development"/>
          <xsd:enumeration value="Trending"/>
          <xsd:enumeration value="Validation"/>
          <xsd:enumeration value="Voluntary Refunds"/>
          <xsd:enumeration value="Website"/>
          <xsd:enumeration value="WFO"/>
          <xsd:enumeration value="Workload"/>
          <xsd:enumeration value="Worksheet"/>
          <xsd:enumeration value="Write Off"/>
          <xsd:enumeration value="ZPIC/UPIC"/>
        </xsd:restriction>
      </xsd:simpleType>
    </xsd:element>
    <xsd:element name="Workflow_x0020_Status" ma:index="13" ma:displayName="Workflow Status" ma:default="New" ma:format="Dropdown" ma:internalName="Workflow_x0020_Status" ma:readOnly="false">
      <xsd:simpleType>
        <xsd:restriction base="dms:Choice">
          <xsd:enumeration value="New"/>
          <xsd:enumeration value="Edit"/>
          <xsd:enumeration value="Review"/>
          <xsd:enumeration value="Approval"/>
          <xsd:enumeration value="Ready"/>
          <xsd:enumeration value="Active"/>
        </xsd:restriction>
      </xsd:simpleType>
    </xsd:element>
    <xsd:element name="Document_x0020_History" ma:index="16" nillable="true" ma:displayName="Document History" ma:internalName="Document_x0020_History">
      <xsd:simpleType>
        <xsd:restriction base="dms:Note">
          <xsd:maxLength value="255"/>
        </xsd:restriction>
      </xsd:simpleType>
    </xsd:element>
    <xsd:element name="_dlc_DocId" ma:index="20" nillable="true" ma:displayName="Document ID Value" ma:description="The value of the document ID assigned to this item." ma:internalName="_dlc_DocId" ma:readOnly="true">
      <xsd:simpleType>
        <xsd:restriction base="dms:Text"/>
      </xsd:simpleType>
    </xsd:element>
    <xsd:element name="_dlc_DocIdUrl" ma:index="21"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2" nillable="true" ma:displayName="Persist ID" ma:description="Keep ID on add." ma:hidden="true" ma:internalName="_dlc_DocIdPersistId" ma:readOnly="true">
      <xsd:simpleType>
        <xsd:restriction base="dms:Boolean"/>
      </xsd:simpleType>
    </xsd:element>
    <xsd:element name="SharedWithUsers" ma:index="2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ivision" ma:index="30" nillable="true" ma:displayName="Division" ma:default="Government Health Administrators" ma:hidden="true" ma:internalName="Division"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c3c6057-49d3-4dc7-88e4-55d77bf3a92f" elementFormDefault="qualified">
    <xsd:import namespace="http://schemas.microsoft.com/office/2006/documentManagement/types"/>
    <xsd:import namespace="http://schemas.microsoft.com/office/infopath/2007/PartnerControls"/>
    <xsd:element name="SendReminderNoticeTo" ma:index="14" ma:displayName="Send Reminder Notice To" ma:list="UserInfo" ma:SharePointGroup="0" ma:internalName="SendReminderNoticeTo" ma:readOnly="false" ma:showField="Title">
      <xsd:complexType>
        <xsd:complexContent>
          <xsd:extension base="dms:UserMulti">
            <xsd:sequence>
              <xsd:element name="UserInfo" minOccurs="0" maxOccurs="unbounded">
                <xsd:complexType>
                  <xsd:sequence>
                    <xsd:element name="DisplayName" type="xsd:string" minOccurs="0"/>
                    <xsd:element name="AccountId" type="dms:UserId" minOccurs="0"/>
                    <xsd:element name="AccountType" type="xsd:string" minOccurs="0"/>
                  </xsd:sequence>
                </xsd:complexType>
              </xsd:element>
            </xsd:sequence>
          </xsd:extension>
        </xsd:complexContent>
      </xsd:complexType>
    </xsd:element>
    <xsd:element name="Approve_x0020_Olli_x0020_Document" ma:index="15" nillable="true" ma:displayName="Approve Olli Document" ma:internalName="Approve_x0020_Olli_x0020_Document">
      <xsd:complexType>
        <xsd:complexContent>
          <xsd:extension base="dms:URL">
            <xsd:sequence>
              <xsd:element name="Url" type="dms:ValidUrl" minOccurs="0" nillable="true"/>
              <xsd:element name="Description" type="xsd:string" nillable="true"/>
            </xsd:sequence>
          </xsd:extension>
        </xsd:complexContent>
      </xsd:complexType>
    </xsd:element>
    <xsd:element name="Publish_x0020_Document" ma:index="17" nillable="true" ma:displayName="Publish Document" ma:internalName="Publish_x0020_Document">
      <xsd:complexType>
        <xsd:complexContent>
          <xsd:extension base="dms:URL">
            <xsd:sequence>
              <xsd:element name="Url" type="dms:ValidUrl" minOccurs="0" nillable="true"/>
              <xsd:element name="Description" type="xsd:string" nillable="true"/>
            </xsd:sequence>
          </xsd:extension>
        </xsd:complexContent>
      </xsd:complexType>
    </xsd:element>
    <xsd:element name="LastReminderDate" ma:index="31" nillable="true" ma:displayName="Last Reminder Date" ma:format="DateTime" ma:hidden="true" ma:internalName="LastReminderDate" ma:readOnly="false">
      <xsd:simpleType>
        <xsd:restriction base="dms:DateTime"/>
      </xsd:simpleType>
    </xsd:element>
    <xsd:element name="LastReminderType" ma:index="32" nillable="true" ma:displayName="Last Reminder Type" ma:format="Dropdown" ma:hidden="true" ma:internalName="LastReminderType" ma:readOnly="false">
      <xsd:simpleType>
        <xsd:restriction base="dms:Choice">
          <xsd:enumeration value="Blank"/>
          <xsd:enumeration value="60 days"/>
          <xsd:enumeration value="30 days"/>
          <xsd:enumeration value="15 days"/>
          <xsd:enumeration value="7 days"/>
          <xsd:enumeration value="Due Today"/>
          <xsd:enumeration value="Past Due"/>
        </xsd:restriction>
      </xsd:simpleType>
    </xsd:element>
    <xsd:element name="Last_x0020_Reminder_x0020_Status" ma:index="33" nillable="true" ma:displayName="Last Reminder Status" ma:hidden="true" ma:internalName="Last_x0020_Reminder_x0020_Status"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34"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3" ma:displayName="Content Type"/>
        <xsd:element ref="dc:title"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Workflow_x0020_Status xmlns="38319c59-cafe-4953-ac04-7a1f3d75c99d">Ready</Workflow_x0020_Status>
    <Must_x0020_review_x0020_changes_x0020_with_x0020_staff xmlns="38319c59-cafe-4953-ac04-7a1f3d75c99d" xsi:nil="true"/>
    <LastReminderType xmlns="6c3c6057-49d3-4dc7-88e4-55d77bf3a92f" xsi:nil="true"/>
    <Functional_x0020_Area xmlns="38319c59-cafe-4953-ac04-7a1f3d75c99d">Provider Services</Functional_x0020_Area>
    <Topic2 xmlns="38319c59-cafe-4953-ac04-7a1f3d75c99d">Education – Internal</Topic2>
    <Branch xmlns="38319c59-cafe-4953-ac04-7a1f3d75c99d">Provider Outreach &amp; Education</Branch>
    <LastReminderDate xmlns="6c3c6057-49d3-4dc7-88e4-55d77bf3a92f" xsi:nil="true"/>
    <CategoryDescription xmlns="http://schemas.microsoft.com/sharepoint.v3" xsi:nil="true"/>
    <_dlc_DocId xmlns="38319c59-cafe-4953-ac04-7a1f3d75c99d">GHA0-759123567-9476</_dlc_DocId>
    <Approve_x0020_Olli_x0020_Document xmlns="6c3c6057-49d3-4dc7-88e4-55d77bf3a92f">
      <Url xsi:nil="true"/>
      <Description xsi:nil="true"/>
    </Approve_x0020_Olli_x0020_Document>
    <New_x0020_Version_x0020_Email_x0020_Required xmlns="38319c59-cafe-4953-ac04-7a1f3d75c99d">No</New_x0020_Version_x0020_Email_x0020_Required>
    <Review_x0020_Notification_x0020_Date xmlns="38319c59-cafe-4953-ac04-7a1f3d75c99d">2027-01-01T06:00:00+00:00</Review_x0020_Notification_x0020_Date>
    <Latest_x0020_Changes xmlns="38319c59-cafe-4953-ac04-7a1f3d75c99d">New template with corporate branding </Latest_x0020_Changes>
    <Document_x0020_Number xmlns="38319c59-cafe-4953-ac04-7a1f3d75c99d" xsi:nil="true"/>
    <RoutingRuleDescription xmlns="http://schemas.microsoft.com/sharepoint/v3" xsi:nil="true"/>
    <SendReminderNoticeTo xmlns="6c3c6057-49d3-4dc7-88e4-55d77bf3a92f">
      <UserInfo>
        <DisplayName>i:0#.w|corp\0006890,#i:0#.w|corp\0006890,#Thom.Ryan@wpsic.com,#Thom.Ryan@wpsic.com,#Ryan, Thom,#,#,#</DisplayName>
        <AccountId>548</AccountId>
        <AccountType/>
      </UserInfo>
      <UserInfo>
        <DisplayName>i:0#.w|corp\0014800,#i:0#.w|corp\0014800,#Maria.Diaz@wpsic.com,#Maria.Diaz@wpsic.com,#Diaz, Maria,#,#,#</DisplayName>
        <AccountId>544</AccountId>
        <AccountType/>
      </UserInfo>
    </SendReminderNoticeTo>
    <Division xmlns="38319c59-cafe-4953-ac04-7a1f3d75c99d">Government Health Administrators</Division>
    <IconOverlay xmlns="http://schemas.microsoft.com/sharepoint/v4" xsi:nil="true"/>
    <Publish_x0020_Document xmlns="6c3c6057-49d3-4dc7-88e4-55d77bf3a92f">
      <Url>https://knowledge.wpsic.com/lib/gha/_layouts/15/wrkstat.aspx?List=6c3c6057-49d3-4dc7-88e4-55d77bf3a92f&amp;WorkflowInstanceName=91753472-a55c-4183-8552-d2c58260653e</Url>
      <Description>Publish</Description>
    </Publish_x0020_Document>
    <Contract xmlns="38319c59-cafe-4953-ac04-7a1f3d75c99d">Shared</Contract>
    <_dlc_DocIdUrl xmlns="38319c59-cafe-4953-ac04-7a1f3d75c99d">
      <Url>https://knowledge.wpsic.com/lib/gha/_layouts/15/DocIdRedir.aspx?ID=GHA0-759123567-9476</Url>
      <Description>GHA0-759123567-9476</Description>
    </_dlc_DocIdUrl>
    <Document_x0020_Type xmlns="38319c59-cafe-4953-ac04-7a1f3d75c99d">Form</Document_x0020_Type>
    <Document_x0020_History xmlns="38319c59-cafe-4953-ac04-7a1f3d75c99d" xsi:nil="true"/>
    <Last_x0020_Reminder_x0020_Status xmlns="6c3c6057-49d3-4dc7-88e4-55d77bf3a92f" xsi:nil="true"/>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27F3572-F5BA-4E12-9ED2-E593CE0E6171}">
  <ds:schemaRefs>
    <ds:schemaRef ds:uri="http://schemas.microsoft.com/sharepoint/events"/>
  </ds:schemaRefs>
</ds:datastoreItem>
</file>

<file path=customXml/itemProps2.xml><?xml version="1.0" encoding="utf-8"?>
<ds:datastoreItem xmlns:ds="http://schemas.openxmlformats.org/officeDocument/2006/customXml" ds:itemID="{5EC2F8AA-B6B4-490A-B6D9-E83F59203A9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sharepoint.v3"/>
    <ds:schemaRef ds:uri="38319c59-cafe-4953-ac04-7a1f3d75c99d"/>
    <ds:schemaRef ds:uri="6c3c6057-49d3-4dc7-88e4-55d77bf3a92f"/>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8059118-2547-4481-829E-D13DAE6B8F68}">
  <ds:schemaRefs>
    <ds:schemaRef ds:uri="http://purl.org/dc/dcmitype/"/>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schemas.microsoft.com/sharepoint/v4"/>
    <ds:schemaRef ds:uri="http://schemas.microsoft.com/sharepoint/v3"/>
    <ds:schemaRef ds:uri="6c3c6057-49d3-4dc7-88e4-55d77bf3a92f"/>
    <ds:schemaRef ds:uri="http://purl.org/dc/terms/"/>
    <ds:schemaRef ds:uri="http://schemas.microsoft.com/office/2006/documentManagement/types"/>
    <ds:schemaRef ds:uri="38319c59-cafe-4953-ac04-7a1f3d75c99d"/>
    <ds:schemaRef ds:uri="http://schemas.microsoft.com/sharepoint.v3"/>
    <ds:schemaRef ds:uri="http://www.w3.org/XML/1998/namespace"/>
  </ds:schemaRefs>
</ds:datastoreItem>
</file>

<file path=customXml/itemProps4.xml><?xml version="1.0" encoding="utf-8"?>
<ds:datastoreItem xmlns:ds="http://schemas.openxmlformats.org/officeDocument/2006/customXml" ds:itemID="{9D6FC670-C8E1-41BE-A7F2-A26CECE2038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2027</TotalTime>
  <Words>1616</Words>
  <Application>Microsoft Office PowerPoint</Application>
  <PresentationFormat>Widescreen</PresentationFormat>
  <Paragraphs>251</Paragraphs>
  <Slides>44</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44</vt:i4>
      </vt:variant>
    </vt:vector>
  </HeadingPairs>
  <TitlesOfParts>
    <vt:vector size="48" baseType="lpstr">
      <vt:lpstr>Aptos</vt:lpstr>
      <vt:lpstr>Arial</vt:lpstr>
      <vt:lpstr>Calibri</vt:lpstr>
      <vt:lpstr>Office Theme</vt:lpstr>
      <vt:lpstr>Audio Information</vt:lpstr>
      <vt:lpstr>Quarterly Review of Outpatient Hospital Errors</vt:lpstr>
      <vt:lpstr>Housekeeping</vt:lpstr>
      <vt:lpstr>Disclaimer</vt:lpstr>
      <vt:lpstr>CPT Copyright Notice</vt:lpstr>
      <vt:lpstr>AHA &amp; NUBC Copyright Notice</vt:lpstr>
      <vt:lpstr>Agenda </vt:lpstr>
      <vt:lpstr>Acronyms</vt:lpstr>
      <vt:lpstr>More Acronyms</vt:lpstr>
      <vt:lpstr>Data Specifics</vt:lpstr>
      <vt:lpstr>Claims Data</vt:lpstr>
      <vt:lpstr>Number of Claims in Data Sample</vt:lpstr>
      <vt:lpstr>Comparing Contracts</vt:lpstr>
      <vt:lpstr>Categories of Errors</vt:lpstr>
      <vt:lpstr>Error Categories – 13X</vt:lpstr>
      <vt:lpstr>Error Categories – 14X</vt:lpstr>
      <vt:lpstr>Error Categories – 85X</vt:lpstr>
      <vt:lpstr>Error Details</vt:lpstr>
      <vt:lpstr>Medicare is Not the Primary Payer</vt:lpstr>
      <vt:lpstr>Resolution and Prevention – MSP</vt:lpstr>
      <vt:lpstr>Overlaps Part A SNF Stay</vt:lpstr>
      <vt:lpstr>Resolution and Prevention – SNF Overlap</vt:lpstr>
      <vt:lpstr>Screening Cardiovascular Blood Test</vt:lpstr>
      <vt:lpstr>Resolution and Prevention – Cardiovascular Screening Blood Test </vt:lpstr>
      <vt:lpstr>Therapy Threshold Over Applied</vt:lpstr>
      <vt:lpstr>Resolution and Prevention – PT/SLP </vt:lpstr>
      <vt:lpstr>Overlaps Inpatient Stay</vt:lpstr>
      <vt:lpstr>Resolution and Prevention – Overlap </vt:lpstr>
      <vt:lpstr>Lab Test Not Medically Necessary</vt:lpstr>
      <vt:lpstr>Resolution and Prevention – Lab NCD </vt:lpstr>
      <vt:lpstr>Lab Overlaps ESRD Consolidated Billing</vt:lpstr>
      <vt:lpstr>Resolution and Prevention – Lab and ESRD </vt:lpstr>
      <vt:lpstr>Duplicate Claim</vt:lpstr>
      <vt:lpstr>Resolution and Prevention – Duplicate </vt:lpstr>
      <vt:lpstr>NCCI Code Pair Edit  </vt:lpstr>
      <vt:lpstr>Resolution and Prevention – NCCI Edits</vt:lpstr>
      <vt:lpstr>Resources</vt:lpstr>
      <vt:lpstr>More Resources</vt:lpstr>
      <vt:lpstr>Questions</vt:lpstr>
      <vt:lpstr>Certificate of Achievement</vt:lpstr>
      <vt:lpstr>Follow-up Questions</vt:lpstr>
      <vt:lpstr>Survey</vt:lpstr>
      <vt:lpstr>We Hear You</vt:lpstr>
      <vt:lpstr>Thanks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POE PowerPoint Template with required slides</dc:title>
  <dc:creator>Ryan, Thom</dc:creator>
  <cp:lastModifiedBy>Ryan, Thom</cp:lastModifiedBy>
  <cp:revision>86</cp:revision>
  <cp:lastPrinted>2024-11-27T17:10:04Z</cp:lastPrinted>
  <dcterms:created xsi:type="dcterms:W3CDTF">2024-08-22T14:51:40Z</dcterms:created>
  <dcterms:modified xsi:type="dcterms:W3CDTF">2025-06-16T11:03:42Z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0x010100145A4B23F966424BB4FD8A429A4EA29A00B28F0F4C13E7B647A42AF9991E87A101</vt:lpwstr>
  </property>
  <property fmtid="{D5CDD505-2E9C-101B-9397-08002B2CF9AE}" pid="3" name="_dlc_DocIdItemGuid">
    <vt:lpwstr>79caee41-dab7-4bf2-a73b-0320c3fc7159</vt:lpwstr>
  </property>
  <property fmtid="{D5CDD505-2E9C-101B-9397-08002B2CF9AE}" pid="4" name="WorkflowChangePath">
    <vt:lpwstr>a4216109-3f9e-43cc-90ff-b52cd27f9e9b,19;a4216109-3f9e-43cc-90ff-b52cd27f9e9b,19;a4216109-3f9e-43cc-90ff-b52cd27f9e9b,65;a4216109-3f9e-43cc-90ff-b52cd27f9e9b,65;a4216109-3f9e-43cc-90ff-b52cd27f9e9b,106;a4216109-3f9e-43cc-90ff-b52cd27f9e9b,106;a4216109-3f9e-43cc-90ff-b52cd27f9e9b,152;a4216109-3f9e-43cc-90ff-b52cd27f9e9b,152;a4216109-3f9e-43cc-90ff-b52cd27f9e9b,170;a4216109-3f9e-43cc-90ff-b52cd27f9e9b,170;a4216109-3f9e-43cc-90ff-b52cd27f9e9b,189;a4216109-3f9e-43cc-90ff-b52cd27f9e9b,189;ca5dd580-a938-4591-ab74-9445f19a3867,209;ca5dd580-a938-4591-ab74-9445f19a3867,209;ca5dd580-a938-4591-ab74-9445f19a3867,232;ca5dd580-a938-4591-ab74-9445f19a3867,232;</vt:lpwstr>
  </property>
</Properties>
</file>