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475" r:id="rId2"/>
    <p:sldId id="256" r:id="rId3"/>
    <p:sldId id="476" r:id="rId4"/>
    <p:sldId id="258" r:id="rId5"/>
    <p:sldId id="477" r:id="rId6"/>
    <p:sldId id="493" r:id="rId7"/>
    <p:sldId id="259" r:id="rId8"/>
    <p:sldId id="500" r:id="rId9"/>
    <p:sldId id="501" r:id="rId10"/>
    <p:sldId id="506" r:id="rId11"/>
    <p:sldId id="502" r:id="rId12"/>
    <p:sldId id="504" r:id="rId13"/>
    <p:sldId id="505" r:id="rId14"/>
    <p:sldId id="507" r:id="rId15"/>
    <p:sldId id="508" r:id="rId16"/>
    <p:sldId id="510" r:id="rId17"/>
    <p:sldId id="511" r:id="rId18"/>
    <p:sldId id="513" r:id="rId19"/>
    <p:sldId id="512" r:id="rId20"/>
    <p:sldId id="514" r:id="rId21"/>
    <p:sldId id="515" r:id="rId22"/>
    <p:sldId id="517" r:id="rId23"/>
    <p:sldId id="518" r:id="rId24"/>
    <p:sldId id="520" r:id="rId25"/>
    <p:sldId id="521" r:id="rId26"/>
    <p:sldId id="519" r:id="rId27"/>
    <p:sldId id="522" r:id="rId28"/>
    <p:sldId id="523" r:id="rId29"/>
    <p:sldId id="516" r:id="rId30"/>
    <p:sldId id="524" r:id="rId31"/>
    <p:sldId id="526" r:id="rId32"/>
    <p:sldId id="496" r:id="rId33"/>
    <p:sldId id="497" r:id="rId34"/>
    <p:sldId id="498" r:id="rId35"/>
    <p:sldId id="495" r:id="rId36"/>
    <p:sldId id="491" r:id="rId37"/>
    <p:sldId id="474" r:id="rId38"/>
    <p:sldId id="484" r:id="rId39"/>
    <p:sldId id="483" r:id="rId40"/>
    <p:sldId id="482" r:id="rId41"/>
    <p:sldId id="470"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789"/>
    <a:srgbClr val="FFFFFF"/>
    <a:srgbClr val="6EFC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autoAdjust="0"/>
  </p:normalViewPr>
  <p:slideViewPr>
    <p:cSldViewPr snapToGrid="0">
      <p:cViewPr varScale="1">
        <p:scale>
          <a:sx n="46" d="100"/>
          <a:sy n="46" d="100"/>
        </p:scale>
        <p:origin x="64" y="172"/>
      </p:cViewPr>
      <p:guideLst/>
    </p:cSldViewPr>
  </p:slideViewPr>
  <p:outlineViewPr>
    <p:cViewPr>
      <p:scale>
        <a:sx n="33" d="100"/>
        <a:sy n="33" d="100"/>
      </p:scale>
      <p:origin x="0" y="-25037"/>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E9FC40-FBF3-814F-9E56-50587560396D}" type="datetimeFigureOut">
              <a:rPr lang="en-US" smtClean="0"/>
              <a:t>2/14/2025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664B30-646F-8643-8653-8343F83773FD}" type="slidenum">
              <a:rPr lang="en-US" smtClean="0"/>
              <a:t>‹#›</a:t>
            </a:fld>
            <a:endParaRPr lang="en-US" dirty="0"/>
          </a:p>
        </p:txBody>
      </p:sp>
    </p:spTree>
    <p:extLst>
      <p:ext uri="{BB962C8B-B14F-4D97-AF65-F5344CB8AC3E}">
        <p14:creationId xmlns:p14="http://schemas.microsoft.com/office/powerpoint/2010/main" val="3277856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4</a:t>
            </a:fld>
            <a:endParaRPr lang="en-US" dirty="0"/>
          </a:p>
        </p:txBody>
      </p:sp>
    </p:spTree>
    <p:extLst>
      <p:ext uri="{BB962C8B-B14F-4D97-AF65-F5344CB8AC3E}">
        <p14:creationId xmlns:p14="http://schemas.microsoft.com/office/powerpoint/2010/main" val="413109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7</a:t>
            </a:fld>
            <a:endParaRPr lang="en-US" dirty="0"/>
          </a:p>
        </p:txBody>
      </p:sp>
    </p:spTree>
    <p:extLst>
      <p:ext uri="{BB962C8B-B14F-4D97-AF65-F5344CB8AC3E}">
        <p14:creationId xmlns:p14="http://schemas.microsoft.com/office/powerpoint/2010/main" val="3938159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12</a:t>
            </a:fld>
            <a:endParaRPr lang="en-US" dirty="0"/>
          </a:p>
        </p:txBody>
      </p:sp>
    </p:spTree>
    <p:extLst>
      <p:ext uri="{BB962C8B-B14F-4D97-AF65-F5344CB8AC3E}">
        <p14:creationId xmlns:p14="http://schemas.microsoft.com/office/powerpoint/2010/main" val="3887307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14</a:t>
            </a:fld>
            <a:endParaRPr lang="en-US" dirty="0"/>
          </a:p>
        </p:txBody>
      </p:sp>
    </p:spTree>
    <p:extLst>
      <p:ext uri="{BB962C8B-B14F-4D97-AF65-F5344CB8AC3E}">
        <p14:creationId xmlns:p14="http://schemas.microsoft.com/office/powerpoint/2010/main" val="700895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18</a:t>
            </a:fld>
            <a:endParaRPr lang="en-US" dirty="0"/>
          </a:p>
        </p:txBody>
      </p:sp>
    </p:spTree>
    <p:extLst>
      <p:ext uri="{BB962C8B-B14F-4D97-AF65-F5344CB8AC3E}">
        <p14:creationId xmlns:p14="http://schemas.microsoft.com/office/powerpoint/2010/main" val="3947168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19</a:t>
            </a:fld>
            <a:endParaRPr lang="en-US" dirty="0"/>
          </a:p>
        </p:txBody>
      </p:sp>
    </p:spTree>
    <p:extLst>
      <p:ext uri="{BB962C8B-B14F-4D97-AF65-F5344CB8AC3E}">
        <p14:creationId xmlns:p14="http://schemas.microsoft.com/office/powerpoint/2010/main" val="2868561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22</a:t>
            </a:fld>
            <a:endParaRPr lang="en-US" dirty="0"/>
          </a:p>
        </p:txBody>
      </p:sp>
    </p:spTree>
    <p:extLst>
      <p:ext uri="{BB962C8B-B14F-4D97-AF65-F5344CB8AC3E}">
        <p14:creationId xmlns:p14="http://schemas.microsoft.com/office/powerpoint/2010/main" val="1812053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32</a:t>
            </a:fld>
            <a:endParaRPr lang="en-US" dirty="0"/>
          </a:p>
        </p:txBody>
      </p:sp>
    </p:spTree>
    <p:extLst>
      <p:ext uri="{BB962C8B-B14F-4D97-AF65-F5344CB8AC3E}">
        <p14:creationId xmlns:p14="http://schemas.microsoft.com/office/powerpoint/2010/main" val="227980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664B30-646F-8643-8653-8343F83773FD}" type="slidenum">
              <a:rPr lang="en-US" smtClean="0"/>
              <a:t>37</a:t>
            </a:fld>
            <a:endParaRPr lang="en-US" dirty="0"/>
          </a:p>
        </p:txBody>
      </p:sp>
    </p:spTree>
    <p:extLst>
      <p:ext uri="{BB962C8B-B14F-4D97-AF65-F5344CB8AC3E}">
        <p14:creationId xmlns:p14="http://schemas.microsoft.com/office/powerpoint/2010/main" val="40176989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A blue and black logo&#10;&#10;Description automatically generated">
            <a:extLst>
              <a:ext uri="{FF2B5EF4-FFF2-40B4-BE49-F238E27FC236}">
                <a16:creationId xmlns:a16="http://schemas.microsoft.com/office/drawing/2014/main" id="{AA20C6C4-F155-7803-EFE1-9762E8F8E67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26890" y="793676"/>
            <a:ext cx="2808514" cy="915368"/>
          </a:xfrm>
          <a:prstGeom prst="rect">
            <a:avLst/>
          </a:prstGeom>
        </p:spPr>
      </p:pic>
      <p:pic>
        <p:nvPicPr>
          <p:cNvPr id="7" name="Picture 6" descr="A close up of a logo&#10;&#10;Description automatically generated">
            <a:extLst>
              <a:ext uri="{FF2B5EF4-FFF2-40B4-BE49-F238E27FC236}">
                <a16:creationId xmlns:a16="http://schemas.microsoft.com/office/drawing/2014/main" id="{14E046DD-223D-90F4-25DB-5E4397CCEFC3}"/>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34" y="0"/>
            <a:ext cx="12189532" cy="6858000"/>
          </a:xfrm>
          <a:prstGeom prst="rect">
            <a:avLst/>
          </a:prstGeom>
        </p:spPr>
      </p:pic>
      <p:sp>
        <p:nvSpPr>
          <p:cNvPr id="2" name="Title 1">
            <a:extLst>
              <a:ext uri="{FF2B5EF4-FFF2-40B4-BE49-F238E27FC236}">
                <a16:creationId xmlns:a16="http://schemas.microsoft.com/office/drawing/2014/main" id="{562FDC75-92C1-E9B5-3504-B59857A6FD43}"/>
              </a:ext>
            </a:extLst>
          </p:cNvPr>
          <p:cNvSpPr>
            <a:spLocks noGrp="1"/>
          </p:cNvSpPr>
          <p:nvPr>
            <p:ph type="ctrTitle"/>
          </p:nvPr>
        </p:nvSpPr>
        <p:spPr>
          <a:xfrm>
            <a:off x="526890" y="1918234"/>
            <a:ext cx="7316755" cy="2734447"/>
          </a:xfrm>
        </p:spPr>
        <p:txBody>
          <a:bodyPr anchor="ctr"/>
          <a:lstStyle>
            <a:lvl1pPr algn="l">
              <a:defRPr sz="6000">
                <a:solidFill>
                  <a:schemeClr val="tx1">
                    <a:lumMod val="75000"/>
                    <a:lumOff val="25000"/>
                  </a:schemeClr>
                </a:solidFill>
              </a:defRPr>
            </a:lvl1pPr>
          </a:lstStyle>
          <a:p>
            <a:r>
              <a:rPr lang="en-US" dirty="0"/>
              <a:t>Click to edit Master title style</a:t>
            </a:r>
          </a:p>
        </p:txBody>
      </p:sp>
      <p:sp>
        <p:nvSpPr>
          <p:cNvPr id="3" name="Subtitle 2">
            <a:extLst>
              <a:ext uri="{FF2B5EF4-FFF2-40B4-BE49-F238E27FC236}">
                <a16:creationId xmlns:a16="http://schemas.microsoft.com/office/drawing/2014/main" id="{8B1FA38E-B6D4-E7E2-AD0C-0525A67BA19B}"/>
              </a:ext>
            </a:extLst>
          </p:cNvPr>
          <p:cNvSpPr>
            <a:spLocks noGrp="1"/>
          </p:cNvSpPr>
          <p:nvPr>
            <p:ph type="subTitle" idx="1"/>
          </p:nvPr>
        </p:nvSpPr>
        <p:spPr>
          <a:xfrm>
            <a:off x="2653553" y="4759132"/>
            <a:ext cx="5190092" cy="533006"/>
          </a:xfrm>
        </p:spPr>
        <p:txBody>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pic>
        <p:nvPicPr>
          <p:cNvPr id="10" name="Picture 9" descr="Logo, company name&#10;&#10;Description automatically generated">
            <a:extLst>
              <a:ext uri="{FF2B5EF4-FFF2-40B4-BE49-F238E27FC236}">
                <a16:creationId xmlns:a16="http://schemas.microsoft.com/office/drawing/2014/main" id="{79478F67-FB7C-B918-569D-233FCB007EF0}"/>
              </a:ext>
            </a:extLst>
          </p:cNvPr>
          <p:cNvPicPr>
            <a:picLocks noChangeAspect="1"/>
          </p:cNvPicPr>
          <p:nvPr userDrawn="1"/>
        </p:nvPicPr>
        <p:blipFill>
          <a:blip r:embed="rId4" cstate="email">
            <a:extLst>
              <a:ext uri="{28A0092B-C50C-407E-A947-70E740481C1C}">
                <a14:useLocalDpi xmlns:a14="http://schemas.microsoft.com/office/drawing/2010/main"/>
              </a:ext>
            </a:extLst>
          </a:blip>
          <a:srcRect t="9737"/>
          <a:stretch/>
        </p:blipFill>
        <p:spPr>
          <a:xfrm>
            <a:off x="526890" y="5398589"/>
            <a:ext cx="2808514" cy="1107794"/>
          </a:xfrm>
          <a:prstGeom prst="rect">
            <a:avLst/>
          </a:prstGeom>
        </p:spPr>
      </p:pic>
      <p:sp>
        <p:nvSpPr>
          <p:cNvPr id="4" name="Slide Number Placeholder 7">
            <a:extLst>
              <a:ext uri="{FF2B5EF4-FFF2-40B4-BE49-F238E27FC236}">
                <a16:creationId xmlns:a16="http://schemas.microsoft.com/office/drawing/2014/main" id="{525A48F2-9A76-3D99-FF32-380DF7951746}"/>
              </a:ext>
            </a:extLst>
          </p:cNvPr>
          <p:cNvSpPr txBox="1">
            <a:spLocks/>
          </p:cNvSpPr>
          <p:nvPr userDrawn="1"/>
        </p:nvSpPr>
        <p:spPr>
          <a:xfrm>
            <a:off x="11236245" y="6354595"/>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325944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CPT,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10466626"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1804988"/>
            <a:ext cx="6096000" cy="4583047"/>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8" name="Picture 7" descr="A logo of a company&#10;&#10;Description automatically generated">
            <a:extLst>
              <a:ext uri="{FF2B5EF4-FFF2-40B4-BE49-F238E27FC236}">
                <a16:creationId xmlns:a16="http://schemas.microsoft.com/office/drawing/2014/main" id="{C9658463-3364-6B90-9A4D-B01F2566AE1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5" name="Text Placeholder 4">
            <a:extLst>
              <a:ext uri="{FF2B5EF4-FFF2-40B4-BE49-F238E27FC236}">
                <a16:creationId xmlns:a16="http://schemas.microsoft.com/office/drawing/2014/main" id="{71E18BBE-F7AF-1BE6-9878-07866E6B5560}"/>
              </a:ext>
            </a:extLst>
          </p:cNvPr>
          <p:cNvSpPr>
            <a:spLocks noGrp="1"/>
          </p:cNvSpPr>
          <p:nvPr>
            <p:ph type="body" sz="quarter" idx="11"/>
          </p:nvPr>
        </p:nvSpPr>
        <p:spPr>
          <a:xfrm>
            <a:off x="1619636" y="6488668"/>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6" name="Picture Placeholder 5">
            <a:extLst>
              <a:ext uri="{FF2B5EF4-FFF2-40B4-BE49-F238E27FC236}">
                <a16:creationId xmlns:a16="http://schemas.microsoft.com/office/drawing/2014/main" id="{7F5DBB29-FB65-CA0B-1662-E4444889E6D6}"/>
              </a:ext>
            </a:extLst>
          </p:cNvPr>
          <p:cNvSpPr>
            <a:spLocks noGrp="1"/>
          </p:cNvSpPr>
          <p:nvPr>
            <p:ph type="pic" sz="quarter" idx="10"/>
          </p:nvPr>
        </p:nvSpPr>
        <p:spPr>
          <a:xfrm>
            <a:off x="7243052" y="1804989"/>
            <a:ext cx="4061774" cy="4462128"/>
          </a:xfrm>
        </p:spPr>
        <p:txBody>
          <a:bodyPr/>
          <a:lstStyle>
            <a:lvl1pPr marL="0" indent="0">
              <a:buNone/>
              <a:defRPr/>
            </a:lvl1pPr>
          </a:lstStyle>
          <a:p>
            <a:endParaRPr lang="en-US" dirty="0"/>
          </a:p>
        </p:txBody>
      </p:sp>
      <p:sp>
        <p:nvSpPr>
          <p:cNvPr id="9" name="Slide Number Placeholder 7">
            <a:extLst>
              <a:ext uri="{FF2B5EF4-FFF2-40B4-BE49-F238E27FC236}">
                <a16:creationId xmlns:a16="http://schemas.microsoft.com/office/drawing/2014/main" id="{45766758-E681-171E-3AB1-2F42BB6886F7}"/>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78401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Content,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10466626"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1804988"/>
            <a:ext cx="6096000" cy="4583047"/>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8" name="Picture 7" descr="A logo of a company&#10;&#10;Description automatically generated">
            <a:extLst>
              <a:ext uri="{FF2B5EF4-FFF2-40B4-BE49-F238E27FC236}">
                <a16:creationId xmlns:a16="http://schemas.microsoft.com/office/drawing/2014/main" id="{C9658463-3364-6B90-9A4D-B01F2566AE1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6" name="Picture Placeholder 5">
            <a:extLst>
              <a:ext uri="{FF2B5EF4-FFF2-40B4-BE49-F238E27FC236}">
                <a16:creationId xmlns:a16="http://schemas.microsoft.com/office/drawing/2014/main" id="{7F5DBB29-FB65-CA0B-1662-E4444889E6D6}"/>
              </a:ext>
            </a:extLst>
          </p:cNvPr>
          <p:cNvSpPr>
            <a:spLocks noGrp="1"/>
          </p:cNvSpPr>
          <p:nvPr>
            <p:ph type="pic" sz="quarter" idx="10"/>
          </p:nvPr>
        </p:nvSpPr>
        <p:spPr>
          <a:xfrm>
            <a:off x="7243052" y="1804989"/>
            <a:ext cx="4061774" cy="4462128"/>
          </a:xfrm>
        </p:spPr>
        <p:txBody>
          <a:bodyPr/>
          <a:lstStyle>
            <a:lvl1pPr marL="0" indent="0">
              <a:buNone/>
              <a:defRPr/>
            </a:lvl1pPr>
          </a:lstStyle>
          <a:p>
            <a:endParaRPr lang="en-US" dirty="0"/>
          </a:p>
        </p:txBody>
      </p:sp>
      <p:sp>
        <p:nvSpPr>
          <p:cNvPr id="9" name="Slide Number Placeholder 7">
            <a:extLst>
              <a:ext uri="{FF2B5EF4-FFF2-40B4-BE49-F238E27FC236}">
                <a16:creationId xmlns:a16="http://schemas.microsoft.com/office/drawing/2014/main" id="{45766758-E681-171E-3AB1-2F42BB6886F7}"/>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755832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Content, picture w/ snow flak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3A1C11E-9CCC-ABB6-5C3B-D960528527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73939" y="320851"/>
            <a:ext cx="2315954" cy="2315954"/>
          </a:xfrm>
          <a:prstGeom prst="rect">
            <a:avLst/>
          </a:prstGeom>
        </p:spPr>
      </p:pic>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8160309"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1804988"/>
            <a:ext cx="6096000" cy="4583047"/>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6" name="Picture Placeholder 5">
            <a:extLst>
              <a:ext uri="{FF2B5EF4-FFF2-40B4-BE49-F238E27FC236}">
                <a16:creationId xmlns:a16="http://schemas.microsoft.com/office/drawing/2014/main" id="{470A9C83-124F-7E85-852C-E4C1959F6C79}"/>
              </a:ext>
            </a:extLst>
          </p:cNvPr>
          <p:cNvSpPr>
            <a:spLocks noGrp="1"/>
          </p:cNvSpPr>
          <p:nvPr>
            <p:ph type="pic" sz="quarter" idx="10"/>
          </p:nvPr>
        </p:nvSpPr>
        <p:spPr>
          <a:xfrm>
            <a:off x="7243052" y="2857499"/>
            <a:ext cx="4061774" cy="3530536"/>
          </a:xfrm>
        </p:spPr>
        <p:txBody>
          <a:bodyPr/>
          <a:lstStyle>
            <a:lvl1pPr marL="0" indent="0">
              <a:buNone/>
              <a:defRPr/>
            </a:lvl1pPr>
          </a:lstStyle>
          <a:p>
            <a:endParaRPr lang="en-US" dirty="0"/>
          </a:p>
        </p:txBody>
      </p:sp>
      <p:sp>
        <p:nvSpPr>
          <p:cNvPr id="7" name="Slide Number Placeholder 7">
            <a:extLst>
              <a:ext uri="{FF2B5EF4-FFF2-40B4-BE49-F238E27FC236}">
                <a16:creationId xmlns:a16="http://schemas.microsoft.com/office/drawing/2014/main" id="{843CBEC3-41D9-6CF1-E37B-CEBB3EBF6EDA}"/>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142938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Content, CPT, picture w/ snow flak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3A1C11E-9CCC-ABB6-5C3B-D960528527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73939" y="320851"/>
            <a:ext cx="2315954" cy="2315954"/>
          </a:xfrm>
          <a:prstGeom prst="rect">
            <a:avLst/>
          </a:prstGeom>
        </p:spPr>
      </p:pic>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8160309"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1804988"/>
            <a:ext cx="6096000" cy="4583047"/>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6" name="Picture Placeholder 5">
            <a:extLst>
              <a:ext uri="{FF2B5EF4-FFF2-40B4-BE49-F238E27FC236}">
                <a16:creationId xmlns:a16="http://schemas.microsoft.com/office/drawing/2014/main" id="{470A9C83-124F-7E85-852C-E4C1959F6C79}"/>
              </a:ext>
            </a:extLst>
          </p:cNvPr>
          <p:cNvSpPr>
            <a:spLocks noGrp="1"/>
          </p:cNvSpPr>
          <p:nvPr>
            <p:ph type="pic" sz="quarter" idx="10"/>
          </p:nvPr>
        </p:nvSpPr>
        <p:spPr>
          <a:xfrm>
            <a:off x="7243052" y="2857499"/>
            <a:ext cx="4061774" cy="3530536"/>
          </a:xfrm>
        </p:spPr>
        <p:txBody>
          <a:bodyPr/>
          <a:lstStyle>
            <a:lvl1pPr marL="0" indent="0">
              <a:buNone/>
              <a:defRPr/>
            </a:lvl1pPr>
          </a:lstStyle>
          <a:p>
            <a:endParaRPr lang="en-US" dirty="0"/>
          </a:p>
        </p:txBody>
      </p:sp>
      <p:sp>
        <p:nvSpPr>
          <p:cNvPr id="7" name="Slide Number Placeholder 7">
            <a:extLst>
              <a:ext uri="{FF2B5EF4-FFF2-40B4-BE49-F238E27FC236}">
                <a16:creationId xmlns:a16="http://schemas.microsoft.com/office/drawing/2014/main" id="{843CBEC3-41D9-6CF1-E37B-CEBB3EBF6EDA}"/>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
        <p:nvSpPr>
          <p:cNvPr id="5" name="Text Placeholder 4">
            <a:extLst>
              <a:ext uri="{FF2B5EF4-FFF2-40B4-BE49-F238E27FC236}">
                <a16:creationId xmlns:a16="http://schemas.microsoft.com/office/drawing/2014/main" id="{FBB43D45-DE9B-F1D0-A34A-71E66B47BDDC}"/>
              </a:ext>
            </a:extLst>
          </p:cNvPr>
          <p:cNvSpPr>
            <a:spLocks noGrp="1"/>
          </p:cNvSpPr>
          <p:nvPr>
            <p:ph type="body" sz="quarter" idx="11"/>
          </p:nvPr>
        </p:nvSpPr>
        <p:spPr>
          <a:xfrm>
            <a:off x="1619636" y="6488668"/>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Tree>
    <p:extLst>
      <p:ext uri="{BB962C8B-B14F-4D97-AF65-F5344CB8AC3E}">
        <p14:creationId xmlns:p14="http://schemas.microsoft.com/office/powerpoint/2010/main" val="260583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Large Picture)">
    <p:spTree>
      <p:nvGrpSpPr>
        <p:cNvPr id="1" name=""/>
        <p:cNvGrpSpPr/>
        <p:nvPr/>
      </p:nvGrpSpPr>
      <p:grpSpPr>
        <a:xfrm>
          <a:off x="0" y="0"/>
          <a:ext cx="0" cy="0"/>
          <a:chOff x="0" y="0"/>
          <a:chExt cx="0" cy="0"/>
        </a:xfrm>
      </p:grpSpPr>
      <p:pic>
        <p:nvPicPr>
          <p:cNvPr id="4" name="Picture 3" descr="A close up of a logo&#10;&#10;Description automatically generated">
            <a:extLst>
              <a:ext uri="{FF2B5EF4-FFF2-40B4-BE49-F238E27FC236}">
                <a16:creationId xmlns:a16="http://schemas.microsoft.com/office/drawing/2014/main" id="{D669641B-933E-8AF7-02A5-0B50C3EBF539}"/>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5400000">
            <a:off x="7315034" y="1981034"/>
            <a:ext cx="5029200" cy="4724731"/>
          </a:xfrm>
          <a:prstGeom prst="rect">
            <a:avLst/>
          </a:prstGeom>
        </p:spPr>
      </p:pic>
      <p:sp>
        <p:nvSpPr>
          <p:cNvPr id="2" name="Title 1">
            <a:extLst>
              <a:ext uri="{FF2B5EF4-FFF2-40B4-BE49-F238E27FC236}">
                <a16:creationId xmlns:a16="http://schemas.microsoft.com/office/drawing/2014/main" id="{C5AEF70A-870A-8143-EAE7-0D880ABC3FA4}"/>
              </a:ext>
            </a:extLst>
          </p:cNvPr>
          <p:cNvSpPr>
            <a:spLocks noGrp="1"/>
          </p:cNvSpPr>
          <p:nvPr>
            <p:ph type="title"/>
          </p:nvPr>
        </p:nvSpPr>
        <p:spPr>
          <a:xfrm>
            <a:off x="794817" y="3917576"/>
            <a:ext cx="8159750" cy="1685365"/>
          </a:xfrm>
        </p:spPr>
        <p:txBody>
          <a:bodyPr anchor="ctr">
            <a:normAutofit/>
          </a:bodyPr>
          <a:lstStyle>
            <a:lvl1pPr>
              <a:defRPr sz="4000">
                <a:solidFill>
                  <a:schemeClr val="tx1">
                    <a:lumMod val="75000"/>
                    <a:lumOff val="25000"/>
                  </a:schemeClr>
                </a:solidFill>
              </a:defRPr>
            </a:lvl1pPr>
          </a:lstStyle>
          <a:p>
            <a:r>
              <a:rPr lang="en-US" dirty="0"/>
              <a:t>Click to edit Master title style</a:t>
            </a:r>
          </a:p>
        </p:txBody>
      </p:sp>
      <p:sp>
        <p:nvSpPr>
          <p:cNvPr id="6" name="Picture Placeholder 5">
            <a:extLst>
              <a:ext uri="{FF2B5EF4-FFF2-40B4-BE49-F238E27FC236}">
                <a16:creationId xmlns:a16="http://schemas.microsoft.com/office/drawing/2014/main" id="{CF66FADD-BD1B-181B-B5A6-6137AB51720B}"/>
              </a:ext>
            </a:extLst>
          </p:cNvPr>
          <p:cNvSpPr>
            <a:spLocks noGrp="1"/>
          </p:cNvSpPr>
          <p:nvPr>
            <p:ph type="pic" sz="quarter" idx="10"/>
          </p:nvPr>
        </p:nvSpPr>
        <p:spPr>
          <a:xfrm>
            <a:off x="793750" y="260836"/>
            <a:ext cx="10941050" cy="3488839"/>
          </a:xfrm>
        </p:spPr>
        <p:txBody>
          <a:bodyPr/>
          <a:lstStyle>
            <a:lvl1pPr marL="0" indent="0">
              <a:buNone/>
              <a:defRPr/>
            </a:lvl1pPr>
          </a:lstStyle>
          <a:p>
            <a:endParaRPr lang="en-US" dirty="0"/>
          </a:p>
        </p:txBody>
      </p:sp>
      <p:sp>
        <p:nvSpPr>
          <p:cNvPr id="5" name="Slide Number Placeholder 7">
            <a:extLst>
              <a:ext uri="{FF2B5EF4-FFF2-40B4-BE49-F238E27FC236}">
                <a16:creationId xmlns:a16="http://schemas.microsoft.com/office/drawing/2014/main" id="{F1F1F66D-42CC-2D65-D5EA-7953F259D497}"/>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100124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w cp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EDA50-45E3-11B6-C56F-F16A8334F226}"/>
              </a:ext>
            </a:extLst>
          </p:cNvPr>
          <p:cNvSpPr>
            <a:spLocks noGrp="1"/>
          </p:cNvSpPr>
          <p:nvPr>
            <p:ph type="title"/>
          </p:nvPr>
        </p:nvSpPr>
        <p:spPr>
          <a:xfrm>
            <a:off x="838200" y="365125"/>
            <a:ext cx="10515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39CE7F9-2E8C-49DE-E625-21B0196CA3A2}"/>
              </a:ext>
            </a:extLst>
          </p:cNvPr>
          <p:cNvSpPr>
            <a:spLocks noGrp="1"/>
          </p:cNvSpPr>
          <p:nvPr>
            <p:ph sz="half" idx="1"/>
          </p:nvPr>
        </p:nvSpPr>
        <p:spPr>
          <a:xfrm>
            <a:off x="838200" y="1825625"/>
            <a:ext cx="5181600" cy="4351338"/>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a:extLst>
              <a:ext uri="{FF2B5EF4-FFF2-40B4-BE49-F238E27FC236}">
                <a16:creationId xmlns:a16="http://schemas.microsoft.com/office/drawing/2014/main" id="{0162AF2A-BF63-33F1-D38B-299BF5D4ACA2}"/>
              </a:ext>
            </a:extLst>
          </p:cNvPr>
          <p:cNvSpPr>
            <a:spLocks noGrp="1"/>
          </p:cNvSpPr>
          <p:nvPr>
            <p:ph sz="half" idx="2"/>
          </p:nvPr>
        </p:nvSpPr>
        <p:spPr>
          <a:xfrm>
            <a:off x="6172200" y="1825625"/>
            <a:ext cx="5181600" cy="4351338"/>
          </a:xfrm>
        </p:spPr>
        <p:txBody>
          <a:bodyPr/>
          <a:lstStyle>
            <a:lvl1pPr marL="228600" indent="-228600">
              <a:buClr>
                <a:srgbClr val="042789"/>
              </a:buClr>
              <a:buFont typeface="Arial" panose="020B0604020202020204" pitchFamily="34" charset="0"/>
              <a:buChar char="•"/>
              <a:defRPr sz="3200">
                <a:solidFill>
                  <a:schemeClr val="tx1">
                    <a:lumMod val="75000"/>
                    <a:lumOff val="25000"/>
                  </a:schemeClr>
                </a:solidFill>
              </a:defRPr>
            </a:lvl1pPr>
            <a:lvl2pPr marL="685800" indent="-228600">
              <a:buClr>
                <a:srgbClr val="042789"/>
              </a:buClr>
              <a:buFont typeface="Arial" panose="020B0604020202020204" pitchFamily="34" charset="0"/>
              <a:buChar char="•"/>
              <a:defRPr sz="2800">
                <a:solidFill>
                  <a:schemeClr val="tx1">
                    <a:lumMod val="75000"/>
                    <a:lumOff val="25000"/>
                  </a:schemeClr>
                </a:solidFill>
              </a:defRPr>
            </a:lvl2pPr>
            <a:lvl3pPr marL="1143000" indent="-228600">
              <a:buClr>
                <a:srgbClr val="042789"/>
              </a:buClr>
              <a:buFont typeface="Arial" panose="020B0604020202020204" pitchFamily="34" charset="0"/>
              <a:buChar cha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11" name="Picture 10" descr="A logo of a company&#10;&#10;Description automatically generated">
            <a:extLst>
              <a:ext uri="{FF2B5EF4-FFF2-40B4-BE49-F238E27FC236}">
                <a16:creationId xmlns:a16="http://schemas.microsoft.com/office/drawing/2014/main" id="{E4085F19-C16F-6CB5-030C-9A0C02E2F05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5" name="Text Placeholder 4">
            <a:extLst>
              <a:ext uri="{FF2B5EF4-FFF2-40B4-BE49-F238E27FC236}">
                <a16:creationId xmlns:a16="http://schemas.microsoft.com/office/drawing/2014/main" id="{88B7B75A-BEFD-02A5-1230-5B62F4DEEA68}"/>
              </a:ext>
            </a:extLst>
          </p:cNvPr>
          <p:cNvSpPr>
            <a:spLocks noGrp="1"/>
          </p:cNvSpPr>
          <p:nvPr>
            <p:ph type="body" sz="quarter" idx="11"/>
          </p:nvPr>
        </p:nvSpPr>
        <p:spPr>
          <a:xfrm>
            <a:off x="1495618" y="6374368"/>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7" name="Slide Number Placeholder 7">
            <a:extLst>
              <a:ext uri="{FF2B5EF4-FFF2-40B4-BE49-F238E27FC236}">
                <a16:creationId xmlns:a16="http://schemas.microsoft.com/office/drawing/2014/main" id="{3518BFD3-8101-8233-B473-029D966A87E7}"/>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764969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EDA50-45E3-11B6-C56F-F16A8334F226}"/>
              </a:ext>
            </a:extLst>
          </p:cNvPr>
          <p:cNvSpPr>
            <a:spLocks noGrp="1"/>
          </p:cNvSpPr>
          <p:nvPr>
            <p:ph type="title"/>
          </p:nvPr>
        </p:nvSpPr>
        <p:spPr>
          <a:xfrm>
            <a:off x="838200" y="365125"/>
            <a:ext cx="10515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39CE7F9-2E8C-49DE-E625-21B0196CA3A2}"/>
              </a:ext>
            </a:extLst>
          </p:cNvPr>
          <p:cNvSpPr>
            <a:spLocks noGrp="1"/>
          </p:cNvSpPr>
          <p:nvPr>
            <p:ph sz="half" idx="1"/>
          </p:nvPr>
        </p:nvSpPr>
        <p:spPr>
          <a:xfrm>
            <a:off x="838200" y="1825625"/>
            <a:ext cx="5181600" cy="4351338"/>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a:extLst>
              <a:ext uri="{FF2B5EF4-FFF2-40B4-BE49-F238E27FC236}">
                <a16:creationId xmlns:a16="http://schemas.microsoft.com/office/drawing/2014/main" id="{0162AF2A-BF63-33F1-D38B-299BF5D4ACA2}"/>
              </a:ext>
            </a:extLst>
          </p:cNvPr>
          <p:cNvSpPr>
            <a:spLocks noGrp="1"/>
          </p:cNvSpPr>
          <p:nvPr>
            <p:ph sz="half" idx="2"/>
          </p:nvPr>
        </p:nvSpPr>
        <p:spPr>
          <a:xfrm>
            <a:off x="6172200" y="1825625"/>
            <a:ext cx="5181600" cy="4351338"/>
          </a:xfrm>
        </p:spPr>
        <p:txBody>
          <a:bodyPr/>
          <a:lstStyle>
            <a:lvl1pPr marL="228600" indent="-228600">
              <a:buClr>
                <a:srgbClr val="042789"/>
              </a:buClr>
              <a:buFont typeface="Arial" panose="020B0604020202020204" pitchFamily="34" charset="0"/>
              <a:buChar char="•"/>
              <a:defRPr sz="3200">
                <a:solidFill>
                  <a:schemeClr val="tx1">
                    <a:lumMod val="75000"/>
                    <a:lumOff val="25000"/>
                  </a:schemeClr>
                </a:solidFill>
              </a:defRPr>
            </a:lvl1pPr>
            <a:lvl2pPr marL="685800" indent="-228600">
              <a:buClr>
                <a:srgbClr val="042789"/>
              </a:buClr>
              <a:buFont typeface="Arial" panose="020B0604020202020204" pitchFamily="34" charset="0"/>
              <a:buChar char="•"/>
              <a:defRPr sz="2800">
                <a:solidFill>
                  <a:schemeClr val="tx1">
                    <a:lumMod val="75000"/>
                    <a:lumOff val="25000"/>
                  </a:schemeClr>
                </a:solidFill>
              </a:defRPr>
            </a:lvl2pPr>
            <a:lvl3pPr marL="1143000" indent="-228600">
              <a:buClr>
                <a:srgbClr val="042789"/>
              </a:buClr>
              <a:buFont typeface="Arial" panose="020B0604020202020204" pitchFamily="34" charset="0"/>
              <a:buChar cha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11" name="Picture 10" descr="A logo of a company&#10;&#10;Description automatically generated">
            <a:extLst>
              <a:ext uri="{FF2B5EF4-FFF2-40B4-BE49-F238E27FC236}">
                <a16:creationId xmlns:a16="http://schemas.microsoft.com/office/drawing/2014/main" id="{E4085F19-C16F-6CB5-030C-9A0C02E2F05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6" name="Slide Number Placeholder 7">
            <a:extLst>
              <a:ext uri="{FF2B5EF4-FFF2-40B4-BE49-F238E27FC236}">
                <a16:creationId xmlns:a16="http://schemas.microsoft.com/office/drawing/2014/main" id="{559D48B8-C6B8-F693-87D1-9C5442759972}"/>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1899547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 cpt &amp; Snow fla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EDA50-45E3-11B6-C56F-F16A8334F226}"/>
              </a:ext>
            </a:extLst>
          </p:cNvPr>
          <p:cNvSpPr>
            <a:spLocks noGrp="1"/>
          </p:cNvSpPr>
          <p:nvPr>
            <p:ph type="title"/>
          </p:nvPr>
        </p:nvSpPr>
        <p:spPr>
          <a:xfrm>
            <a:off x="838200" y="365125"/>
            <a:ext cx="823722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39CE7F9-2E8C-49DE-E625-21B0196CA3A2}"/>
              </a:ext>
            </a:extLst>
          </p:cNvPr>
          <p:cNvSpPr>
            <a:spLocks noGrp="1"/>
          </p:cNvSpPr>
          <p:nvPr>
            <p:ph sz="half" idx="1"/>
          </p:nvPr>
        </p:nvSpPr>
        <p:spPr>
          <a:xfrm>
            <a:off x="838200" y="1825625"/>
            <a:ext cx="5181600" cy="4351338"/>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a:extLst>
              <a:ext uri="{FF2B5EF4-FFF2-40B4-BE49-F238E27FC236}">
                <a16:creationId xmlns:a16="http://schemas.microsoft.com/office/drawing/2014/main" id="{0162AF2A-BF63-33F1-D38B-299BF5D4ACA2}"/>
              </a:ext>
            </a:extLst>
          </p:cNvPr>
          <p:cNvSpPr>
            <a:spLocks noGrp="1"/>
          </p:cNvSpPr>
          <p:nvPr>
            <p:ph sz="half" idx="2"/>
          </p:nvPr>
        </p:nvSpPr>
        <p:spPr>
          <a:xfrm>
            <a:off x="6172200" y="1825625"/>
            <a:ext cx="5181600" cy="4351338"/>
          </a:xfrm>
        </p:spPr>
        <p:txBody>
          <a:bodyPr/>
          <a:lstStyle>
            <a:lvl1pPr marL="228600" indent="-228600">
              <a:buClr>
                <a:srgbClr val="042789"/>
              </a:buClr>
              <a:buFont typeface="Arial" panose="020B0604020202020204" pitchFamily="34" charset="0"/>
              <a:buChar char="•"/>
              <a:defRPr sz="3200">
                <a:solidFill>
                  <a:schemeClr val="tx1">
                    <a:lumMod val="75000"/>
                    <a:lumOff val="25000"/>
                  </a:schemeClr>
                </a:solidFill>
              </a:defRPr>
            </a:lvl1pPr>
            <a:lvl2pPr marL="685800" indent="-228600">
              <a:buClr>
                <a:srgbClr val="042789"/>
              </a:buClr>
              <a:buFont typeface="Arial" panose="020B0604020202020204" pitchFamily="34" charset="0"/>
              <a:buChar char="•"/>
              <a:defRPr sz="2800">
                <a:solidFill>
                  <a:schemeClr val="tx1">
                    <a:lumMod val="75000"/>
                    <a:lumOff val="25000"/>
                  </a:schemeClr>
                </a:solidFill>
              </a:defRPr>
            </a:lvl2pPr>
            <a:lvl3pPr marL="1143000" indent="-228600">
              <a:buClr>
                <a:srgbClr val="042789"/>
              </a:buClr>
              <a:buFont typeface="Arial" panose="020B0604020202020204" pitchFamily="34" charset="0"/>
              <a:buChar cha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88B7B75A-BEFD-02A5-1230-5B62F4DEEA68}"/>
              </a:ext>
            </a:extLst>
          </p:cNvPr>
          <p:cNvSpPr>
            <a:spLocks noGrp="1"/>
          </p:cNvSpPr>
          <p:nvPr>
            <p:ph type="body" sz="quarter" idx="11"/>
          </p:nvPr>
        </p:nvSpPr>
        <p:spPr>
          <a:xfrm>
            <a:off x="1495618" y="6374368"/>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8" name="Slide Number Placeholder 7">
            <a:extLst>
              <a:ext uri="{FF2B5EF4-FFF2-40B4-BE49-F238E27FC236}">
                <a16:creationId xmlns:a16="http://schemas.microsoft.com/office/drawing/2014/main" id="{5756F072-2B2C-E735-06DE-DEBA59AF4E26}"/>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pic>
        <p:nvPicPr>
          <p:cNvPr id="7" name="Picture 2">
            <a:extLst>
              <a:ext uri="{FF2B5EF4-FFF2-40B4-BE49-F238E27FC236}">
                <a16:creationId xmlns:a16="http://schemas.microsoft.com/office/drawing/2014/main" id="{0753F640-C8C9-9693-6D03-E8ACED7C84BE}"/>
              </a:ext>
              <a:ext uri="{C183D7F6-B498-43B3-948B-1728B52AA6E4}">
                <adec:decorative xmlns:adec="http://schemas.microsoft.com/office/drawing/2017/decorative" val="1"/>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9729137" y="86385"/>
            <a:ext cx="1624663" cy="1604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00579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w Snow fla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EDA50-45E3-11B6-C56F-F16A8334F226}"/>
              </a:ext>
            </a:extLst>
          </p:cNvPr>
          <p:cNvSpPr>
            <a:spLocks noGrp="1"/>
          </p:cNvSpPr>
          <p:nvPr>
            <p:ph type="title"/>
          </p:nvPr>
        </p:nvSpPr>
        <p:spPr>
          <a:xfrm>
            <a:off x="838200" y="365125"/>
            <a:ext cx="8237220" cy="1325563"/>
          </a:xfrm>
        </p:spPr>
        <p:txBody>
          <a:bodyPr/>
          <a:lstStyle>
            <a:lvl1pPr>
              <a:defRPr>
                <a:solidFill>
                  <a:srgbClr val="042789"/>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39CE7F9-2E8C-49DE-E625-21B0196CA3A2}"/>
              </a:ext>
            </a:extLst>
          </p:cNvPr>
          <p:cNvSpPr>
            <a:spLocks noGrp="1"/>
          </p:cNvSpPr>
          <p:nvPr>
            <p:ph sz="half" idx="1"/>
          </p:nvPr>
        </p:nvSpPr>
        <p:spPr>
          <a:xfrm>
            <a:off x="838200" y="1825625"/>
            <a:ext cx="5181600" cy="4351338"/>
          </a:xfrm>
        </p:spPr>
        <p:txBody>
          <a:bodyPr/>
          <a:lstStyle>
            <a:lvl1pPr>
              <a:buClr>
                <a:srgbClr val="042789"/>
              </a:buClr>
              <a:defRPr sz="3200"/>
            </a:lvl1pPr>
            <a:lvl2pPr>
              <a:buClr>
                <a:srgbClr val="042789"/>
              </a:buClr>
              <a:defRPr sz="2800"/>
            </a:lvl2pPr>
            <a:lvl3pPr>
              <a:buClr>
                <a:srgbClr val="042789"/>
              </a:buClr>
              <a:defRPr sz="24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a:extLst>
              <a:ext uri="{FF2B5EF4-FFF2-40B4-BE49-F238E27FC236}">
                <a16:creationId xmlns:a16="http://schemas.microsoft.com/office/drawing/2014/main" id="{0162AF2A-BF63-33F1-D38B-299BF5D4ACA2}"/>
              </a:ext>
            </a:extLst>
          </p:cNvPr>
          <p:cNvSpPr>
            <a:spLocks noGrp="1"/>
          </p:cNvSpPr>
          <p:nvPr>
            <p:ph sz="half" idx="2"/>
          </p:nvPr>
        </p:nvSpPr>
        <p:spPr>
          <a:xfrm>
            <a:off x="6172200" y="1825625"/>
            <a:ext cx="5181600" cy="4351338"/>
          </a:xfrm>
        </p:spPr>
        <p:txBody>
          <a:bodyPr/>
          <a:lstStyle>
            <a:lvl1pPr marL="228600" indent="-228600">
              <a:buClr>
                <a:srgbClr val="042789"/>
              </a:buClr>
              <a:buFont typeface="Wingdings" panose="05000000000000000000" pitchFamily="2" charset="2"/>
              <a:buChar char="§"/>
              <a:defRPr sz="3200"/>
            </a:lvl1pPr>
            <a:lvl2pPr marL="685800" indent="-228600">
              <a:buClr>
                <a:srgbClr val="042789"/>
              </a:buClr>
              <a:buFont typeface="Wingdings" panose="05000000000000000000" pitchFamily="2" charset="2"/>
              <a:buChar char="§"/>
              <a:defRPr sz="2800"/>
            </a:lvl2pPr>
            <a:lvl3pPr marL="1143000" indent="-228600">
              <a:buClr>
                <a:srgbClr val="042789"/>
              </a:buClr>
              <a:buFont typeface="Wingdings" panose="05000000000000000000" pitchFamily="2" charset="2"/>
              <a:buChar char="§"/>
              <a:defRPr sz="2400"/>
            </a:lvl3pPr>
          </a:lstStyle>
          <a:p>
            <a:pPr lvl="0"/>
            <a:r>
              <a:rPr lang="en-US" dirty="0"/>
              <a:t>Click to edit Master text styles</a:t>
            </a:r>
          </a:p>
          <a:p>
            <a:pPr lvl="1"/>
            <a:r>
              <a:rPr lang="en-US" dirty="0"/>
              <a:t>Second level</a:t>
            </a:r>
          </a:p>
          <a:p>
            <a:pPr lvl="2"/>
            <a:r>
              <a:rPr lang="en-US" dirty="0"/>
              <a:t>Third level</a:t>
            </a:r>
          </a:p>
        </p:txBody>
      </p:sp>
      <p:sp>
        <p:nvSpPr>
          <p:cNvPr id="7" name="Slide Number Placeholder 7">
            <a:extLst>
              <a:ext uri="{FF2B5EF4-FFF2-40B4-BE49-F238E27FC236}">
                <a16:creationId xmlns:a16="http://schemas.microsoft.com/office/drawing/2014/main" id="{C0E985A1-81F3-E383-CFE5-5A84EB6A1965}"/>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pic>
        <p:nvPicPr>
          <p:cNvPr id="1026" name="Picture 2">
            <a:extLst>
              <a:ext uri="{FF2B5EF4-FFF2-40B4-BE49-F238E27FC236}">
                <a16:creationId xmlns:a16="http://schemas.microsoft.com/office/drawing/2014/main" id="{41AD58EF-0256-CFEA-E6A3-4043C17DAF02}"/>
              </a:ext>
              <a:ext uri="{C183D7F6-B498-43B3-948B-1728B52AA6E4}">
                <adec:decorative xmlns:adec="http://schemas.microsoft.com/office/drawing/2017/decorative" val="1"/>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9729137" y="86385"/>
            <a:ext cx="1624663" cy="1604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745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with subtitle &amp; CP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CBC7-FB49-3B47-88A4-4700A7C49856}"/>
              </a:ext>
            </a:extLst>
          </p:cNvPr>
          <p:cNvSpPr>
            <a:spLocks noGrp="1"/>
          </p:cNvSpPr>
          <p:nvPr>
            <p:ph type="title"/>
          </p:nvPr>
        </p:nvSpPr>
        <p:spPr>
          <a:xfrm>
            <a:off x="839788" y="365125"/>
            <a:ext cx="10515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5B5AEF8-9F54-0D15-7E2A-12CDE0FF77A4}"/>
              </a:ext>
            </a:extLst>
          </p:cNvPr>
          <p:cNvSpPr>
            <a:spLocks noGrp="1"/>
          </p:cNvSpPr>
          <p:nvPr>
            <p:ph type="body" idx="1"/>
          </p:nvPr>
        </p:nvSpPr>
        <p:spPr>
          <a:xfrm>
            <a:off x="839788" y="1828800"/>
            <a:ext cx="5157787" cy="740664"/>
          </a:xfrm>
        </p:spPr>
        <p:txBody>
          <a:bodyPr anchor="ctr">
            <a:noAutofit/>
          </a:bodyPr>
          <a:lstStyle>
            <a:lvl1pPr marL="0" indent="0">
              <a:buNone/>
              <a:defRPr sz="32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C83B8FD-56C0-971D-7BF2-057A64D2AC89}"/>
              </a:ext>
            </a:extLst>
          </p:cNvPr>
          <p:cNvSpPr>
            <a:spLocks noGrp="1"/>
          </p:cNvSpPr>
          <p:nvPr>
            <p:ph sz="half" idx="2"/>
          </p:nvPr>
        </p:nvSpPr>
        <p:spPr>
          <a:xfrm>
            <a:off x="839788" y="2706624"/>
            <a:ext cx="5157787" cy="3474720"/>
          </a:xfrm>
        </p:spPr>
        <p:txBody>
          <a:bodyPr/>
          <a:lstStyle>
            <a:lvl1pPr>
              <a:buClr>
                <a:srgbClr val="042789"/>
              </a:buClr>
              <a:defRPr/>
            </a:lvl1pPr>
            <a:lvl2pPr>
              <a:buClr>
                <a:srgbClr val="042789"/>
              </a:buClr>
              <a:defRPr/>
            </a:lvl2pPr>
            <a:lvl3pPr>
              <a:buClr>
                <a:srgbClr val="042789"/>
              </a:buClr>
              <a:defRPr/>
            </a:lvl3pPr>
            <a:lvl4pPr>
              <a:buClr>
                <a:srgbClr val="042789"/>
              </a:buClr>
              <a:defRPr/>
            </a:lvl4pPr>
            <a:lvl5pPr>
              <a:buClr>
                <a:srgbClr val="042789"/>
              </a:buClr>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40C6F92B-FE16-49C3-F792-83AD4BA1B7BE}"/>
              </a:ext>
            </a:extLst>
          </p:cNvPr>
          <p:cNvSpPr>
            <a:spLocks noGrp="1"/>
          </p:cNvSpPr>
          <p:nvPr>
            <p:ph type="body" sz="quarter" idx="3"/>
          </p:nvPr>
        </p:nvSpPr>
        <p:spPr>
          <a:xfrm>
            <a:off x="6169024" y="1828800"/>
            <a:ext cx="5183188" cy="740664"/>
          </a:xfrm>
        </p:spPr>
        <p:txBody>
          <a:bodyPr anchor="ctr">
            <a:noAutofit/>
          </a:bodyPr>
          <a:lstStyle>
            <a:lvl1pPr marL="0" indent="0">
              <a:buNone/>
              <a:defRPr sz="32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3CF49D-37E6-6021-4D7F-23F13245C1CD}"/>
              </a:ext>
            </a:extLst>
          </p:cNvPr>
          <p:cNvSpPr>
            <a:spLocks noGrp="1"/>
          </p:cNvSpPr>
          <p:nvPr>
            <p:ph sz="quarter" idx="4"/>
          </p:nvPr>
        </p:nvSpPr>
        <p:spPr>
          <a:xfrm>
            <a:off x="6172200" y="2706624"/>
            <a:ext cx="5183188" cy="3474720"/>
          </a:xfrm>
        </p:spPr>
        <p:txBody>
          <a:bodyPr/>
          <a:lstStyle>
            <a:lvl1pPr>
              <a:buClr>
                <a:srgbClr val="042789"/>
              </a:buClr>
              <a:defRPr/>
            </a:lvl1pPr>
            <a:lvl2pPr>
              <a:buClr>
                <a:srgbClr val="042789"/>
              </a:buClr>
              <a:defRPr/>
            </a:lvl2pPr>
            <a:lvl3pPr>
              <a:buClr>
                <a:srgbClr val="042789"/>
              </a:buClr>
              <a:defRPr/>
            </a:lvl3pPr>
            <a:lvl4pPr>
              <a:buClr>
                <a:srgbClr val="042789"/>
              </a:buClr>
              <a:defRPr/>
            </a:lvl4pPr>
            <a:lvl5pPr>
              <a:buClr>
                <a:srgbClr val="042789"/>
              </a:buClr>
              <a:defRPr/>
            </a:lvl5pPr>
          </a:lstStyle>
          <a:p>
            <a:pPr lvl="0"/>
            <a:r>
              <a:rPr lang="en-US" dirty="0"/>
              <a:t>Click to edit Master text styles</a:t>
            </a:r>
          </a:p>
          <a:p>
            <a:pPr lvl="1"/>
            <a:r>
              <a:rPr lang="en-US" dirty="0"/>
              <a:t>Second level</a:t>
            </a:r>
          </a:p>
          <a:p>
            <a:pPr lvl="2"/>
            <a:r>
              <a:rPr lang="en-US" dirty="0"/>
              <a:t>Third level</a:t>
            </a:r>
          </a:p>
        </p:txBody>
      </p:sp>
      <p:pic>
        <p:nvPicPr>
          <p:cNvPr id="10" name="Picture 9">
            <a:extLst>
              <a:ext uri="{FF2B5EF4-FFF2-40B4-BE49-F238E27FC236}">
                <a16:creationId xmlns:a16="http://schemas.microsoft.com/office/drawing/2014/main" id="{4E81897A-28BF-6C95-5CE8-BD5EFD87A79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7" name="Text Placeholder 4">
            <a:extLst>
              <a:ext uri="{FF2B5EF4-FFF2-40B4-BE49-F238E27FC236}">
                <a16:creationId xmlns:a16="http://schemas.microsoft.com/office/drawing/2014/main" id="{EA453A68-9464-4C70-FAD0-6C4D81120A30}"/>
              </a:ext>
            </a:extLst>
          </p:cNvPr>
          <p:cNvSpPr>
            <a:spLocks noGrp="1"/>
          </p:cNvSpPr>
          <p:nvPr>
            <p:ph type="body" sz="quarter" idx="11"/>
          </p:nvPr>
        </p:nvSpPr>
        <p:spPr>
          <a:xfrm>
            <a:off x="1492442" y="6274054"/>
            <a:ext cx="9353164" cy="369332"/>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dirty="0"/>
              <a:t>Click to edit Master text styles</a:t>
            </a:r>
          </a:p>
        </p:txBody>
      </p:sp>
      <p:sp>
        <p:nvSpPr>
          <p:cNvPr id="9" name="Slide Number Placeholder 7">
            <a:extLst>
              <a:ext uri="{FF2B5EF4-FFF2-40B4-BE49-F238E27FC236}">
                <a16:creationId xmlns:a16="http://schemas.microsoft.com/office/drawing/2014/main" id="{1DCF9BBA-1263-5D2A-662F-AF6EE1262B5A}"/>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18617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and CPT fie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8" name="Picture 7" descr="A logo of a company&#10;&#10;Description automatically generated">
            <a:extLst>
              <a:ext uri="{FF2B5EF4-FFF2-40B4-BE49-F238E27FC236}">
                <a16:creationId xmlns:a16="http://schemas.microsoft.com/office/drawing/2014/main" id="{C9658463-3364-6B90-9A4D-B01F2566AE1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5" name="Text Placeholder 4">
            <a:extLst>
              <a:ext uri="{FF2B5EF4-FFF2-40B4-BE49-F238E27FC236}">
                <a16:creationId xmlns:a16="http://schemas.microsoft.com/office/drawing/2014/main" id="{356587A2-A739-52D7-933D-F286D43B2EFA}"/>
              </a:ext>
            </a:extLst>
          </p:cNvPr>
          <p:cNvSpPr>
            <a:spLocks noGrp="1"/>
          </p:cNvSpPr>
          <p:nvPr>
            <p:ph type="body" sz="quarter" idx="10"/>
          </p:nvPr>
        </p:nvSpPr>
        <p:spPr>
          <a:xfrm>
            <a:off x="1619636" y="6308725"/>
            <a:ext cx="9353164" cy="549275"/>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dirty="0"/>
              <a:t>Click to edit Master text styles</a:t>
            </a:r>
          </a:p>
        </p:txBody>
      </p:sp>
      <p:sp>
        <p:nvSpPr>
          <p:cNvPr id="4" name="Slide Number Placeholder 7">
            <a:extLst>
              <a:ext uri="{FF2B5EF4-FFF2-40B4-BE49-F238E27FC236}">
                <a16:creationId xmlns:a16="http://schemas.microsoft.com/office/drawing/2014/main" id="{1FCB84B2-B49C-617C-2241-E4FDD72AFB88}"/>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6800592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CBC7-FB49-3B47-88A4-4700A7C49856}"/>
              </a:ext>
            </a:extLst>
          </p:cNvPr>
          <p:cNvSpPr>
            <a:spLocks noGrp="1"/>
          </p:cNvSpPr>
          <p:nvPr>
            <p:ph type="title"/>
          </p:nvPr>
        </p:nvSpPr>
        <p:spPr>
          <a:xfrm>
            <a:off x="839788" y="365125"/>
            <a:ext cx="10515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5B5AEF8-9F54-0D15-7E2A-12CDE0FF77A4}"/>
              </a:ext>
            </a:extLst>
          </p:cNvPr>
          <p:cNvSpPr>
            <a:spLocks noGrp="1"/>
          </p:cNvSpPr>
          <p:nvPr>
            <p:ph type="body" idx="1"/>
          </p:nvPr>
        </p:nvSpPr>
        <p:spPr>
          <a:xfrm>
            <a:off x="839788" y="1828800"/>
            <a:ext cx="5157787" cy="740664"/>
          </a:xfrm>
        </p:spPr>
        <p:txBody>
          <a:bodyPr anchor="ctr">
            <a:noAutofit/>
          </a:bodyPr>
          <a:lstStyle>
            <a:lvl1pPr marL="0" indent="0">
              <a:buNone/>
              <a:defRPr sz="32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C83B8FD-56C0-971D-7BF2-057A64D2AC89}"/>
              </a:ext>
            </a:extLst>
          </p:cNvPr>
          <p:cNvSpPr>
            <a:spLocks noGrp="1"/>
          </p:cNvSpPr>
          <p:nvPr>
            <p:ph sz="half" idx="2"/>
          </p:nvPr>
        </p:nvSpPr>
        <p:spPr>
          <a:xfrm>
            <a:off x="839788" y="2706624"/>
            <a:ext cx="5157787" cy="3474720"/>
          </a:xfrm>
        </p:spPr>
        <p:txBody>
          <a:bodyPr/>
          <a:lstStyle>
            <a:lvl1pPr>
              <a:buClr>
                <a:srgbClr val="042789"/>
              </a:buClr>
              <a:defRPr/>
            </a:lvl1pPr>
            <a:lvl2pPr>
              <a:buClr>
                <a:srgbClr val="042789"/>
              </a:buClr>
              <a:defRPr/>
            </a:lvl2pPr>
            <a:lvl3pPr>
              <a:buClr>
                <a:srgbClr val="042789"/>
              </a:buClr>
              <a:defRPr/>
            </a:lvl3pPr>
            <a:lvl4pPr>
              <a:buClr>
                <a:srgbClr val="042789"/>
              </a:buClr>
              <a:defRPr/>
            </a:lvl4pPr>
            <a:lvl5pPr>
              <a:buClr>
                <a:srgbClr val="042789"/>
              </a:buClr>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40C6F92B-FE16-49C3-F792-83AD4BA1B7BE}"/>
              </a:ext>
            </a:extLst>
          </p:cNvPr>
          <p:cNvSpPr>
            <a:spLocks noGrp="1"/>
          </p:cNvSpPr>
          <p:nvPr>
            <p:ph type="body" sz="quarter" idx="3"/>
          </p:nvPr>
        </p:nvSpPr>
        <p:spPr>
          <a:xfrm>
            <a:off x="6169024" y="1828800"/>
            <a:ext cx="5183188" cy="740664"/>
          </a:xfrm>
        </p:spPr>
        <p:txBody>
          <a:bodyPr anchor="ctr">
            <a:noAutofit/>
          </a:bodyPr>
          <a:lstStyle>
            <a:lvl1pPr marL="0" indent="0">
              <a:buNone/>
              <a:defRPr sz="32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3CF49D-37E6-6021-4D7F-23F13245C1CD}"/>
              </a:ext>
            </a:extLst>
          </p:cNvPr>
          <p:cNvSpPr>
            <a:spLocks noGrp="1"/>
          </p:cNvSpPr>
          <p:nvPr>
            <p:ph sz="quarter" idx="4"/>
          </p:nvPr>
        </p:nvSpPr>
        <p:spPr>
          <a:xfrm>
            <a:off x="6172200" y="2706624"/>
            <a:ext cx="5183188" cy="3474720"/>
          </a:xfrm>
        </p:spPr>
        <p:txBody>
          <a:bodyPr/>
          <a:lstStyle>
            <a:lvl1pPr>
              <a:buClr>
                <a:srgbClr val="042789"/>
              </a:buClr>
              <a:defRPr/>
            </a:lvl1pPr>
            <a:lvl2pPr>
              <a:buClr>
                <a:srgbClr val="042789"/>
              </a:buClr>
              <a:defRPr/>
            </a:lvl2pPr>
            <a:lvl3pPr>
              <a:buClr>
                <a:srgbClr val="042789"/>
              </a:buClr>
              <a:defRPr/>
            </a:lvl3pPr>
            <a:lvl4pPr>
              <a:buClr>
                <a:srgbClr val="042789"/>
              </a:buClr>
              <a:defRPr/>
            </a:lvl4pPr>
            <a:lvl5pPr>
              <a:buClr>
                <a:srgbClr val="042789"/>
              </a:buClr>
              <a:defRPr/>
            </a:lvl5pPr>
          </a:lstStyle>
          <a:p>
            <a:pPr lvl="0"/>
            <a:r>
              <a:rPr lang="en-US" dirty="0"/>
              <a:t>Click to edit Master text styles</a:t>
            </a:r>
          </a:p>
          <a:p>
            <a:pPr lvl="1"/>
            <a:r>
              <a:rPr lang="en-US" dirty="0"/>
              <a:t>Second level</a:t>
            </a:r>
          </a:p>
          <a:p>
            <a:pPr lvl="2"/>
            <a:r>
              <a:rPr lang="en-US" dirty="0"/>
              <a:t>Third level</a:t>
            </a:r>
          </a:p>
        </p:txBody>
      </p:sp>
      <p:pic>
        <p:nvPicPr>
          <p:cNvPr id="10" name="Picture 9">
            <a:extLst>
              <a:ext uri="{FF2B5EF4-FFF2-40B4-BE49-F238E27FC236}">
                <a16:creationId xmlns:a16="http://schemas.microsoft.com/office/drawing/2014/main" id="{4E81897A-28BF-6C95-5CE8-BD5EFD87A79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8" name="Slide Number Placeholder 7">
            <a:extLst>
              <a:ext uri="{FF2B5EF4-FFF2-40B4-BE49-F238E27FC236}">
                <a16:creationId xmlns:a16="http://schemas.microsoft.com/office/drawing/2014/main" id="{3CF15CD1-11EE-2137-F3F8-D3C5AC90C64C}"/>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808198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with subtitle, CPT, &amp; Snow fla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CBC7-FB49-3B47-88A4-4700A7C49856}"/>
              </a:ext>
            </a:extLst>
          </p:cNvPr>
          <p:cNvSpPr>
            <a:spLocks noGrp="1"/>
          </p:cNvSpPr>
          <p:nvPr>
            <p:ph type="title"/>
          </p:nvPr>
        </p:nvSpPr>
        <p:spPr>
          <a:xfrm>
            <a:off x="839788" y="365125"/>
            <a:ext cx="8434151"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5B5AEF8-9F54-0D15-7E2A-12CDE0FF77A4}"/>
              </a:ext>
            </a:extLst>
          </p:cNvPr>
          <p:cNvSpPr>
            <a:spLocks noGrp="1"/>
          </p:cNvSpPr>
          <p:nvPr>
            <p:ph type="body" idx="1"/>
          </p:nvPr>
        </p:nvSpPr>
        <p:spPr>
          <a:xfrm>
            <a:off x="839788" y="1828800"/>
            <a:ext cx="5157787" cy="740664"/>
          </a:xfrm>
        </p:spPr>
        <p:txBody>
          <a:bodyPr anchor="ctr">
            <a:noAutofit/>
          </a:bodyPr>
          <a:lstStyle>
            <a:lvl1pPr marL="0" indent="0">
              <a:buNone/>
              <a:defRPr sz="32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C83B8FD-56C0-971D-7BF2-057A64D2AC89}"/>
              </a:ext>
            </a:extLst>
          </p:cNvPr>
          <p:cNvSpPr>
            <a:spLocks noGrp="1"/>
          </p:cNvSpPr>
          <p:nvPr>
            <p:ph sz="half" idx="2"/>
          </p:nvPr>
        </p:nvSpPr>
        <p:spPr>
          <a:xfrm>
            <a:off x="839788" y="2706624"/>
            <a:ext cx="5157787" cy="3474720"/>
          </a:xfrm>
        </p:spPr>
        <p:txBody>
          <a:bodyPr/>
          <a:lstStyle>
            <a:lvl1pPr>
              <a:buClr>
                <a:srgbClr val="042789"/>
              </a:buClr>
              <a:defRPr>
                <a:solidFill>
                  <a:schemeClr val="tx1">
                    <a:lumMod val="75000"/>
                    <a:lumOff val="25000"/>
                  </a:schemeClr>
                </a:solidFill>
              </a:defRPr>
            </a:lvl1pPr>
            <a:lvl2pPr>
              <a:buClr>
                <a:srgbClr val="042789"/>
              </a:buClr>
              <a:defRPr>
                <a:solidFill>
                  <a:schemeClr val="tx1">
                    <a:lumMod val="75000"/>
                    <a:lumOff val="25000"/>
                  </a:schemeClr>
                </a:solidFill>
              </a:defRPr>
            </a:lvl2pPr>
            <a:lvl3pPr>
              <a:buClr>
                <a:srgbClr val="042789"/>
              </a:buClr>
              <a:defRPr>
                <a:solidFill>
                  <a:schemeClr val="tx1">
                    <a:lumMod val="75000"/>
                    <a:lumOff val="25000"/>
                  </a:schemeClr>
                </a:solidFill>
              </a:defRPr>
            </a:lvl3pPr>
            <a:lvl4pPr>
              <a:buClr>
                <a:srgbClr val="042789"/>
              </a:buClr>
              <a:defRPr/>
            </a:lvl4pPr>
            <a:lvl5pPr>
              <a:buClr>
                <a:srgbClr val="042789"/>
              </a:buClr>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40C6F92B-FE16-49C3-F792-83AD4BA1B7BE}"/>
              </a:ext>
            </a:extLst>
          </p:cNvPr>
          <p:cNvSpPr>
            <a:spLocks noGrp="1"/>
          </p:cNvSpPr>
          <p:nvPr>
            <p:ph type="body" sz="quarter" idx="3"/>
          </p:nvPr>
        </p:nvSpPr>
        <p:spPr>
          <a:xfrm>
            <a:off x="6169024" y="1828800"/>
            <a:ext cx="5183188" cy="740664"/>
          </a:xfrm>
        </p:spPr>
        <p:txBody>
          <a:bodyPr anchor="ctr">
            <a:noAutofit/>
          </a:bodyPr>
          <a:lstStyle>
            <a:lvl1pPr marL="0" indent="0">
              <a:buNone/>
              <a:defRPr sz="32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3CF49D-37E6-6021-4D7F-23F13245C1CD}"/>
              </a:ext>
            </a:extLst>
          </p:cNvPr>
          <p:cNvSpPr>
            <a:spLocks noGrp="1"/>
          </p:cNvSpPr>
          <p:nvPr>
            <p:ph sz="quarter" idx="4"/>
          </p:nvPr>
        </p:nvSpPr>
        <p:spPr>
          <a:xfrm>
            <a:off x="6172200" y="2706624"/>
            <a:ext cx="5183188" cy="3474720"/>
          </a:xfrm>
        </p:spPr>
        <p:txBody>
          <a:bodyPr/>
          <a:lstStyle>
            <a:lvl1pPr>
              <a:buClr>
                <a:srgbClr val="042789"/>
              </a:buClr>
              <a:defRPr>
                <a:solidFill>
                  <a:schemeClr val="tx1">
                    <a:lumMod val="75000"/>
                    <a:lumOff val="25000"/>
                  </a:schemeClr>
                </a:solidFill>
              </a:defRPr>
            </a:lvl1pPr>
            <a:lvl2pPr>
              <a:buClr>
                <a:srgbClr val="042789"/>
              </a:buClr>
              <a:defRPr>
                <a:solidFill>
                  <a:schemeClr val="tx1">
                    <a:lumMod val="75000"/>
                    <a:lumOff val="25000"/>
                  </a:schemeClr>
                </a:solidFill>
              </a:defRPr>
            </a:lvl2pPr>
            <a:lvl3pPr>
              <a:buClr>
                <a:srgbClr val="042789"/>
              </a:buClr>
              <a:defRPr>
                <a:solidFill>
                  <a:schemeClr val="tx1">
                    <a:lumMod val="75000"/>
                    <a:lumOff val="25000"/>
                  </a:schemeClr>
                </a:solidFill>
              </a:defRPr>
            </a:lvl3pPr>
            <a:lvl4pPr>
              <a:buClr>
                <a:srgbClr val="042789"/>
              </a:buClr>
              <a:defRPr/>
            </a:lvl4pPr>
            <a:lvl5pPr>
              <a:buClr>
                <a:srgbClr val="042789"/>
              </a:buClr>
              <a:defRPr/>
            </a:lvl5pPr>
          </a:lstStyle>
          <a:p>
            <a:pPr lvl="0"/>
            <a:r>
              <a:rPr lang="en-US" dirty="0"/>
              <a:t>Click to edit Master text styles</a:t>
            </a:r>
          </a:p>
          <a:p>
            <a:pPr lvl="1"/>
            <a:r>
              <a:rPr lang="en-US" dirty="0"/>
              <a:t>Second level</a:t>
            </a:r>
          </a:p>
          <a:p>
            <a:pPr lvl="2"/>
            <a:r>
              <a:rPr lang="en-US" dirty="0"/>
              <a:t>Third level</a:t>
            </a:r>
          </a:p>
        </p:txBody>
      </p:sp>
      <p:sp>
        <p:nvSpPr>
          <p:cNvPr id="7" name="Text Placeholder 4">
            <a:extLst>
              <a:ext uri="{FF2B5EF4-FFF2-40B4-BE49-F238E27FC236}">
                <a16:creationId xmlns:a16="http://schemas.microsoft.com/office/drawing/2014/main" id="{EA453A68-9464-4C70-FAD0-6C4D81120A30}"/>
              </a:ext>
            </a:extLst>
          </p:cNvPr>
          <p:cNvSpPr>
            <a:spLocks noGrp="1"/>
          </p:cNvSpPr>
          <p:nvPr>
            <p:ph type="body" sz="quarter" idx="11"/>
          </p:nvPr>
        </p:nvSpPr>
        <p:spPr>
          <a:xfrm>
            <a:off x="1492442" y="6274054"/>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12" name="Slide Number Placeholder 7">
            <a:extLst>
              <a:ext uri="{FF2B5EF4-FFF2-40B4-BE49-F238E27FC236}">
                <a16:creationId xmlns:a16="http://schemas.microsoft.com/office/drawing/2014/main" id="{B999DC1E-F35D-2FA0-845B-00237B1784A7}"/>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pic>
        <p:nvPicPr>
          <p:cNvPr id="9" name="Picture 2">
            <a:extLst>
              <a:ext uri="{FF2B5EF4-FFF2-40B4-BE49-F238E27FC236}">
                <a16:creationId xmlns:a16="http://schemas.microsoft.com/office/drawing/2014/main" id="{01031E93-3BF1-16C8-A0C4-DA7B9198628C}"/>
              </a:ext>
              <a:ext uri="{C183D7F6-B498-43B3-948B-1728B52AA6E4}">
                <adec:decorative xmlns:adec="http://schemas.microsoft.com/office/drawing/2017/decorative" val="1"/>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9729137" y="86385"/>
            <a:ext cx="1624663" cy="1604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27234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Content, Half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236BB-26F8-138B-9B3E-38F64827C709}"/>
              </a:ext>
            </a:extLst>
          </p:cNvPr>
          <p:cNvSpPr>
            <a:spLocks noGrp="1"/>
          </p:cNvSpPr>
          <p:nvPr>
            <p:ph type="title"/>
          </p:nvPr>
        </p:nvSpPr>
        <p:spPr>
          <a:xfrm>
            <a:off x="841248" y="365760"/>
            <a:ext cx="4800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12" name="Text Placeholder 11">
            <a:extLst>
              <a:ext uri="{FF2B5EF4-FFF2-40B4-BE49-F238E27FC236}">
                <a16:creationId xmlns:a16="http://schemas.microsoft.com/office/drawing/2014/main" id="{069571C1-5B25-2742-3287-D6DD6C7EBBD2}"/>
              </a:ext>
            </a:extLst>
          </p:cNvPr>
          <p:cNvSpPr>
            <a:spLocks noGrp="1"/>
          </p:cNvSpPr>
          <p:nvPr>
            <p:ph type="body" sz="quarter" idx="14"/>
          </p:nvPr>
        </p:nvSpPr>
        <p:spPr>
          <a:xfrm>
            <a:off x="838200" y="1828800"/>
            <a:ext cx="4800600" cy="4297680"/>
          </a:xfrm>
        </p:spPr>
        <p:txBody>
          <a:bodyPr/>
          <a:lstStyle>
            <a:lvl1pPr>
              <a:buClr>
                <a:srgbClr val="042789"/>
              </a:buClr>
              <a:defRPr sz="3200"/>
            </a:lvl1pPr>
            <a:lvl2pPr>
              <a:buClr>
                <a:srgbClr val="042789"/>
              </a:buClr>
              <a:defRPr sz="2800"/>
            </a:lvl2pPr>
            <a:lvl3pPr>
              <a:buClr>
                <a:srgbClr val="042789"/>
              </a:buClr>
              <a:defRPr sz="2400"/>
            </a:lvl3pPr>
          </a:lstStyle>
          <a:p>
            <a:pPr lvl="0"/>
            <a:r>
              <a:rPr lang="en-US" dirty="0"/>
              <a:t>Click to edit Master text styles</a:t>
            </a:r>
          </a:p>
          <a:p>
            <a:pPr lvl="1"/>
            <a:r>
              <a:rPr lang="en-US" dirty="0"/>
              <a:t>Second level</a:t>
            </a:r>
          </a:p>
          <a:p>
            <a:pPr lvl="2"/>
            <a:r>
              <a:rPr lang="en-US" dirty="0"/>
              <a:t>Third level</a:t>
            </a:r>
          </a:p>
        </p:txBody>
      </p:sp>
      <p:sp>
        <p:nvSpPr>
          <p:cNvPr id="7" name="Picture Placeholder 6">
            <a:extLst>
              <a:ext uri="{FF2B5EF4-FFF2-40B4-BE49-F238E27FC236}">
                <a16:creationId xmlns:a16="http://schemas.microsoft.com/office/drawing/2014/main" id="{DD51DB87-C48B-0E03-3A2B-CAE831529680}"/>
              </a:ext>
            </a:extLst>
          </p:cNvPr>
          <p:cNvSpPr>
            <a:spLocks noGrp="1"/>
          </p:cNvSpPr>
          <p:nvPr>
            <p:ph type="pic" sz="quarter" idx="13"/>
          </p:nvPr>
        </p:nvSpPr>
        <p:spPr>
          <a:xfrm>
            <a:off x="6096000" y="365760"/>
            <a:ext cx="5638800" cy="5756282"/>
          </a:xfrm>
        </p:spPr>
        <p:txBody>
          <a:bodyPr/>
          <a:lstStyle>
            <a:lvl1pPr marL="0" indent="0">
              <a:buNone/>
              <a:defRPr/>
            </a:lvl1pPr>
          </a:lstStyle>
          <a:p>
            <a:endParaRPr lang="en-US" dirty="0"/>
          </a:p>
        </p:txBody>
      </p:sp>
      <p:pic>
        <p:nvPicPr>
          <p:cNvPr id="14" name="Picture 13">
            <a:extLst>
              <a:ext uri="{FF2B5EF4-FFF2-40B4-BE49-F238E27FC236}">
                <a16:creationId xmlns:a16="http://schemas.microsoft.com/office/drawing/2014/main" id="{9ABBC2FC-5287-CE65-B6D7-C8CDF6A69D8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5" name="Slide Number Placeholder 7">
            <a:extLst>
              <a:ext uri="{FF2B5EF4-FFF2-40B4-BE49-F238E27FC236}">
                <a16:creationId xmlns:a16="http://schemas.microsoft.com/office/drawing/2014/main" id="{E27B1FA7-C552-D41F-ADAF-E39B320DD8DF}"/>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15364003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Half Picture, CP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236BB-26F8-138B-9B3E-38F64827C709}"/>
              </a:ext>
            </a:extLst>
          </p:cNvPr>
          <p:cNvSpPr>
            <a:spLocks noGrp="1"/>
          </p:cNvSpPr>
          <p:nvPr>
            <p:ph type="title"/>
          </p:nvPr>
        </p:nvSpPr>
        <p:spPr>
          <a:xfrm>
            <a:off x="841248" y="365760"/>
            <a:ext cx="4800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12" name="Text Placeholder 11">
            <a:extLst>
              <a:ext uri="{FF2B5EF4-FFF2-40B4-BE49-F238E27FC236}">
                <a16:creationId xmlns:a16="http://schemas.microsoft.com/office/drawing/2014/main" id="{069571C1-5B25-2742-3287-D6DD6C7EBBD2}"/>
              </a:ext>
            </a:extLst>
          </p:cNvPr>
          <p:cNvSpPr>
            <a:spLocks noGrp="1"/>
          </p:cNvSpPr>
          <p:nvPr>
            <p:ph type="body" sz="quarter" idx="14"/>
          </p:nvPr>
        </p:nvSpPr>
        <p:spPr>
          <a:xfrm>
            <a:off x="838200" y="1828800"/>
            <a:ext cx="4800600" cy="4297680"/>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7" name="Picture Placeholder 6">
            <a:extLst>
              <a:ext uri="{FF2B5EF4-FFF2-40B4-BE49-F238E27FC236}">
                <a16:creationId xmlns:a16="http://schemas.microsoft.com/office/drawing/2014/main" id="{DD51DB87-C48B-0E03-3A2B-CAE831529680}"/>
              </a:ext>
            </a:extLst>
          </p:cNvPr>
          <p:cNvSpPr>
            <a:spLocks noGrp="1"/>
          </p:cNvSpPr>
          <p:nvPr>
            <p:ph type="pic" sz="quarter" idx="13"/>
          </p:nvPr>
        </p:nvSpPr>
        <p:spPr>
          <a:xfrm>
            <a:off x="6096000" y="365760"/>
            <a:ext cx="5638800" cy="5756282"/>
          </a:xfrm>
        </p:spPr>
        <p:txBody>
          <a:bodyPr/>
          <a:lstStyle>
            <a:lvl1pPr marL="0" indent="0">
              <a:buNone/>
              <a:defRPr/>
            </a:lvl1pPr>
          </a:lstStyle>
          <a:p>
            <a:endParaRPr lang="en-US" dirty="0"/>
          </a:p>
        </p:txBody>
      </p:sp>
      <p:pic>
        <p:nvPicPr>
          <p:cNvPr id="14" name="Picture 13">
            <a:extLst>
              <a:ext uri="{FF2B5EF4-FFF2-40B4-BE49-F238E27FC236}">
                <a16:creationId xmlns:a16="http://schemas.microsoft.com/office/drawing/2014/main" id="{9ABBC2FC-5287-CE65-B6D7-C8CDF6A69D8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3" name="Text Placeholder 4">
            <a:extLst>
              <a:ext uri="{FF2B5EF4-FFF2-40B4-BE49-F238E27FC236}">
                <a16:creationId xmlns:a16="http://schemas.microsoft.com/office/drawing/2014/main" id="{84D89A85-3500-6C38-E5C7-EE8D9371BCAB}"/>
              </a:ext>
            </a:extLst>
          </p:cNvPr>
          <p:cNvSpPr>
            <a:spLocks noGrp="1"/>
          </p:cNvSpPr>
          <p:nvPr>
            <p:ph type="body" sz="quarter" idx="11"/>
          </p:nvPr>
        </p:nvSpPr>
        <p:spPr>
          <a:xfrm>
            <a:off x="1492442" y="6274054"/>
            <a:ext cx="9353164" cy="369332"/>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dirty="0"/>
              <a:t>Click to edit Master text styles</a:t>
            </a:r>
          </a:p>
        </p:txBody>
      </p:sp>
      <p:sp>
        <p:nvSpPr>
          <p:cNvPr id="5" name="Slide Number Placeholder 7">
            <a:extLst>
              <a:ext uri="{FF2B5EF4-FFF2-40B4-BE49-F238E27FC236}">
                <a16:creationId xmlns:a16="http://schemas.microsoft.com/office/drawing/2014/main" id="{E27B1FA7-C552-D41F-ADAF-E39B320DD8DF}"/>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5762408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eft Content, Large Picture, CPT, and Snow fla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236BB-26F8-138B-9B3E-38F64827C709}"/>
              </a:ext>
            </a:extLst>
          </p:cNvPr>
          <p:cNvSpPr>
            <a:spLocks noGrp="1"/>
          </p:cNvSpPr>
          <p:nvPr>
            <p:ph type="title"/>
          </p:nvPr>
        </p:nvSpPr>
        <p:spPr>
          <a:xfrm>
            <a:off x="841248" y="365760"/>
            <a:ext cx="4800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12" name="Text Placeholder 11">
            <a:extLst>
              <a:ext uri="{FF2B5EF4-FFF2-40B4-BE49-F238E27FC236}">
                <a16:creationId xmlns:a16="http://schemas.microsoft.com/office/drawing/2014/main" id="{069571C1-5B25-2742-3287-D6DD6C7EBBD2}"/>
              </a:ext>
            </a:extLst>
          </p:cNvPr>
          <p:cNvSpPr>
            <a:spLocks noGrp="1"/>
          </p:cNvSpPr>
          <p:nvPr>
            <p:ph type="body" sz="quarter" idx="14"/>
          </p:nvPr>
        </p:nvSpPr>
        <p:spPr>
          <a:xfrm>
            <a:off x="838200" y="1828800"/>
            <a:ext cx="4800600" cy="4297680"/>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7" name="Picture Placeholder 6">
            <a:extLst>
              <a:ext uri="{FF2B5EF4-FFF2-40B4-BE49-F238E27FC236}">
                <a16:creationId xmlns:a16="http://schemas.microsoft.com/office/drawing/2014/main" id="{DD51DB87-C48B-0E03-3A2B-CAE831529680}"/>
              </a:ext>
            </a:extLst>
          </p:cNvPr>
          <p:cNvSpPr>
            <a:spLocks noGrp="1"/>
          </p:cNvSpPr>
          <p:nvPr>
            <p:ph type="pic" sz="quarter" idx="13"/>
          </p:nvPr>
        </p:nvSpPr>
        <p:spPr>
          <a:xfrm>
            <a:off x="6096000" y="1143000"/>
            <a:ext cx="5638800" cy="4572000"/>
          </a:xfrm>
        </p:spPr>
        <p:txBody>
          <a:bodyPr/>
          <a:lstStyle>
            <a:lvl1pPr marL="0" indent="0">
              <a:buNone/>
              <a:defRPr/>
            </a:lvl1pPr>
          </a:lstStyle>
          <a:p>
            <a:endParaRPr lang="en-US" dirty="0"/>
          </a:p>
        </p:txBody>
      </p:sp>
      <p:sp>
        <p:nvSpPr>
          <p:cNvPr id="4" name="Slide Number Placeholder 7">
            <a:extLst>
              <a:ext uri="{FF2B5EF4-FFF2-40B4-BE49-F238E27FC236}">
                <a16:creationId xmlns:a16="http://schemas.microsoft.com/office/drawing/2014/main" id="{6E723704-FA88-6575-F2AD-A24617A6974D}"/>
              </a:ext>
            </a:extLst>
          </p:cNvPr>
          <p:cNvSpPr txBox="1">
            <a:spLocks/>
          </p:cNvSpPr>
          <p:nvPr userDrawn="1"/>
        </p:nvSpPr>
        <p:spPr>
          <a:xfrm>
            <a:off x="11236245" y="6354595"/>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
        <p:nvSpPr>
          <p:cNvPr id="3" name="Text Placeholder 4">
            <a:extLst>
              <a:ext uri="{FF2B5EF4-FFF2-40B4-BE49-F238E27FC236}">
                <a16:creationId xmlns:a16="http://schemas.microsoft.com/office/drawing/2014/main" id="{9251DC74-9680-A51E-7937-1F7D73BA50A3}"/>
              </a:ext>
            </a:extLst>
          </p:cNvPr>
          <p:cNvSpPr>
            <a:spLocks noGrp="1"/>
          </p:cNvSpPr>
          <p:nvPr>
            <p:ph type="body" sz="quarter" idx="11"/>
          </p:nvPr>
        </p:nvSpPr>
        <p:spPr>
          <a:xfrm>
            <a:off x="2466974" y="6274054"/>
            <a:ext cx="8378631" cy="369332"/>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dirty="0"/>
              <a:t>Click to edit Master text styles</a:t>
            </a:r>
          </a:p>
        </p:txBody>
      </p:sp>
      <p:pic>
        <p:nvPicPr>
          <p:cNvPr id="5" name="Picture 4" descr="A close up of a logo&#10;&#10;Description automatically generated">
            <a:extLst>
              <a:ext uri="{FF2B5EF4-FFF2-40B4-BE49-F238E27FC236}">
                <a16:creationId xmlns:a16="http://schemas.microsoft.com/office/drawing/2014/main" id="{929F89A4-CE73-F4CE-E3C1-65B9F507909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a:off x="0" y="4370357"/>
            <a:ext cx="2647950" cy="2487642"/>
          </a:xfrm>
          <a:prstGeom prst="rect">
            <a:avLst/>
          </a:prstGeom>
        </p:spPr>
      </p:pic>
    </p:spTree>
    <p:extLst>
      <p:ext uri="{BB962C8B-B14F-4D97-AF65-F5344CB8AC3E}">
        <p14:creationId xmlns:p14="http://schemas.microsoft.com/office/powerpoint/2010/main" val="42884270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eft Content, small Picture, and Snow fla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236BB-26F8-138B-9B3E-38F64827C709}"/>
              </a:ext>
            </a:extLst>
          </p:cNvPr>
          <p:cNvSpPr>
            <a:spLocks noGrp="1"/>
          </p:cNvSpPr>
          <p:nvPr>
            <p:ph type="title"/>
          </p:nvPr>
        </p:nvSpPr>
        <p:spPr>
          <a:xfrm>
            <a:off x="841248" y="365760"/>
            <a:ext cx="4800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12" name="Text Placeholder 11">
            <a:extLst>
              <a:ext uri="{FF2B5EF4-FFF2-40B4-BE49-F238E27FC236}">
                <a16:creationId xmlns:a16="http://schemas.microsoft.com/office/drawing/2014/main" id="{069571C1-5B25-2742-3287-D6DD6C7EBBD2}"/>
              </a:ext>
            </a:extLst>
          </p:cNvPr>
          <p:cNvSpPr>
            <a:spLocks noGrp="1"/>
          </p:cNvSpPr>
          <p:nvPr>
            <p:ph type="body" sz="quarter" idx="14"/>
          </p:nvPr>
        </p:nvSpPr>
        <p:spPr>
          <a:xfrm>
            <a:off x="838200" y="1828800"/>
            <a:ext cx="4800600" cy="4297680"/>
          </a:xfrm>
        </p:spPr>
        <p:txBody>
          <a:bodyPr/>
          <a:lstStyle>
            <a:lvl1pPr>
              <a:buClr>
                <a:srgbClr val="042789"/>
              </a:buClr>
              <a:defRPr sz="3200"/>
            </a:lvl1pPr>
            <a:lvl2pPr>
              <a:buClr>
                <a:srgbClr val="042789"/>
              </a:buClr>
              <a:defRPr sz="2800"/>
            </a:lvl2pPr>
            <a:lvl3pPr>
              <a:buClr>
                <a:srgbClr val="042789"/>
              </a:buClr>
              <a:defRPr sz="2400"/>
            </a:lvl3pPr>
          </a:lstStyle>
          <a:p>
            <a:pPr lvl="0"/>
            <a:r>
              <a:rPr lang="en-US" dirty="0"/>
              <a:t>Click to edit Master text styles</a:t>
            </a:r>
          </a:p>
          <a:p>
            <a:pPr lvl="1"/>
            <a:r>
              <a:rPr lang="en-US" dirty="0"/>
              <a:t>Second level</a:t>
            </a:r>
          </a:p>
          <a:p>
            <a:pPr lvl="2"/>
            <a:r>
              <a:rPr lang="en-US" dirty="0"/>
              <a:t>Third level</a:t>
            </a:r>
          </a:p>
        </p:txBody>
      </p:sp>
      <p:sp>
        <p:nvSpPr>
          <p:cNvPr id="7" name="Picture Placeholder 6">
            <a:extLst>
              <a:ext uri="{FF2B5EF4-FFF2-40B4-BE49-F238E27FC236}">
                <a16:creationId xmlns:a16="http://schemas.microsoft.com/office/drawing/2014/main" id="{DD51DB87-C48B-0E03-3A2B-CAE831529680}"/>
              </a:ext>
            </a:extLst>
          </p:cNvPr>
          <p:cNvSpPr>
            <a:spLocks noGrp="1"/>
          </p:cNvSpPr>
          <p:nvPr>
            <p:ph type="pic" sz="quarter" idx="13"/>
          </p:nvPr>
        </p:nvSpPr>
        <p:spPr>
          <a:xfrm>
            <a:off x="6550154" y="511685"/>
            <a:ext cx="3965925" cy="5689089"/>
          </a:xfrm>
        </p:spPr>
        <p:txBody>
          <a:bodyPr/>
          <a:lstStyle>
            <a:lvl1pPr marL="0" indent="0">
              <a:buNone/>
              <a:defRPr/>
            </a:lvl1pPr>
          </a:lstStyle>
          <a:p>
            <a:endParaRPr lang="en-US" dirty="0"/>
          </a:p>
        </p:txBody>
      </p:sp>
      <p:pic>
        <p:nvPicPr>
          <p:cNvPr id="3" name="Picture 2" descr="A close up of a logo&#10;&#10;Description automatically generated">
            <a:extLst>
              <a:ext uri="{FF2B5EF4-FFF2-40B4-BE49-F238E27FC236}">
                <a16:creationId xmlns:a16="http://schemas.microsoft.com/office/drawing/2014/main" id="{3CD52EFF-1CA2-2D05-80C4-B950727EF9A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a:off x="0" y="4370357"/>
            <a:ext cx="2647950" cy="2487642"/>
          </a:xfrm>
          <a:prstGeom prst="rect">
            <a:avLst/>
          </a:prstGeom>
        </p:spPr>
      </p:pic>
      <p:sp>
        <p:nvSpPr>
          <p:cNvPr id="5" name="Slide Number Placeholder 7">
            <a:extLst>
              <a:ext uri="{FF2B5EF4-FFF2-40B4-BE49-F238E27FC236}">
                <a16:creationId xmlns:a16="http://schemas.microsoft.com/office/drawing/2014/main" id="{DD9D8F84-9CA5-94B5-02EC-793E6F17DD82}"/>
              </a:ext>
            </a:extLst>
          </p:cNvPr>
          <p:cNvSpPr txBox="1">
            <a:spLocks/>
          </p:cNvSpPr>
          <p:nvPr userDrawn="1"/>
        </p:nvSpPr>
        <p:spPr>
          <a:xfrm>
            <a:off x="11236245" y="6354595"/>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17709880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ogo (closing slide)">
    <p:spTree>
      <p:nvGrpSpPr>
        <p:cNvPr id="1" name=""/>
        <p:cNvGrpSpPr/>
        <p:nvPr/>
      </p:nvGrpSpPr>
      <p:grpSpPr>
        <a:xfrm>
          <a:off x="0" y="0"/>
          <a:ext cx="0" cy="0"/>
          <a:chOff x="0" y="0"/>
          <a:chExt cx="0" cy="0"/>
        </a:xfrm>
      </p:grpSpPr>
      <p:pic>
        <p:nvPicPr>
          <p:cNvPr id="8" name="Picture 7" descr="WPS Health Solutions logo">
            <a:extLst>
              <a:ext uri="{FF2B5EF4-FFF2-40B4-BE49-F238E27FC236}">
                <a16:creationId xmlns:a16="http://schemas.microsoft.com/office/drawing/2014/main" id="{4BAE8795-1038-5FC3-798A-B4465E507FAD}"/>
              </a:ext>
              <a:ext uri="{C183D7F6-B498-43B3-948B-1728B52AA6E4}">
                <adec:decorative xmlns:adec="http://schemas.microsoft.com/office/drawing/2017/decorative" val="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497423" y="2031862"/>
            <a:ext cx="7197152" cy="2794275"/>
          </a:xfrm>
          <a:prstGeom prst="rect">
            <a:avLst/>
          </a:prstGeom>
        </p:spPr>
      </p:pic>
      <p:sp>
        <p:nvSpPr>
          <p:cNvPr id="9" name="Title 8">
            <a:extLst>
              <a:ext uri="{FF2B5EF4-FFF2-40B4-BE49-F238E27FC236}">
                <a16:creationId xmlns:a16="http://schemas.microsoft.com/office/drawing/2014/main" id="{6110E1FD-2641-6136-0E67-3D3974531D63}"/>
              </a:ext>
            </a:extLst>
          </p:cNvPr>
          <p:cNvSpPr>
            <a:spLocks noGrp="1"/>
          </p:cNvSpPr>
          <p:nvPr>
            <p:ph type="title"/>
          </p:nvPr>
        </p:nvSpPr>
        <p:spPr>
          <a:xfrm>
            <a:off x="838199" y="469854"/>
            <a:ext cx="10515600" cy="1325563"/>
          </a:xfrm>
        </p:spPr>
        <p:txBody>
          <a:bodyPr/>
          <a:lstStyle/>
          <a:p>
            <a:r>
              <a:rPr lang="en-US" dirty="0"/>
              <a:t>Click to edit Master title style</a:t>
            </a:r>
          </a:p>
        </p:txBody>
      </p:sp>
      <p:pic>
        <p:nvPicPr>
          <p:cNvPr id="2" name="Picture 1" descr="Logo, company name&#10;&#10;Description automatically generated">
            <a:extLst>
              <a:ext uri="{FF2B5EF4-FFF2-40B4-BE49-F238E27FC236}">
                <a16:creationId xmlns:a16="http://schemas.microsoft.com/office/drawing/2014/main" id="{8CA969FC-D2AC-BF7C-E19A-96E944297C5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26890" y="5279085"/>
            <a:ext cx="2808514" cy="1227298"/>
          </a:xfrm>
          <a:prstGeom prst="rect">
            <a:avLst/>
          </a:prstGeom>
        </p:spPr>
      </p:pic>
      <p:sp>
        <p:nvSpPr>
          <p:cNvPr id="4" name="Slide Number Placeholder 7">
            <a:extLst>
              <a:ext uri="{FF2B5EF4-FFF2-40B4-BE49-F238E27FC236}">
                <a16:creationId xmlns:a16="http://schemas.microsoft.com/office/drawing/2014/main" id="{07CF9B69-9DC0-2713-0770-2436A9F29A76}"/>
              </a:ext>
            </a:extLst>
          </p:cNvPr>
          <p:cNvSpPr txBox="1">
            <a:spLocks/>
          </p:cNvSpPr>
          <p:nvPr userDrawn="1"/>
        </p:nvSpPr>
        <p:spPr>
          <a:xfrm>
            <a:off x="11236245" y="6354595"/>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42617042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slide for picture w/ hidden title">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110E1FD-2641-6136-0E67-3D3974531D63}"/>
              </a:ext>
            </a:extLst>
          </p:cNvPr>
          <p:cNvSpPr>
            <a:spLocks noGrp="1"/>
          </p:cNvSpPr>
          <p:nvPr>
            <p:ph type="title"/>
          </p:nvPr>
        </p:nvSpPr>
        <p:spPr>
          <a:xfrm>
            <a:off x="838200" y="-1642579"/>
            <a:ext cx="10515600" cy="1325563"/>
          </a:xfrm>
        </p:spPr>
        <p:txBody>
          <a:bodyPr/>
          <a:lstStyle/>
          <a:p>
            <a:r>
              <a:rPr lang="en-US" dirty="0"/>
              <a:t>Click to edit Master title style</a:t>
            </a:r>
          </a:p>
        </p:txBody>
      </p:sp>
      <p:sp>
        <p:nvSpPr>
          <p:cNvPr id="3" name="Slide Number Placeholder 7">
            <a:extLst>
              <a:ext uri="{FF2B5EF4-FFF2-40B4-BE49-F238E27FC236}">
                <a16:creationId xmlns:a16="http://schemas.microsoft.com/office/drawing/2014/main" id="{433497E0-02BB-5230-BD8C-5CB834D23EAD}"/>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199203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8" name="Picture 7" descr="A logo of a company&#10;&#10;Description automatically generated">
            <a:extLst>
              <a:ext uri="{FF2B5EF4-FFF2-40B4-BE49-F238E27FC236}">
                <a16:creationId xmlns:a16="http://schemas.microsoft.com/office/drawing/2014/main" id="{C9658463-3364-6B90-9A4D-B01F2566AE1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4" name="Slide Number Placeholder 7">
            <a:extLst>
              <a:ext uri="{FF2B5EF4-FFF2-40B4-BE49-F238E27FC236}">
                <a16:creationId xmlns:a16="http://schemas.microsoft.com/office/drawing/2014/main" id="{ABAF3DEF-86AA-7AE5-67C3-5B2A510CBBAF}"/>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3343471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Content, CPT Fie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10515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2705100"/>
            <a:ext cx="10515600" cy="3471863"/>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8" name="Picture 7" descr="A logo of a company&#10;&#10;Description automatically generated">
            <a:extLst>
              <a:ext uri="{FF2B5EF4-FFF2-40B4-BE49-F238E27FC236}">
                <a16:creationId xmlns:a16="http://schemas.microsoft.com/office/drawing/2014/main" id="{C9658463-3364-6B90-9A4D-B01F2566AE1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10" name="Content Placeholder 9">
            <a:extLst>
              <a:ext uri="{FF2B5EF4-FFF2-40B4-BE49-F238E27FC236}">
                <a16:creationId xmlns:a16="http://schemas.microsoft.com/office/drawing/2014/main" id="{D1757A32-511D-9DBE-F7E3-D2A6071AC20B}"/>
              </a:ext>
            </a:extLst>
          </p:cNvPr>
          <p:cNvSpPr>
            <a:spLocks noGrp="1"/>
          </p:cNvSpPr>
          <p:nvPr>
            <p:ph sz="quarter" idx="10" hasCustomPrompt="1"/>
          </p:nvPr>
        </p:nvSpPr>
        <p:spPr>
          <a:xfrm>
            <a:off x="838199" y="1828800"/>
            <a:ext cx="10515599" cy="738188"/>
          </a:xfrm>
        </p:spPr>
        <p:txBody>
          <a:bodyPr>
            <a:normAutofit/>
          </a:bodyPr>
          <a:lstStyle>
            <a:lvl1pPr marL="0" indent="0">
              <a:buNone/>
              <a:defRPr sz="3200">
                <a:solidFill>
                  <a:schemeClr val="tx1">
                    <a:lumMod val="75000"/>
                    <a:lumOff val="25000"/>
                  </a:schemeClr>
                </a:solidFill>
              </a:defRPr>
            </a:lvl1pPr>
          </a:lstStyle>
          <a:p>
            <a:pPr lvl="0"/>
            <a:r>
              <a:rPr lang="en-US" dirty="0"/>
              <a:t>Add your sub title</a:t>
            </a:r>
          </a:p>
        </p:txBody>
      </p:sp>
      <p:sp>
        <p:nvSpPr>
          <p:cNvPr id="4" name="Text Placeholder 4">
            <a:extLst>
              <a:ext uri="{FF2B5EF4-FFF2-40B4-BE49-F238E27FC236}">
                <a16:creationId xmlns:a16="http://schemas.microsoft.com/office/drawing/2014/main" id="{86117C7E-5E98-5ECF-1509-74DEC2956B49}"/>
              </a:ext>
            </a:extLst>
          </p:cNvPr>
          <p:cNvSpPr>
            <a:spLocks noGrp="1"/>
          </p:cNvSpPr>
          <p:nvPr>
            <p:ph type="body" sz="quarter" idx="11"/>
          </p:nvPr>
        </p:nvSpPr>
        <p:spPr>
          <a:xfrm>
            <a:off x="1619636" y="6308725"/>
            <a:ext cx="9353164" cy="549275"/>
          </a:xfrm>
        </p:spPr>
        <p:txBody>
          <a:bodyPr>
            <a:noAutofit/>
          </a:bodyPr>
          <a:lstStyle>
            <a:lvl1pPr marL="0" indent="0">
              <a:buNone/>
              <a:defRPr sz="1200"/>
            </a:lvl1pPr>
            <a:lvl2pPr>
              <a:defRPr sz="1200"/>
            </a:lvl2pPr>
            <a:lvl3pPr>
              <a:defRPr sz="1200"/>
            </a:lvl3pPr>
            <a:lvl4pPr>
              <a:defRPr sz="1200"/>
            </a:lvl4pPr>
            <a:lvl5pPr>
              <a:defRPr sz="1200"/>
            </a:lvl5pPr>
          </a:lstStyle>
          <a:p>
            <a:pPr lvl="0"/>
            <a:r>
              <a:rPr lang="en-US" dirty="0"/>
              <a:t>Click to edit Master text styles</a:t>
            </a:r>
          </a:p>
        </p:txBody>
      </p:sp>
      <p:sp>
        <p:nvSpPr>
          <p:cNvPr id="6" name="Slide Number Placeholder 7">
            <a:extLst>
              <a:ext uri="{FF2B5EF4-FFF2-40B4-BE49-F238E27FC236}">
                <a16:creationId xmlns:a16="http://schemas.microsoft.com/office/drawing/2014/main" id="{70B9071C-991D-AA44-A4B5-8A0ACD387D59}"/>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3673610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10515600"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2705100"/>
            <a:ext cx="10515600" cy="3471863"/>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8" name="Picture 7" descr="A logo of a company&#10;&#10;Description automatically generated">
            <a:extLst>
              <a:ext uri="{FF2B5EF4-FFF2-40B4-BE49-F238E27FC236}">
                <a16:creationId xmlns:a16="http://schemas.microsoft.com/office/drawing/2014/main" id="{C9658463-3364-6B90-9A4D-B01F2566AE1F}"/>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61159" y="6242050"/>
            <a:ext cx="501320" cy="501650"/>
          </a:xfrm>
          <a:prstGeom prst="rect">
            <a:avLst/>
          </a:prstGeom>
        </p:spPr>
      </p:pic>
      <p:sp>
        <p:nvSpPr>
          <p:cNvPr id="10" name="Content Placeholder 9">
            <a:extLst>
              <a:ext uri="{FF2B5EF4-FFF2-40B4-BE49-F238E27FC236}">
                <a16:creationId xmlns:a16="http://schemas.microsoft.com/office/drawing/2014/main" id="{D1757A32-511D-9DBE-F7E3-D2A6071AC20B}"/>
              </a:ext>
            </a:extLst>
          </p:cNvPr>
          <p:cNvSpPr>
            <a:spLocks noGrp="1"/>
          </p:cNvSpPr>
          <p:nvPr>
            <p:ph sz="quarter" idx="10" hasCustomPrompt="1"/>
          </p:nvPr>
        </p:nvSpPr>
        <p:spPr>
          <a:xfrm>
            <a:off x="838199" y="1828800"/>
            <a:ext cx="10515599" cy="738188"/>
          </a:xfrm>
        </p:spPr>
        <p:txBody>
          <a:bodyPr>
            <a:normAutofit/>
          </a:bodyPr>
          <a:lstStyle>
            <a:lvl1pPr marL="0" indent="0">
              <a:buNone/>
              <a:defRPr sz="3200">
                <a:solidFill>
                  <a:schemeClr val="tx1">
                    <a:lumMod val="75000"/>
                    <a:lumOff val="25000"/>
                  </a:schemeClr>
                </a:solidFill>
              </a:defRPr>
            </a:lvl1pPr>
          </a:lstStyle>
          <a:p>
            <a:pPr lvl="0"/>
            <a:r>
              <a:rPr lang="en-US" dirty="0"/>
              <a:t>Add your sub title</a:t>
            </a:r>
          </a:p>
        </p:txBody>
      </p:sp>
      <p:sp>
        <p:nvSpPr>
          <p:cNvPr id="5" name="Slide Number Placeholder 7">
            <a:extLst>
              <a:ext uri="{FF2B5EF4-FFF2-40B4-BE49-F238E27FC236}">
                <a16:creationId xmlns:a16="http://schemas.microsoft.com/office/drawing/2014/main" id="{E7BF7FBA-6222-08FB-CB07-356F664617B4}"/>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292186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Content, CPT with snow flak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3A1C11E-9CCC-ABB6-5C3B-D960528527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73939" y="320851"/>
            <a:ext cx="2315954" cy="2315954"/>
          </a:xfrm>
          <a:prstGeom prst="rect">
            <a:avLst/>
          </a:prstGeom>
        </p:spPr>
      </p:pic>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8160309"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2706624"/>
            <a:ext cx="10515600" cy="3681411"/>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10" name="Content Placeholder 9">
            <a:extLst>
              <a:ext uri="{FF2B5EF4-FFF2-40B4-BE49-F238E27FC236}">
                <a16:creationId xmlns:a16="http://schemas.microsoft.com/office/drawing/2014/main" id="{D1757A32-511D-9DBE-F7E3-D2A6071AC20B}"/>
              </a:ext>
            </a:extLst>
          </p:cNvPr>
          <p:cNvSpPr>
            <a:spLocks noGrp="1"/>
          </p:cNvSpPr>
          <p:nvPr>
            <p:ph sz="quarter" idx="10" hasCustomPrompt="1"/>
          </p:nvPr>
        </p:nvSpPr>
        <p:spPr>
          <a:xfrm>
            <a:off x="838200" y="1828800"/>
            <a:ext cx="8159750" cy="740664"/>
          </a:xfrm>
        </p:spPr>
        <p:txBody>
          <a:bodyPr>
            <a:normAutofit/>
          </a:bodyPr>
          <a:lstStyle>
            <a:lvl1pPr marL="0" indent="0">
              <a:buNone/>
              <a:defRPr sz="3200">
                <a:solidFill>
                  <a:schemeClr val="tx1">
                    <a:lumMod val="75000"/>
                    <a:lumOff val="25000"/>
                  </a:schemeClr>
                </a:solidFill>
              </a:defRPr>
            </a:lvl1pPr>
          </a:lstStyle>
          <a:p>
            <a:pPr lvl="0"/>
            <a:r>
              <a:rPr lang="en-US" dirty="0"/>
              <a:t>Add your sub title</a:t>
            </a:r>
          </a:p>
        </p:txBody>
      </p:sp>
      <p:sp>
        <p:nvSpPr>
          <p:cNvPr id="5" name="Text Placeholder 4">
            <a:extLst>
              <a:ext uri="{FF2B5EF4-FFF2-40B4-BE49-F238E27FC236}">
                <a16:creationId xmlns:a16="http://schemas.microsoft.com/office/drawing/2014/main" id="{71E18BBE-F7AF-1BE6-9878-07866E6B5560}"/>
              </a:ext>
            </a:extLst>
          </p:cNvPr>
          <p:cNvSpPr>
            <a:spLocks noGrp="1"/>
          </p:cNvSpPr>
          <p:nvPr>
            <p:ph type="body" sz="quarter" idx="11"/>
          </p:nvPr>
        </p:nvSpPr>
        <p:spPr>
          <a:xfrm>
            <a:off x="1619636" y="6488668"/>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7" name="Slide Number Placeholder 7">
            <a:extLst>
              <a:ext uri="{FF2B5EF4-FFF2-40B4-BE49-F238E27FC236}">
                <a16:creationId xmlns:a16="http://schemas.microsoft.com/office/drawing/2014/main" id="{86C4EC8D-3075-8F6F-A91D-F6CEA2DECAB5}"/>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1010148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title, Content with snow flak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3A1C11E-9CCC-ABB6-5C3B-D960528527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73939" y="320851"/>
            <a:ext cx="2315954" cy="2315954"/>
          </a:xfrm>
          <a:prstGeom prst="rect">
            <a:avLst/>
          </a:prstGeom>
        </p:spPr>
      </p:pic>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8160309"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2706624"/>
            <a:ext cx="10515600" cy="3681411"/>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10" name="Content Placeholder 9">
            <a:extLst>
              <a:ext uri="{FF2B5EF4-FFF2-40B4-BE49-F238E27FC236}">
                <a16:creationId xmlns:a16="http://schemas.microsoft.com/office/drawing/2014/main" id="{D1757A32-511D-9DBE-F7E3-D2A6071AC20B}"/>
              </a:ext>
            </a:extLst>
          </p:cNvPr>
          <p:cNvSpPr>
            <a:spLocks noGrp="1"/>
          </p:cNvSpPr>
          <p:nvPr>
            <p:ph sz="quarter" idx="10" hasCustomPrompt="1"/>
          </p:nvPr>
        </p:nvSpPr>
        <p:spPr>
          <a:xfrm>
            <a:off x="838200" y="1828800"/>
            <a:ext cx="8159750" cy="740664"/>
          </a:xfrm>
        </p:spPr>
        <p:txBody>
          <a:bodyPr>
            <a:normAutofit/>
          </a:bodyPr>
          <a:lstStyle>
            <a:lvl1pPr marL="0" indent="0">
              <a:buNone/>
              <a:defRPr sz="3200">
                <a:solidFill>
                  <a:schemeClr val="tx1">
                    <a:lumMod val="75000"/>
                    <a:lumOff val="25000"/>
                  </a:schemeClr>
                </a:solidFill>
              </a:defRPr>
            </a:lvl1pPr>
          </a:lstStyle>
          <a:p>
            <a:pPr lvl="0"/>
            <a:r>
              <a:rPr lang="en-US" dirty="0"/>
              <a:t>Add your sub title</a:t>
            </a:r>
          </a:p>
        </p:txBody>
      </p:sp>
      <p:sp>
        <p:nvSpPr>
          <p:cNvPr id="6" name="Slide Number Placeholder 7">
            <a:extLst>
              <a:ext uri="{FF2B5EF4-FFF2-40B4-BE49-F238E27FC236}">
                <a16:creationId xmlns:a16="http://schemas.microsoft.com/office/drawing/2014/main" id="{CB84ACC7-AE5E-235C-69F2-7941B7A0A72D}"/>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1424071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CPT w/ snow flak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23A1C11E-9CCC-ABB6-5C3B-D960528527E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73939" y="320851"/>
            <a:ext cx="2315954" cy="2315954"/>
          </a:xfrm>
          <a:prstGeom prst="rect">
            <a:avLst/>
          </a:prstGeom>
        </p:spPr>
      </p:pic>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8160309" cy="1325563"/>
          </a:xfrm>
        </p:spPr>
        <p:txBody>
          <a:bodyPr/>
          <a:lstStyle>
            <a:lvl1pPr algn="l">
              <a:defRPr>
                <a:solidFill>
                  <a:srgbClr val="042789"/>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1804988"/>
            <a:ext cx="10515600" cy="4583047"/>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sp>
        <p:nvSpPr>
          <p:cNvPr id="5" name="Text Placeholder 4">
            <a:extLst>
              <a:ext uri="{FF2B5EF4-FFF2-40B4-BE49-F238E27FC236}">
                <a16:creationId xmlns:a16="http://schemas.microsoft.com/office/drawing/2014/main" id="{71E18BBE-F7AF-1BE6-9878-07866E6B5560}"/>
              </a:ext>
            </a:extLst>
          </p:cNvPr>
          <p:cNvSpPr>
            <a:spLocks noGrp="1"/>
          </p:cNvSpPr>
          <p:nvPr>
            <p:ph type="body" sz="quarter" idx="11"/>
          </p:nvPr>
        </p:nvSpPr>
        <p:spPr>
          <a:xfrm>
            <a:off x="1619636" y="6488668"/>
            <a:ext cx="9353164" cy="369332"/>
          </a:xfrm>
        </p:spPr>
        <p:txBody>
          <a:bodyPr>
            <a:noAutofit/>
          </a:bodyPr>
          <a:lstStyle>
            <a:lvl1pPr marL="0" indent="0">
              <a:buNone/>
              <a:defRPr sz="1200">
                <a:solidFill>
                  <a:schemeClr val="tx1">
                    <a:lumMod val="75000"/>
                    <a:lumOff val="25000"/>
                  </a:schemeClr>
                </a:solidFill>
              </a:defRPr>
            </a:lvl1pPr>
            <a:lvl2pPr>
              <a:defRPr sz="1200"/>
            </a:lvl2pPr>
            <a:lvl3pPr>
              <a:defRPr sz="1200"/>
            </a:lvl3pPr>
            <a:lvl4pPr>
              <a:defRPr sz="1200"/>
            </a:lvl4pPr>
            <a:lvl5pPr>
              <a:defRPr sz="1200"/>
            </a:lvl5pPr>
          </a:lstStyle>
          <a:p>
            <a:pPr lvl="0"/>
            <a:r>
              <a:rPr lang="en-US" dirty="0"/>
              <a:t>Click to edit Master text styles</a:t>
            </a:r>
          </a:p>
        </p:txBody>
      </p:sp>
      <p:sp>
        <p:nvSpPr>
          <p:cNvPr id="7" name="Slide Number Placeholder 7">
            <a:extLst>
              <a:ext uri="{FF2B5EF4-FFF2-40B4-BE49-F238E27FC236}">
                <a16:creationId xmlns:a16="http://schemas.microsoft.com/office/drawing/2014/main" id="{6A3AAD54-5DB9-7382-73A9-E4458DBB1AA1}"/>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Tree>
    <p:extLst>
      <p:ext uri="{BB962C8B-B14F-4D97-AF65-F5344CB8AC3E}">
        <p14:creationId xmlns:p14="http://schemas.microsoft.com/office/powerpoint/2010/main" val="2101765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w/ snow fla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D8FBD-4069-8E42-73DD-E2181C6C820A}"/>
              </a:ext>
            </a:extLst>
          </p:cNvPr>
          <p:cNvSpPr>
            <a:spLocks noGrp="1"/>
          </p:cNvSpPr>
          <p:nvPr>
            <p:ph type="title"/>
          </p:nvPr>
        </p:nvSpPr>
        <p:spPr>
          <a:xfrm>
            <a:off x="838200" y="365125"/>
            <a:ext cx="8160309" cy="1325563"/>
          </a:xfrm>
        </p:spPr>
        <p:txBody>
          <a:bodyPr/>
          <a:lstStyle>
            <a:lvl1pPr>
              <a:defRPr>
                <a:solidFill>
                  <a:schemeClr val="tx1">
                    <a:lumMod val="75000"/>
                    <a:lumOff val="25000"/>
                  </a:schemeClr>
                </a:solidFill>
              </a:defRPr>
            </a:lvl1pPr>
          </a:lstStyle>
          <a:p>
            <a:r>
              <a:rPr lang="en-US" dirty="0"/>
              <a:t>Click to edit Master title style</a:t>
            </a:r>
          </a:p>
        </p:txBody>
      </p:sp>
      <p:sp>
        <p:nvSpPr>
          <p:cNvPr id="5" name="Slide Number Placeholder 7">
            <a:extLst>
              <a:ext uri="{FF2B5EF4-FFF2-40B4-BE49-F238E27FC236}">
                <a16:creationId xmlns:a16="http://schemas.microsoft.com/office/drawing/2014/main" id="{23BEC34F-514B-D5D1-F2F1-E38D3D386D6C}"/>
              </a:ext>
            </a:extLst>
          </p:cNvPr>
          <p:cNvSpPr txBox="1">
            <a:spLocks/>
          </p:cNvSpPr>
          <p:nvPr userDrawn="1"/>
        </p:nvSpPr>
        <p:spPr>
          <a:xfrm>
            <a:off x="526890" y="6308373"/>
            <a:ext cx="997109" cy="288791"/>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3B713F2D-763E-4FA7-AA2D-3F7456ADA4C8}" type="slidenum">
              <a:rPr lang="en-US" smtClean="0"/>
              <a:pPr algn="l"/>
              <a:t>‹#›</a:t>
            </a:fld>
            <a:endParaRPr lang="en-US" dirty="0"/>
          </a:p>
        </p:txBody>
      </p:sp>
      <p:sp>
        <p:nvSpPr>
          <p:cNvPr id="3" name="Content Placeholder 2">
            <a:extLst>
              <a:ext uri="{FF2B5EF4-FFF2-40B4-BE49-F238E27FC236}">
                <a16:creationId xmlns:a16="http://schemas.microsoft.com/office/drawing/2014/main" id="{568ED624-3888-3796-CDD6-9C36A7486143}"/>
              </a:ext>
            </a:extLst>
          </p:cNvPr>
          <p:cNvSpPr>
            <a:spLocks noGrp="1"/>
          </p:cNvSpPr>
          <p:nvPr>
            <p:ph idx="1"/>
          </p:nvPr>
        </p:nvSpPr>
        <p:spPr>
          <a:xfrm>
            <a:off x="838200" y="1804988"/>
            <a:ext cx="10515600" cy="4583047"/>
          </a:xfrm>
        </p:spPr>
        <p:txBody>
          <a:bodyPr/>
          <a:lstStyle>
            <a:lvl1pPr>
              <a:buClr>
                <a:srgbClr val="042789"/>
              </a:buClr>
              <a:defRPr sz="3200">
                <a:solidFill>
                  <a:schemeClr val="tx1">
                    <a:lumMod val="75000"/>
                    <a:lumOff val="25000"/>
                  </a:schemeClr>
                </a:solidFill>
              </a:defRPr>
            </a:lvl1pPr>
            <a:lvl2pPr>
              <a:buClr>
                <a:srgbClr val="042789"/>
              </a:buClr>
              <a:defRPr sz="2800">
                <a:solidFill>
                  <a:schemeClr val="tx1">
                    <a:lumMod val="75000"/>
                    <a:lumOff val="25000"/>
                  </a:schemeClr>
                </a:solidFill>
              </a:defRPr>
            </a:lvl2pPr>
            <a:lvl3pPr>
              <a:buClr>
                <a:srgbClr val="042789"/>
              </a:buClr>
              <a:defRPr sz="2400">
                <a:solidFill>
                  <a:schemeClr val="tx1">
                    <a:lumMod val="75000"/>
                    <a:lumOff val="25000"/>
                  </a:schemeClr>
                </a:solidFill>
              </a:defRPr>
            </a:lvl3pPr>
          </a:lstStyle>
          <a:p>
            <a:pPr lvl="0"/>
            <a:r>
              <a:rPr lang="en-US" dirty="0"/>
              <a:t>Click to edit Master text styles</a:t>
            </a:r>
          </a:p>
          <a:p>
            <a:pPr lvl="1"/>
            <a:r>
              <a:rPr lang="en-US" dirty="0"/>
              <a:t>Second level</a:t>
            </a:r>
          </a:p>
          <a:p>
            <a:pPr lvl="2"/>
            <a:r>
              <a:rPr lang="en-US" dirty="0"/>
              <a:t>Third level</a:t>
            </a:r>
          </a:p>
        </p:txBody>
      </p:sp>
      <p:pic>
        <p:nvPicPr>
          <p:cNvPr id="6" name="Picture 5" descr="A close up of a logo&#10;&#10;Description automatically generated">
            <a:extLst>
              <a:ext uri="{FF2B5EF4-FFF2-40B4-BE49-F238E27FC236}">
                <a16:creationId xmlns:a16="http://schemas.microsoft.com/office/drawing/2014/main" id="{FD5C9C5F-4611-6314-B239-2FC6C58AE054}"/>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9059108" y="0"/>
            <a:ext cx="3132891" cy="2943225"/>
          </a:xfrm>
          <a:prstGeom prst="rect">
            <a:avLst/>
          </a:prstGeom>
        </p:spPr>
      </p:pic>
    </p:spTree>
    <p:extLst>
      <p:ext uri="{BB962C8B-B14F-4D97-AF65-F5344CB8AC3E}">
        <p14:creationId xmlns:p14="http://schemas.microsoft.com/office/powerpoint/2010/main" val="677544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33FCE2-97E4-699E-8DE7-89E45E2447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8549A6-B75F-2C87-6C33-57D008FA1B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4" name="Date Placeholder 3">
            <a:extLst>
              <a:ext uri="{FF2B5EF4-FFF2-40B4-BE49-F238E27FC236}">
                <a16:creationId xmlns:a16="http://schemas.microsoft.com/office/drawing/2014/main" id="{1BF39F09-1CAC-5CA3-B933-D52D0E2390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09ECDA-42A4-4385-B7B3-CD506A0CC080}" type="datetimeFigureOut">
              <a:rPr lang="en-US" smtClean="0"/>
              <a:t>2/14/2025</a:t>
            </a:fld>
            <a:endParaRPr lang="en-US" dirty="0"/>
          </a:p>
        </p:txBody>
      </p:sp>
      <p:sp>
        <p:nvSpPr>
          <p:cNvPr id="5" name="Footer Placeholder 4">
            <a:extLst>
              <a:ext uri="{FF2B5EF4-FFF2-40B4-BE49-F238E27FC236}">
                <a16:creationId xmlns:a16="http://schemas.microsoft.com/office/drawing/2014/main" id="{FE1576B8-72E7-FE30-662B-2ABC91F2F6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1DB5311D-2160-99ED-A8E4-365D3495E0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A79023-C6C8-4710-B25F-EFC12BBCC5F8}" type="slidenum">
              <a:rPr lang="en-US" smtClean="0"/>
              <a:t>‹#›</a:t>
            </a:fld>
            <a:endParaRPr lang="en-US" dirty="0"/>
          </a:p>
        </p:txBody>
      </p:sp>
    </p:spTree>
    <p:extLst>
      <p:ext uri="{BB962C8B-B14F-4D97-AF65-F5344CB8AC3E}">
        <p14:creationId xmlns:p14="http://schemas.microsoft.com/office/powerpoint/2010/main" val="2087818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9" r:id="rId4"/>
    <p:sldLayoutId id="2147483662" r:id="rId5"/>
    <p:sldLayoutId id="2147483658" r:id="rId6"/>
    <p:sldLayoutId id="2147483663" r:id="rId7"/>
    <p:sldLayoutId id="2147483668" r:id="rId8"/>
    <p:sldLayoutId id="2147483669" r:id="rId9"/>
    <p:sldLayoutId id="2147483670" r:id="rId10"/>
    <p:sldLayoutId id="2147483677" r:id="rId11"/>
    <p:sldLayoutId id="2147483671" r:id="rId12"/>
    <p:sldLayoutId id="2147483678" r:id="rId13"/>
    <p:sldLayoutId id="2147483651" r:id="rId14"/>
    <p:sldLayoutId id="2147483652" r:id="rId15"/>
    <p:sldLayoutId id="2147483664" r:id="rId16"/>
    <p:sldLayoutId id="2147483672" r:id="rId17"/>
    <p:sldLayoutId id="2147483673" r:id="rId18"/>
    <p:sldLayoutId id="2147483653" r:id="rId19"/>
    <p:sldLayoutId id="2147483665" r:id="rId20"/>
    <p:sldLayoutId id="2147483674" r:id="rId21"/>
    <p:sldLayoutId id="2147483679" r:id="rId22"/>
    <p:sldLayoutId id="2147483654" r:id="rId23"/>
    <p:sldLayoutId id="2147483680" r:id="rId24"/>
    <p:sldLayoutId id="2147483666" r:id="rId25"/>
    <p:sldLayoutId id="2147483655" r:id="rId26"/>
    <p:sldLayoutId id="2147483676" r:id="rId27"/>
  </p:sldLayoutIdLst>
  <p:txStyles>
    <p:titleStyle>
      <a:lvl1pPr algn="l" defTabSz="914400" rtl="0" eaLnBrk="1" latinLnBrk="0" hangingPunct="1">
        <a:lnSpc>
          <a:spcPct val="90000"/>
        </a:lnSpc>
        <a:spcBef>
          <a:spcPct val="0"/>
        </a:spcBef>
        <a:buNone/>
        <a:defRPr sz="4400" kern="1200">
          <a:solidFill>
            <a:schemeClr val="tx1">
              <a:lumMod val="75000"/>
              <a:lumOff val="2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042789"/>
        </a:buClr>
        <a:buFont typeface="Arial" panose="020B0604020202020204" pitchFamily="34" charset="0"/>
        <a:buChar char="•"/>
        <a:defRPr sz="32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42789"/>
        </a:buClr>
        <a:buFont typeface="Arial" panose="020B0604020202020204" pitchFamily="34" charset="0"/>
        <a:buChar char="•"/>
        <a:defRPr sz="2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042789"/>
        </a:buClr>
        <a:buFont typeface="Arial" panose="020B0604020202020204" pitchFamily="34" charset="0"/>
        <a:buChar char="•"/>
        <a:defRPr sz="2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042789"/>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42789"/>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mailto:wps.gha.education@wpsic.com?subject=Help:%20Documentation%20and%20Examples%20for%20AWVs" TargetMode="Externa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https://www.cms.gov/medicare/payment/fee-schedules/physician/cognitive-assessment" TargetMode="External"/><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hyperlink" Target="https://www.cms.gov/medicare/payment/fee-schedules/physician/cognitive-assessment"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medicare.gov/coverage/chronic-pain-management-treatment-services" TargetMode="External"/><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https://www.ecfr.gov/current/title-42/chapter-IV/subchapter-B/part-410/subpart-B/section-410.15#p-410.15(a)" TargetMode="External"/><Relationship Id="rId2" Type="http://schemas.openxmlformats.org/officeDocument/2006/relationships/notesSlide" Target="../notesSlides/notesSlide5.xml"/><Relationship Id="rId1" Type="http://schemas.openxmlformats.org/officeDocument/2006/relationships/slideLayout" Target="../slideLayouts/slideLayout16.xml"/><Relationship Id="rId4" Type="http://schemas.openxmlformats.org/officeDocument/2006/relationships/image" Target="../media/image18.jpeg"/></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hyperlink" Target="https://health.gov/healthypeople/priority-areas/social-determinants-health"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hyperlink" Target="https://prapare.org/" TargetMode="External"/><Relationship Id="rId2" Type="http://schemas.openxmlformats.org/officeDocument/2006/relationships/hyperlink" Target="https://www.cms.gov/priorities/innovation/files/worksheets/ahcm-screeningtool.pdf"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hyperlink" Target="https://www.medicare.gov/coverage/chronic-pain-management-treatment-services" TargetMode="External"/><Relationship Id="rId2" Type="http://schemas.openxmlformats.org/officeDocument/2006/relationships/hyperlink" Target="https://www.cms.gov/medicare/payment/fee-schedules/physician/cognitive-assessment" TargetMode="Externa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med.wpsgha.com/training" TargetMode="Externa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hyperlink" Target="https://usg02.safelinks.protection.office365.us/?url=https%3A%2F%2Fwww.ecfr.gov%2Fcurrent%2Ftitle-42%2Fchapter-IV%2Fsubchapter-B%2Fpart-410%2Fsubpart-B%2Fsection-410.15&amp;data=05%7C02%7CEydee.Jennifer.Boniface%40wpsic.com%7C216e4d25018e40efe18308dd4d067c60%7C20ed31a86a594b09a03dad07a1b63f45%7C0%7C0%7C638751412542930048%7CUnknown%7CTWFpbGZsb3d8eyJFbXB0eU1hcGkiOnRydWUsIlYiOiIwLjAuMDAwMCIsIlAiOiJXaW4zMiIsIkFOIjoiTWFpbCIsIldUIjoyfQ%3D%3D%7C0%7C%7C%7C&amp;sdata=uPeWkNfPRZvc9xa3ZveU2skeQyVmnEHHUZ7ylX22GUg%3D&amp;reserved=0" TargetMode="Externa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hyperlink" Target="https://www.cms.gov/Outreach-and-Education/Medicare-Learning-Network-MLN/MLNProducts/preventive-services/medicare-wellness-visits.html" TargetMode="Externa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8" Type="http://schemas.openxmlformats.org/officeDocument/2006/relationships/hyperlink" Target="https://www.youtube.com/playlist?list=PLmWbOYPskBJhvSWUZ7ys9v5syiy6l5jcI" TargetMode="External"/><Relationship Id="rId3" Type="http://schemas.openxmlformats.org/officeDocument/2006/relationships/hyperlink" Target="https://www.cms.gov/Regulations-and-Guidance/Guidance/Manuals/Downloads/clm104c12.pdf" TargetMode="External"/><Relationship Id="rId7" Type="http://schemas.openxmlformats.org/officeDocument/2006/relationships/hyperlink" Target="https://med.wpsgha.com/guides-resources/view/849" TargetMode="External"/><Relationship Id="rId2" Type="http://schemas.openxmlformats.org/officeDocument/2006/relationships/hyperlink" Target="https://www.cms.gov/regulations-and-guidance/guidance/manuals/downloads/bp102c15.pdf" TargetMode="External"/><Relationship Id="rId1" Type="http://schemas.openxmlformats.org/officeDocument/2006/relationships/slideLayout" Target="../slideLayouts/slideLayout9.xml"/><Relationship Id="rId6" Type="http://schemas.openxmlformats.org/officeDocument/2006/relationships/hyperlink" Target="https://www.cms.gov/Outreach-and-Education/Medicare-Learning-Network-MLN/MLNProducts/Downloads/AdvanceCarePlanning.pdf" TargetMode="External"/><Relationship Id="rId5" Type="http://schemas.openxmlformats.org/officeDocument/2006/relationships/hyperlink" Target="https://www.cms.gov/Outreach-and-Education/Medicare-Learning-Network-MLN/MLNProducts/preventive-services/medicare-wellness-visits.html" TargetMode="External"/><Relationship Id="rId4" Type="http://schemas.openxmlformats.org/officeDocument/2006/relationships/hyperlink" Target="https://www.cms.gov/medicare/prevention/prevntiongeninfo/medicare-preventive-services/mps-quickreferencechart-1.html"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9.xml"/><Relationship Id="rId4" Type="http://schemas.microsoft.com/office/2007/relationships/hdphoto" Target="../media/hdphoto1.wdp"/></Relationships>
</file>

<file path=ppt/slides/_rels/slide39.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hyperlink" Target="mailto:wps.gha.education@wpsic.com?subject=Documentation%20and%20Examples%20for%20AWVs" TargetMode="Externa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9.xml"/><Relationship Id="rId5" Type="http://schemas.openxmlformats.org/officeDocument/2006/relationships/hyperlink" Target="https://www.cms.gov/" TargetMode="External"/><Relationship Id="rId4" Type="http://schemas.openxmlformats.org/officeDocument/2006/relationships/hyperlink" Target="http://www.flickr.com/photos/ari/4987126075/"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png"/><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https://www.ecfr.gov/current/title-42/chapter-IV/subchapter-B/part-410/subpart-B/section-410.32" TargetMode="External"/><Relationship Id="rId2" Type="http://schemas.openxmlformats.org/officeDocument/2006/relationships/hyperlink" Target="https://www.ssa.gov/OP_Home/ssact/title18/1861.htm"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939B0-8DB1-946D-FF7C-AB64135F70F7}"/>
              </a:ext>
            </a:extLst>
          </p:cNvPr>
          <p:cNvSpPr>
            <a:spLocks noGrp="1"/>
          </p:cNvSpPr>
          <p:nvPr>
            <p:ph type="title"/>
          </p:nvPr>
        </p:nvSpPr>
        <p:spPr/>
        <p:txBody>
          <a:bodyPr/>
          <a:lstStyle/>
          <a:p>
            <a:r>
              <a:rPr lang="en-US" dirty="0"/>
              <a:t>Audio Information</a:t>
            </a:r>
          </a:p>
        </p:txBody>
      </p:sp>
      <p:sp>
        <p:nvSpPr>
          <p:cNvPr id="3" name="Content Placeholder 2">
            <a:extLst>
              <a:ext uri="{FF2B5EF4-FFF2-40B4-BE49-F238E27FC236}">
                <a16:creationId xmlns:a16="http://schemas.microsoft.com/office/drawing/2014/main" id="{7D124BBC-9CDE-94FB-0724-82E755958D9F}"/>
              </a:ext>
            </a:extLst>
          </p:cNvPr>
          <p:cNvSpPr>
            <a:spLocks noGrp="1"/>
          </p:cNvSpPr>
          <p:nvPr>
            <p:ph type="body" sz="quarter" idx="14"/>
          </p:nvPr>
        </p:nvSpPr>
        <p:spPr>
          <a:xfrm>
            <a:off x="4959527" y="1691323"/>
            <a:ext cx="6904234" cy="4297680"/>
          </a:xfrm>
        </p:spPr>
        <p:txBody>
          <a:bodyPr>
            <a:normAutofit lnSpcReduction="10000"/>
          </a:bodyPr>
          <a:lstStyle/>
          <a:p>
            <a:r>
              <a:rPr lang="en-US" dirty="0"/>
              <a:t>The presenter started speaking</a:t>
            </a:r>
          </a:p>
          <a:p>
            <a:pPr lvl="1"/>
            <a:r>
              <a:rPr lang="en-US" dirty="0"/>
              <a:t>Still hearing music? </a:t>
            </a:r>
          </a:p>
          <a:p>
            <a:pPr lvl="2"/>
            <a:r>
              <a:rPr lang="en-US" dirty="0"/>
              <a:t>Close and restart the session</a:t>
            </a:r>
          </a:p>
          <a:p>
            <a:pPr lvl="1"/>
            <a:r>
              <a:rPr lang="en-US" dirty="0"/>
              <a:t>Change your audio setting by </a:t>
            </a:r>
          </a:p>
          <a:p>
            <a:pPr lvl="2"/>
            <a:r>
              <a:rPr lang="en-US" dirty="0"/>
              <a:t>Choosing “Audio &amp; Video”</a:t>
            </a:r>
          </a:p>
          <a:p>
            <a:pPr lvl="2"/>
            <a:r>
              <a:rPr lang="en-US" dirty="0"/>
              <a:t>Select “Switch Audio” </a:t>
            </a:r>
          </a:p>
          <a:p>
            <a:pPr lvl="1"/>
            <a:r>
              <a:rPr lang="en-US" dirty="0"/>
              <a:t>Call in </a:t>
            </a:r>
          </a:p>
          <a:p>
            <a:pPr lvl="2"/>
            <a:r>
              <a:rPr lang="en-US" dirty="0"/>
              <a:t>The phone information is in the chat</a:t>
            </a:r>
          </a:p>
          <a:p>
            <a:r>
              <a:rPr lang="en-US" dirty="0"/>
              <a:t>Email for technical difficulties</a:t>
            </a:r>
          </a:p>
          <a:p>
            <a:pPr lvl="1"/>
            <a:r>
              <a:rPr lang="en-US" dirty="0">
                <a:hlinkClick r:id="rId2"/>
              </a:rPr>
              <a:t>wps.gha.education@wpsic.com</a:t>
            </a:r>
            <a:endParaRPr lang="en-US" dirty="0"/>
          </a:p>
        </p:txBody>
      </p:sp>
      <p:pic>
        <p:nvPicPr>
          <p:cNvPr id="5" name="Picture 4">
            <a:extLst>
              <a:ext uri="{FF2B5EF4-FFF2-40B4-BE49-F238E27FC236}">
                <a16:creationId xmlns:a16="http://schemas.microsoft.com/office/drawing/2014/main" id="{FB146413-BDEB-2DA0-58E7-C7364A59A5FF}"/>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6506" y="2121282"/>
            <a:ext cx="4060963" cy="261543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80326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537D8-AECB-EF12-9173-344F0C64A8E7}"/>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Frequency and Cost of AWV</a:t>
            </a:r>
            <a:endParaRPr lang="en-US" dirty="0"/>
          </a:p>
        </p:txBody>
      </p:sp>
      <p:sp>
        <p:nvSpPr>
          <p:cNvPr id="3" name="Content Placeholder 2">
            <a:extLst>
              <a:ext uri="{FF2B5EF4-FFF2-40B4-BE49-F238E27FC236}">
                <a16:creationId xmlns:a16="http://schemas.microsoft.com/office/drawing/2014/main" id="{D64FB8F8-42BC-69E8-6FEA-14A83DA3A557}"/>
              </a:ext>
            </a:extLst>
          </p:cNvPr>
          <p:cNvSpPr>
            <a:spLocks noGrp="1"/>
          </p:cNvSpPr>
          <p:nvPr>
            <p:ph idx="1"/>
          </p:nvPr>
        </p:nvSpPr>
        <p:spPr>
          <a:xfrm>
            <a:off x="838200" y="1804988"/>
            <a:ext cx="7280189" cy="4583047"/>
          </a:xfrm>
        </p:spPr>
        <p:txBody>
          <a:bodyPr>
            <a:normAutofit fontScale="92500"/>
          </a:bodyPr>
          <a:lstStyle/>
          <a:p>
            <a:r>
              <a:rPr lang="en-US" sz="3500" dirty="0"/>
              <a:t>Initial AWV covered once per lifetime</a:t>
            </a:r>
          </a:p>
          <a:p>
            <a:r>
              <a:rPr lang="en-US" sz="3500" dirty="0"/>
              <a:t>Subsequent and AWV in a Federally Qualified Health Center covered once every 12 months</a:t>
            </a:r>
          </a:p>
          <a:p>
            <a:r>
              <a:rPr lang="en-US" sz="3500" dirty="0"/>
              <a:t>No copayment, coinsurance, or deductible </a:t>
            </a:r>
          </a:p>
          <a:p>
            <a:r>
              <a:rPr lang="en-US" sz="3500" dirty="0"/>
              <a:t>Telehealth eligible </a:t>
            </a:r>
          </a:p>
          <a:p>
            <a:pPr lvl="1"/>
            <a:r>
              <a:rPr lang="en-US" sz="3000" dirty="0"/>
              <a:t>Can be met through audio-only interaction</a:t>
            </a:r>
          </a:p>
        </p:txBody>
      </p:sp>
      <p:pic>
        <p:nvPicPr>
          <p:cNvPr id="1026" name="Picture 2">
            <a:extLst>
              <a:ext uri="{FF2B5EF4-FFF2-40B4-BE49-F238E27FC236}">
                <a16:creationId xmlns:a16="http://schemas.microsoft.com/office/drawing/2014/main" id="{95FF9931-6ECE-CA7D-FE03-0CDDFFE65EB9}"/>
              </a:ext>
              <a:ext uri="{C183D7F6-B498-43B3-948B-1728B52AA6E4}">
                <adec:decorative xmlns:adec="http://schemas.microsoft.com/office/drawing/2017/decorative" val="1"/>
              </a:ext>
            </a:extLst>
          </p:cNvPr>
          <p:cNvPicPr>
            <a:picLocks noGrp="1" noChangeAspect="1" noChangeArrowheads="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bwMode="auto">
          <a:xfrm>
            <a:off x="8661400" y="3213100"/>
            <a:ext cx="2643188" cy="317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6126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D853B-4951-B7B4-69F2-17F010051BEC}"/>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Initial AWV</a:t>
            </a:r>
            <a:endParaRPr lang="en-US" dirty="0"/>
          </a:p>
        </p:txBody>
      </p:sp>
      <p:sp>
        <p:nvSpPr>
          <p:cNvPr id="3" name="Content Placeholder 2">
            <a:extLst>
              <a:ext uri="{FF2B5EF4-FFF2-40B4-BE49-F238E27FC236}">
                <a16:creationId xmlns:a16="http://schemas.microsoft.com/office/drawing/2014/main" id="{B8601C20-8AB4-5FAF-80BF-D713B6B3F8EA}"/>
              </a:ext>
            </a:extLst>
          </p:cNvPr>
          <p:cNvSpPr>
            <a:spLocks noGrp="1"/>
          </p:cNvSpPr>
          <p:nvPr>
            <p:ph idx="1"/>
          </p:nvPr>
        </p:nvSpPr>
        <p:spPr/>
        <p:txBody>
          <a:bodyPr/>
          <a:lstStyle/>
          <a:p>
            <a:r>
              <a:rPr lang="en-US" dirty="0"/>
              <a:t>Review (and administration if needed) of HRA</a:t>
            </a:r>
          </a:p>
          <a:p>
            <a:r>
              <a:rPr lang="en-US" dirty="0"/>
              <a:t>Beneficiary’s medical and family history</a:t>
            </a:r>
          </a:p>
          <a:p>
            <a:pPr lvl="1"/>
            <a:r>
              <a:rPr lang="en-US" dirty="0"/>
              <a:t>Past medical and surgical history</a:t>
            </a:r>
          </a:p>
          <a:p>
            <a:pPr lvl="1"/>
            <a:r>
              <a:rPr lang="en-US" dirty="0"/>
              <a:t>Family history</a:t>
            </a:r>
          </a:p>
          <a:p>
            <a:pPr lvl="1"/>
            <a:r>
              <a:rPr lang="en-US" dirty="0"/>
              <a:t>Current medications and supplements and other substances beneficiary may be using </a:t>
            </a:r>
          </a:p>
          <a:p>
            <a:r>
              <a:rPr lang="en-US" dirty="0"/>
              <a:t>List of current providers and suppliers</a:t>
            </a:r>
          </a:p>
        </p:txBody>
      </p:sp>
    </p:spTree>
    <p:extLst>
      <p:ext uri="{BB962C8B-B14F-4D97-AF65-F5344CB8AC3E}">
        <p14:creationId xmlns:p14="http://schemas.microsoft.com/office/powerpoint/2010/main" val="112948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15D30-2801-1BC0-560F-65B8E216A6EC}"/>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Additional Documentation for Initial AWV</a:t>
            </a:r>
            <a:endParaRPr lang="en-US" dirty="0"/>
          </a:p>
        </p:txBody>
      </p:sp>
      <p:sp>
        <p:nvSpPr>
          <p:cNvPr id="3" name="Content Placeholder 2">
            <a:extLst>
              <a:ext uri="{FF2B5EF4-FFF2-40B4-BE49-F238E27FC236}">
                <a16:creationId xmlns:a16="http://schemas.microsoft.com/office/drawing/2014/main" id="{5CAA9201-833E-06C2-68EA-B2B6E57E096C}"/>
              </a:ext>
            </a:extLst>
          </p:cNvPr>
          <p:cNvSpPr>
            <a:spLocks noGrp="1"/>
          </p:cNvSpPr>
          <p:nvPr>
            <p:ph sz="half" idx="1"/>
          </p:nvPr>
        </p:nvSpPr>
        <p:spPr/>
        <p:txBody>
          <a:bodyPr>
            <a:normAutofit fontScale="92500" lnSpcReduction="10000"/>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3500" kern="100" dirty="0">
                <a:effectLst/>
                <a:latin typeface="Arial" panose="020B0604020202020204" pitchFamily="34" charset="0"/>
                <a:ea typeface="Calibri" panose="020F0502020204030204" pitchFamily="34" charset="0"/>
                <a:cs typeface="Arial" panose="020B0604020202020204" pitchFamily="34" charset="0"/>
              </a:rPr>
              <a:t>Physical Examination </a:t>
            </a:r>
          </a:p>
          <a:p>
            <a:pPr marL="742950" marR="0" lvl="1" indent="-285750">
              <a:lnSpc>
                <a:spcPct val="107000"/>
              </a:lnSpc>
              <a:spcBef>
                <a:spcPts val="0"/>
              </a:spcBef>
              <a:spcAft>
                <a:spcPts val="800"/>
              </a:spcAft>
              <a:buFont typeface="Arial" panose="020B0604020202020204" pitchFamily="34" charset="0"/>
              <a:buChar char="•"/>
              <a:tabLst>
                <a:tab pos="914400" algn="l"/>
              </a:tabLst>
            </a:pPr>
            <a:r>
              <a:rPr lang="en-US" sz="3000" kern="100" dirty="0">
                <a:effectLst/>
                <a:latin typeface="Arial" panose="020B0604020202020204" pitchFamily="34" charset="0"/>
                <a:ea typeface="Calibri" panose="020F0502020204030204" pitchFamily="34" charset="0"/>
                <a:cs typeface="Arial" panose="020B0604020202020204" pitchFamily="34" charset="0"/>
              </a:rPr>
              <a:t>Height and Weight</a:t>
            </a:r>
          </a:p>
          <a:p>
            <a:pPr marL="742950" marR="0" lvl="1" indent="-285750">
              <a:lnSpc>
                <a:spcPct val="107000"/>
              </a:lnSpc>
              <a:spcBef>
                <a:spcPts val="0"/>
              </a:spcBef>
              <a:spcAft>
                <a:spcPts val="800"/>
              </a:spcAft>
              <a:buFont typeface="Arial" panose="020B0604020202020204" pitchFamily="34" charset="0"/>
              <a:buChar char="•"/>
              <a:tabLst>
                <a:tab pos="914400" algn="l"/>
              </a:tabLst>
            </a:pPr>
            <a:r>
              <a:rPr lang="en-US" sz="3000" kern="100" dirty="0">
                <a:effectLst/>
                <a:latin typeface="Arial" panose="020B0604020202020204" pitchFamily="34" charset="0"/>
                <a:ea typeface="Calibri" panose="020F0502020204030204" pitchFamily="34" charset="0"/>
                <a:cs typeface="Arial" panose="020B0604020202020204" pitchFamily="34" charset="0"/>
              </a:rPr>
              <a:t>Body Mass Index (BMI) or waist circumference, if appropriate</a:t>
            </a:r>
          </a:p>
          <a:p>
            <a:pPr marL="742950" lvl="1" indent="-285750">
              <a:lnSpc>
                <a:spcPct val="107000"/>
              </a:lnSpc>
              <a:spcBef>
                <a:spcPts val="0"/>
              </a:spcBef>
              <a:spcAft>
                <a:spcPts val="800"/>
              </a:spcAft>
              <a:tabLst>
                <a:tab pos="914400" algn="l"/>
              </a:tabLst>
            </a:pPr>
            <a:r>
              <a:rPr lang="en-US" sz="3000" kern="100" dirty="0">
                <a:effectLst/>
                <a:latin typeface="Arial" panose="020B0604020202020204" pitchFamily="34" charset="0"/>
                <a:ea typeface="Calibri" panose="020F0502020204030204" pitchFamily="34" charset="0"/>
                <a:cs typeface="Arial" panose="020B0604020202020204" pitchFamily="34" charset="0"/>
              </a:rPr>
              <a:t>Blood Pressure</a:t>
            </a:r>
          </a:p>
          <a:p>
            <a:pPr marL="742950" marR="0" lvl="1" indent="-285750">
              <a:lnSpc>
                <a:spcPct val="107000"/>
              </a:lnSpc>
              <a:spcBef>
                <a:spcPts val="0"/>
              </a:spcBef>
              <a:spcAft>
                <a:spcPts val="800"/>
              </a:spcAft>
              <a:buFont typeface="Arial" panose="020B0604020202020204" pitchFamily="34" charset="0"/>
              <a:buChar char="•"/>
              <a:tabLst>
                <a:tab pos="914400" algn="l"/>
              </a:tabLst>
            </a:pPr>
            <a:r>
              <a:rPr lang="en-US" sz="3000" dirty="0">
                <a:latin typeface="Arial" panose="020B0604020202020204" pitchFamily="34" charset="0"/>
                <a:cs typeface="Arial" panose="020B0604020202020204" pitchFamily="34" charset="0"/>
              </a:rPr>
              <a:t>O</a:t>
            </a:r>
            <a:r>
              <a:rPr lang="en-US" sz="3000" b="0" i="0" u="none" strike="noStrike" baseline="0" dirty="0">
                <a:latin typeface="Arial" panose="020B0604020202020204" pitchFamily="34" charset="0"/>
                <a:cs typeface="Arial" panose="020B0604020202020204" pitchFamily="34" charset="0"/>
              </a:rPr>
              <a:t>ther routine measurements as deemed appropriate</a:t>
            </a:r>
            <a:endParaRPr lang="en-US" sz="30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Content Placeholder 3">
            <a:extLst>
              <a:ext uri="{FF2B5EF4-FFF2-40B4-BE49-F238E27FC236}">
                <a16:creationId xmlns:a16="http://schemas.microsoft.com/office/drawing/2014/main" id="{4C659223-AC8A-E9CE-8B92-41FD7728B843}"/>
              </a:ext>
            </a:extLst>
          </p:cNvPr>
          <p:cNvSpPr>
            <a:spLocks noGrp="1"/>
          </p:cNvSpPr>
          <p:nvPr>
            <p:ph sz="half" idx="2"/>
          </p:nvPr>
        </p:nvSpPr>
        <p:spPr/>
        <p:txBody>
          <a:bodyPr>
            <a:normAutofit fontScale="92500" lnSpcReduction="10000"/>
          </a:bodyPr>
          <a:lstStyle/>
          <a:p>
            <a:pPr algn="l">
              <a:lnSpc>
                <a:spcPct val="110000"/>
              </a:lnSpc>
              <a:buFont typeface="Arial" panose="020B0604020202020204" pitchFamily="34" charset="0"/>
              <a:buChar char="•"/>
            </a:pPr>
            <a:r>
              <a:rPr lang="en-US" sz="3500" b="0" i="0" dirty="0">
                <a:effectLst/>
                <a:latin typeface="Arial" panose="020B0604020202020204" pitchFamily="34" charset="0"/>
                <a:cs typeface="Arial" panose="020B0604020202020204" pitchFamily="34" charset="0"/>
              </a:rPr>
              <a:t>Identify potential </a:t>
            </a:r>
            <a:r>
              <a:rPr lang="en-US" sz="3500" b="0" i="0" dirty="0">
                <a:effectLst/>
                <a:latin typeface="Arial" panose="020B0604020202020204" pitchFamily="34" charset="0"/>
                <a:cs typeface="Arial" panose="020B0604020202020204" pitchFamily="34" charset="0"/>
                <a:hlinkClick r:id="rId3"/>
              </a:rPr>
              <a:t>cognitive impairments</a:t>
            </a:r>
            <a:r>
              <a:rPr lang="en-US" sz="3500" b="0" i="0" dirty="0">
                <a:effectLst/>
                <a:latin typeface="Arial" panose="020B0604020202020204" pitchFamily="34" charset="0"/>
                <a:cs typeface="Arial" panose="020B0604020202020204" pitchFamily="34" charset="0"/>
              </a:rPr>
              <a:t> in beneficiary</a:t>
            </a:r>
          </a:p>
          <a:p>
            <a:pPr algn="l">
              <a:lnSpc>
                <a:spcPct val="110000"/>
              </a:lnSpc>
              <a:buFont typeface="Arial" panose="020B0604020202020204" pitchFamily="34" charset="0"/>
              <a:buChar char="•"/>
            </a:pPr>
            <a:r>
              <a:rPr lang="en-US" sz="3500" b="0" i="0" dirty="0">
                <a:effectLst/>
                <a:latin typeface="Arial" panose="020B0604020202020204" pitchFamily="34" charset="0"/>
                <a:cs typeface="Arial" panose="020B0604020202020204" pitchFamily="34" charset="0"/>
              </a:rPr>
              <a:t>Review of beneficiary’s potential risk factors for depression and mood disorders</a:t>
            </a:r>
          </a:p>
        </p:txBody>
      </p:sp>
    </p:spTree>
    <p:extLst>
      <p:ext uri="{BB962C8B-B14F-4D97-AF65-F5344CB8AC3E}">
        <p14:creationId xmlns:p14="http://schemas.microsoft.com/office/powerpoint/2010/main" val="3825469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C4BA-ECFF-28BB-FAC5-7C64503E41A5}"/>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Other Documentation for Initial AWV</a:t>
            </a:r>
            <a:endParaRPr lang="en-US" dirty="0"/>
          </a:p>
        </p:txBody>
      </p:sp>
      <p:sp>
        <p:nvSpPr>
          <p:cNvPr id="3" name="Content Placeholder 2">
            <a:extLst>
              <a:ext uri="{FF2B5EF4-FFF2-40B4-BE49-F238E27FC236}">
                <a16:creationId xmlns:a16="http://schemas.microsoft.com/office/drawing/2014/main" id="{08B04B90-82D5-6AC6-B538-DF14B40D19FE}"/>
              </a:ext>
            </a:extLst>
          </p:cNvPr>
          <p:cNvSpPr>
            <a:spLocks noGrp="1"/>
          </p:cNvSpPr>
          <p:nvPr>
            <p:ph idx="1"/>
          </p:nvPr>
        </p:nvSpPr>
        <p:spPr/>
        <p:txBody>
          <a:bodyPr>
            <a:normAutofit lnSpcReduction="10000"/>
          </a:bodyPr>
          <a:lstStyle/>
          <a:p>
            <a:pPr algn="l">
              <a:buFont typeface="Arial" panose="020B0604020202020204" pitchFamily="34" charset="0"/>
              <a:buChar char="•"/>
            </a:pPr>
            <a:r>
              <a:rPr lang="en-US" b="0" i="0" dirty="0">
                <a:effectLst/>
                <a:latin typeface="Arial" panose="020B0604020202020204" pitchFamily="34" charset="0"/>
                <a:cs typeface="Arial" panose="020B0604020202020204" pitchFamily="34" charset="0"/>
              </a:rPr>
              <a:t>Review of beneficiary’s functional ability and level of safety</a:t>
            </a:r>
          </a:p>
          <a:p>
            <a:pPr lvl="1"/>
            <a:r>
              <a:rPr lang="en-US" u="sng" dirty="0">
                <a:solidFill>
                  <a:srgbClr val="0563C1"/>
                </a:solidFill>
                <a:ea typeface="Calibri" panose="020F0502020204030204" pitchFamily="34" charset="0"/>
                <a:hlinkClick r:id="rId2"/>
              </a:rPr>
              <a:t>Cognitive Assessment and Care Plan Services</a:t>
            </a:r>
            <a:endParaRPr lang="en-US" sz="2400" u="sng" dirty="0">
              <a:solidFill>
                <a:srgbClr val="0563C1"/>
              </a:solidFill>
              <a:ea typeface="Calibri" panose="020F0502020204030204" pitchFamily="34" charset="0"/>
            </a:endParaRPr>
          </a:p>
          <a:p>
            <a:pPr algn="l">
              <a:buFont typeface="Arial" panose="020B0604020202020204" pitchFamily="34" charset="0"/>
              <a:buChar char="•"/>
            </a:pPr>
            <a:r>
              <a:rPr lang="en-US" b="0" i="0" dirty="0">
                <a:effectLst/>
                <a:latin typeface="Arial" panose="020B0604020202020204" pitchFamily="34" charset="0"/>
                <a:cs typeface="Arial" panose="020B0604020202020204" pitchFamily="34" charset="0"/>
              </a:rPr>
              <a:t>Written screening schedule for beneficiary</a:t>
            </a:r>
          </a:p>
          <a:p>
            <a:r>
              <a:rPr lang="en-US" sz="3200" dirty="0"/>
              <a:t>List of risk factors for which interventions are recommend or underway</a:t>
            </a:r>
          </a:p>
          <a:p>
            <a:r>
              <a:rPr lang="en-US" sz="3200" dirty="0"/>
              <a:t>Personalized health advice and appropriate referrals to health education or preventive counseling services or programs</a:t>
            </a:r>
          </a:p>
        </p:txBody>
      </p:sp>
    </p:spTree>
    <p:extLst>
      <p:ext uri="{BB962C8B-B14F-4D97-AF65-F5344CB8AC3E}">
        <p14:creationId xmlns:p14="http://schemas.microsoft.com/office/powerpoint/2010/main" val="874008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34D01-5AC4-F23E-01DE-F3784DABC2A3}"/>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Other Components for Initial AWV</a:t>
            </a:r>
            <a:endParaRPr lang="en-US" dirty="0"/>
          </a:p>
        </p:txBody>
      </p:sp>
      <p:sp>
        <p:nvSpPr>
          <p:cNvPr id="3" name="Content Placeholder 2">
            <a:extLst>
              <a:ext uri="{FF2B5EF4-FFF2-40B4-BE49-F238E27FC236}">
                <a16:creationId xmlns:a16="http://schemas.microsoft.com/office/drawing/2014/main" id="{CF2BA1B9-30BB-780A-A391-0339B2E70D83}"/>
              </a:ext>
            </a:extLst>
          </p:cNvPr>
          <p:cNvSpPr>
            <a:spLocks noGrp="1"/>
          </p:cNvSpPr>
          <p:nvPr>
            <p:ph idx="1"/>
          </p:nvPr>
        </p:nvSpPr>
        <p:spPr>
          <a:xfrm>
            <a:off x="838200" y="1804988"/>
            <a:ext cx="7613822" cy="4583047"/>
          </a:xfrm>
        </p:spPr>
        <p:txBody>
          <a:bodyPr/>
          <a:lstStyle/>
          <a:p>
            <a:pPr>
              <a:lnSpc>
                <a:spcPct val="100000"/>
              </a:lnSpc>
            </a:pPr>
            <a:r>
              <a:rPr lang="en-US" dirty="0">
                <a:latin typeface="Arial" panose="020B0604020202020204" pitchFamily="34" charset="0"/>
                <a:cs typeface="Arial" panose="020B0604020202020204" pitchFamily="34" charset="0"/>
              </a:rPr>
              <a:t>Review of current opioid prescriptions</a:t>
            </a:r>
          </a:p>
          <a:p>
            <a:pPr lvl="1">
              <a:lnSpc>
                <a:spcPct val="100000"/>
              </a:lnSpc>
            </a:pPr>
            <a:r>
              <a:rPr lang="en-US" dirty="0">
                <a:latin typeface="Arial" panose="020B0604020202020204" pitchFamily="34" charset="0"/>
                <a:cs typeface="Arial" panose="020B0604020202020204" pitchFamily="34" charset="0"/>
                <a:hlinkClick r:id="rId3"/>
              </a:rPr>
              <a:t>Monthly Chronic Pain Management and Treatment Services  </a:t>
            </a:r>
            <a:endParaRPr lang="en-US" dirty="0">
              <a:solidFill>
                <a:schemeClr val="tx1"/>
              </a:solidFill>
              <a:latin typeface="Arial" panose="020B0604020202020204" pitchFamily="34" charset="0"/>
              <a:cs typeface="Arial" panose="020B0604020202020204" pitchFamily="34" charset="0"/>
            </a:endParaRPr>
          </a:p>
          <a:p>
            <a:pPr>
              <a:lnSpc>
                <a:spcPct val="100000"/>
              </a:lnSpc>
            </a:pPr>
            <a:r>
              <a:rPr lang="en-US" dirty="0">
                <a:latin typeface="Arial" panose="020B0604020202020204" pitchFamily="34" charset="0"/>
                <a:cs typeface="Arial" panose="020B0604020202020204" pitchFamily="34" charset="0"/>
              </a:rPr>
              <a:t>Screening for potential substance use disorders</a:t>
            </a:r>
          </a:p>
          <a:p>
            <a:pPr>
              <a:lnSpc>
                <a:spcPct val="100000"/>
              </a:lnSpc>
            </a:pPr>
            <a:r>
              <a:rPr lang="en-US" dirty="0">
                <a:latin typeface="Arial" panose="020B0604020202020204" pitchFamily="34" charset="0"/>
                <a:cs typeface="Arial" panose="020B0604020202020204" pitchFamily="34" charset="0"/>
              </a:rPr>
              <a:t>Optional ACP services</a:t>
            </a:r>
          </a:p>
          <a:p>
            <a:pPr>
              <a:lnSpc>
                <a:spcPct val="100000"/>
              </a:lnSpc>
            </a:pPr>
            <a:r>
              <a:rPr lang="en-US" dirty="0">
                <a:latin typeface="Arial" panose="020B0604020202020204" pitchFamily="34" charset="0"/>
                <a:cs typeface="Arial" panose="020B0604020202020204" pitchFamily="34" charset="0"/>
              </a:rPr>
              <a:t>Optional SDOH Risk Assessment</a:t>
            </a:r>
          </a:p>
        </p:txBody>
      </p:sp>
      <p:pic>
        <p:nvPicPr>
          <p:cNvPr id="8" name="Picture Placeholder 5">
            <a:extLst>
              <a:ext uri="{FF2B5EF4-FFF2-40B4-BE49-F238E27FC236}">
                <a16:creationId xmlns:a16="http://schemas.microsoft.com/office/drawing/2014/main" id="{BE9A85AF-6596-C664-F8C7-F0E1D6B811A1}"/>
              </a:ext>
              <a:ext uri="{C183D7F6-B498-43B3-948B-1728B52AA6E4}">
                <adec:decorative xmlns:adec="http://schemas.microsoft.com/office/drawing/2017/decorative" val="1"/>
              </a:ext>
            </a:extLst>
          </p:cNvPr>
          <p:cNvPicPr>
            <a:picLocks noGrp="1" noChangeAspect="1"/>
          </p:cNvPicPr>
          <p:nvPr>
            <p:ph type="pic" sz="quarter" idx="10"/>
          </p:nvPr>
        </p:nvPicPr>
        <p:blipFill>
          <a:blip r:embed="rId4" cstate="email">
            <a:extLst>
              <a:ext uri="{28A0092B-C50C-407E-A947-70E740481C1C}">
                <a14:useLocalDpi xmlns:a14="http://schemas.microsoft.com/office/drawing/2010/main"/>
              </a:ext>
            </a:extLst>
          </a:blip>
          <a:srcRect/>
          <a:stretch>
            <a:fillRect/>
          </a:stretch>
        </p:blipFill>
        <p:spPr>
          <a:xfrm>
            <a:off x="8452022" y="2838735"/>
            <a:ext cx="2797215" cy="3073874"/>
          </a:xfrm>
        </p:spPr>
      </p:pic>
    </p:spTree>
    <p:extLst>
      <p:ext uri="{BB962C8B-B14F-4D97-AF65-F5344CB8AC3E}">
        <p14:creationId xmlns:p14="http://schemas.microsoft.com/office/powerpoint/2010/main" val="2957047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13EED-F02E-1EDB-AB17-B46900DF4E7A}"/>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Optional ACP</a:t>
            </a:r>
            <a:endParaRPr lang="en-US" dirty="0"/>
          </a:p>
        </p:txBody>
      </p:sp>
      <p:sp>
        <p:nvSpPr>
          <p:cNvPr id="3" name="Content Placeholder 2">
            <a:extLst>
              <a:ext uri="{FF2B5EF4-FFF2-40B4-BE49-F238E27FC236}">
                <a16:creationId xmlns:a16="http://schemas.microsoft.com/office/drawing/2014/main" id="{69275B95-7A90-A060-6D71-E2AFC7F97BDB}"/>
              </a:ext>
            </a:extLst>
          </p:cNvPr>
          <p:cNvSpPr>
            <a:spLocks noGrp="1"/>
          </p:cNvSpPr>
          <p:nvPr>
            <p:ph idx="1"/>
          </p:nvPr>
        </p:nvSpPr>
        <p:spPr/>
        <p:txBody>
          <a:bodyPr/>
          <a:lstStyle/>
          <a:p>
            <a:r>
              <a:rPr lang="en-US" dirty="0">
                <a:solidFill>
                  <a:srgbClr val="040C28"/>
                </a:solidFill>
              </a:rPr>
              <a:t>V</a:t>
            </a:r>
            <a:r>
              <a:rPr lang="en-US" dirty="0">
                <a:solidFill>
                  <a:srgbClr val="040C28"/>
                </a:solidFill>
                <a:latin typeface="Arial" panose="020B0604020202020204" pitchFamily="34" charset="0"/>
                <a:cs typeface="Arial" panose="020B0604020202020204" pitchFamily="34" charset="0"/>
              </a:rPr>
              <a:t>oluntary face-to-face conversation</a:t>
            </a:r>
          </a:p>
          <a:p>
            <a:r>
              <a:rPr lang="en-US" b="0" i="0" dirty="0">
                <a:solidFill>
                  <a:srgbClr val="040C28"/>
                </a:solidFill>
                <a:effectLst/>
                <a:latin typeface="Arial" panose="020B0604020202020204" pitchFamily="34" charset="0"/>
                <a:cs typeface="Arial" panose="020B0604020202020204" pitchFamily="34" charset="0"/>
              </a:rPr>
              <a:t>Advance directive</a:t>
            </a:r>
            <a:r>
              <a:rPr lang="en-US" dirty="0">
                <a:solidFill>
                  <a:srgbClr val="040C28"/>
                </a:solidFill>
              </a:rPr>
              <a:t> – </a:t>
            </a:r>
            <a:r>
              <a:rPr lang="en-US" b="0" i="0" dirty="0">
                <a:solidFill>
                  <a:srgbClr val="040C28"/>
                </a:solidFill>
                <a:effectLst/>
                <a:latin typeface="Arial" panose="020B0604020202020204" pitchFamily="34" charset="0"/>
                <a:cs typeface="Arial" panose="020B0604020202020204" pitchFamily="34" charset="0"/>
              </a:rPr>
              <a:t>written</a:t>
            </a:r>
          </a:p>
          <a:p>
            <a:pPr lvl="1"/>
            <a:r>
              <a:rPr lang="en-US" dirty="0"/>
              <a:t>S</a:t>
            </a:r>
            <a:r>
              <a:rPr lang="en-US" dirty="0">
                <a:latin typeface="Arial" panose="020B0604020202020204" pitchFamily="34" charset="0"/>
                <a:cs typeface="Arial" panose="020B0604020202020204" pitchFamily="34" charset="0"/>
              </a:rPr>
              <a:t>pecifies the beneficiary's preferences</a:t>
            </a:r>
          </a:p>
          <a:p>
            <a:pPr lvl="1"/>
            <a:r>
              <a:rPr lang="en-US" dirty="0"/>
              <a:t>May </a:t>
            </a:r>
            <a:r>
              <a:rPr lang="en-US" dirty="0">
                <a:latin typeface="Arial" panose="020B0604020202020204" pitchFamily="34" charset="0"/>
                <a:cs typeface="Arial" panose="020B0604020202020204" pitchFamily="34" charset="0"/>
              </a:rPr>
              <a:t>appoint a representative</a:t>
            </a:r>
            <a:endParaRPr lang="en-US" b="0" i="0" dirty="0">
              <a:effectLst/>
              <a:latin typeface="Arial" panose="020B0604020202020204" pitchFamily="34" charset="0"/>
              <a:cs typeface="Arial" panose="020B0604020202020204" pitchFamily="34" charset="0"/>
            </a:endParaRPr>
          </a:p>
          <a:p>
            <a:r>
              <a:rPr lang="en-US" b="0" i="0" dirty="0">
                <a:solidFill>
                  <a:srgbClr val="040C28"/>
                </a:solidFill>
                <a:effectLst/>
                <a:latin typeface="Arial" panose="020B0604020202020204" pitchFamily="34" charset="0"/>
                <a:cs typeface="Arial" panose="020B0604020202020204" pitchFamily="34" charset="0"/>
              </a:rPr>
              <a:t>AWV and ACP considered preventive service when provided </a:t>
            </a:r>
          </a:p>
          <a:p>
            <a:pPr lvl="1"/>
            <a:r>
              <a:rPr lang="en-US" dirty="0">
                <a:solidFill>
                  <a:srgbClr val="040C28"/>
                </a:solidFill>
                <a:latin typeface="Arial" panose="020B0604020202020204" pitchFamily="34" charset="0"/>
                <a:cs typeface="Arial" panose="020B0604020202020204" pitchFamily="34" charset="0"/>
              </a:rPr>
              <a:t>O</a:t>
            </a:r>
            <a:r>
              <a:rPr lang="en-US" b="0" i="0" dirty="0">
                <a:solidFill>
                  <a:srgbClr val="040C28"/>
                </a:solidFill>
                <a:effectLst/>
                <a:latin typeface="Arial" panose="020B0604020202020204" pitchFamily="34" charset="0"/>
                <a:cs typeface="Arial" panose="020B0604020202020204" pitchFamily="34" charset="0"/>
              </a:rPr>
              <a:t>n the same day</a:t>
            </a:r>
          </a:p>
          <a:p>
            <a:pPr lvl="1"/>
            <a:r>
              <a:rPr lang="en-US" dirty="0">
                <a:solidFill>
                  <a:srgbClr val="040C28"/>
                </a:solidFill>
                <a:latin typeface="Arial" panose="020B0604020202020204" pitchFamily="34" charset="0"/>
                <a:cs typeface="Arial" panose="020B0604020202020204" pitchFamily="34" charset="0"/>
              </a:rPr>
              <a:t>B</a:t>
            </a:r>
            <a:r>
              <a:rPr lang="en-US" b="0" i="0" dirty="0">
                <a:solidFill>
                  <a:srgbClr val="040C28"/>
                </a:solidFill>
                <a:effectLst/>
                <a:latin typeface="Arial" panose="020B0604020202020204" pitchFamily="34" charset="0"/>
                <a:cs typeface="Arial" panose="020B0604020202020204" pitchFamily="34" charset="0"/>
              </a:rPr>
              <a:t>y the same healthcare provider </a:t>
            </a:r>
          </a:p>
        </p:txBody>
      </p:sp>
    </p:spTree>
    <p:extLst>
      <p:ext uri="{BB962C8B-B14F-4D97-AF65-F5344CB8AC3E}">
        <p14:creationId xmlns:p14="http://schemas.microsoft.com/office/powerpoint/2010/main" val="3860433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2389-3D0E-3C5C-6432-0BE32BF4A4DA}"/>
              </a:ext>
            </a:extLst>
          </p:cNvPr>
          <p:cNvSpPr>
            <a:spLocks noGrp="1"/>
          </p:cNvSpPr>
          <p:nvPr>
            <p:ph type="title"/>
          </p:nvPr>
        </p:nvSpPr>
        <p:spPr/>
        <p:txBody>
          <a:bodyPr/>
          <a:lstStyle/>
          <a:p>
            <a:r>
              <a:rPr lang="en-US" dirty="0"/>
              <a:t>Documenting ACP Visit</a:t>
            </a:r>
          </a:p>
        </p:txBody>
      </p:sp>
      <p:sp>
        <p:nvSpPr>
          <p:cNvPr id="3" name="Content Placeholder 2">
            <a:extLst>
              <a:ext uri="{FF2B5EF4-FFF2-40B4-BE49-F238E27FC236}">
                <a16:creationId xmlns:a16="http://schemas.microsoft.com/office/drawing/2014/main" id="{ACC55070-6A35-74E7-F768-5E4C2A8251C9}"/>
              </a:ext>
            </a:extLst>
          </p:cNvPr>
          <p:cNvSpPr>
            <a:spLocks noGrp="1"/>
          </p:cNvSpPr>
          <p:nvPr>
            <p:ph sz="half" idx="1"/>
          </p:nvPr>
        </p:nvSpPr>
        <p:spPr/>
        <p:txBody>
          <a:bodyPr/>
          <a:lstStyle/>
          <a:p>
            <a:r>
              <a:rPr lang="en-US" dirty="0"/>
              <a:t>Explanation conversation was voluntary</a:t>
            </a:r>
          </a:p>
          <a:p>
            <a:r>
              <a:rPr lang="en-US" dirty="0"/>
              <a:t>Description of advance directives</a:t>
            </a:r>
          </a:p>
          <a:p>
            <a:r>
              <a:rPr lang="en-US" dirty="0"/>
              <a:t>Documentation of the beneficiary’s wishes</a:t>
            </a:r>
          </a:p>
        </p:txBody>
      </p:sp>
      <p:sp>
        <p:nvSpPr>
          <p:cNvPr id="4" name="Content Placeholder 3">
            <a:extLst>
              <a:ext uri="{FF2B5EF4-FFF2-40B4-BE49-F238E27FC236}">
                <a16:creationId xmlns:a16="http://schemas.microsoft.com/office/drawing/2014/main" id="{000E9D26-9595-0E5F-C238-B5DDF2F3494E}"/>
              </a:ext>
            </a:extLst>
          </p:cNvPr>
          <p:cNvSpPr>
            <a:spLocks noGrp="1"/>
          </p:cNvSpPr>
          <p:nvPr>
            <p:ph sz="half" idx="2"/>
          </p:nvPr>
        </p:nvSpPr>
        <p:spPr/>
        <p:txBody>
          <a:bodyPr/>
          <a:lstStyle/>
          <a:p>
            <a:pPr>
              <a:buFont typeface="Arial" panose="020B0604020202020204" pitchFamily="34" charset="0"/>
              <a:buChar char="•"/>
            </a:pPr>
            <a:r>
              <a:rPr lang="en-US" dirty="0"/>
              <a:t>Time spent performing the face-to-face ACP visit</a:t>
            </a:r>
          </a:p>
          <a:p>
            <a:pPr>
              <a:buFont typeface="Arial" panose="020B0604020202020204" pitchFamily="34" charset="0"/>
              <a:buChar char="•"/>
            </a:pPr>
            <a:r>
              <a:rPr lang="en-US" dirty="0"/>
              <a:t>List of all participants present </a:t>
            </a:r>
          </a:p>
          <a:p>
            <a:pPr>
              <a:buFont typeface="Arial" panose="020B0604020202020204" pitchFamily="34" charset="0"/>
              <a:buChar char="•"/>
            </a:pPr>
            <a:r>
              <a:rPr lang="en-US" dirty="0"/>
              <a:t>Documentation of any changes in health status</a:t>
            </a:r>
          </a:p>
        </p:txBody>
      </p:sp>
    </p:spTree>
    <p:extLst>
      <p:ext uri="{BB962C8B-B14F-4D97-AF65-F5344CB8AC3E}">
        <p14:creationId xmlns:p14="http://schemas.microsoft.com/office/powerpoint/2010/main" val="3804065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C4CD2-F355-D9CC-916C-1001080A0B1A}"/>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Coverage Guidelines of ACP</a:t>
            </a:r>
            <a:endParaRPr lang="en-US" dirty="0"/>
          </a:p>
        </p:txBody>
      </p:sp>
      <p:sp>
        <p:nvSpPr>
          <p:cNvPr id="3" name="Content Placeholder 2">
            <a:extLst>
              <a:ext uri="{FF2B5EF4-FFF2-40B4-BE49-F238E27FC236}">
                <a16:creationId xmlns:a16="http://schemas.microsoft.com/office/drawing/2014/main" id="{D558B50D-933F-4DDE-72BB-28EDE320F84E}"/>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Frequency</a:t>
            </a:r>
          </a:p>
          <a:p>
            <a:pPr lvl="1"/>
            <a:r>
              <a:rPr lang="en-US" dirty="0">
                <a:latin typeface="Arial" panose="020B0604020202020204" pitchFamily="34" charset="0"/>
                <a:cs typeface="Arial" panose="020B0604020202020204" pitchFamily="34" charset="0"/>
              </a:rPr>
              <a:t>99497 and 99498 (when billed with an AWV) covered annually</a:t>
            </a:r>
          </a:p>
          <a:p>
            <a:r>
              <a:rPr lang="en-US" dirty="0">
                <a:latin typeface="Arial" panose="020B0604020202020204" pitchFamily="34" charset="0"/>
                <a:cs typeface="Arial" panose="020B0604020202020204" pitchFamily="34" charset="0"/>
              </a:rPr>
              <a:t>Cost</a:t>
            </a:r>
          </a:p>
          <a:p>
            <a:pPr lvl="1"/>
            <a:r>
              <a:rPr lang="en-US" dirty="0">
                <a:latin typeface="Arial" panose="020B0604020202020204" pitchFamily="34" charset="0"/>
                <a:cs typeface="Arial" panose="020B0604020202020204" pitchFamily="34" charset="0"/>
              </a:rPr>
              <a:t>No copayment, coinsurance, or deductible</a:t>
            </a:r>
          </a:p>
          <a:p>
            <a:pPr lvl="2"/>
            <a:r>
              <a:rPr lang="en-US" dirty="0">
                <a:latin typeface="Arial" panose="020B0604020202020204" pitchFamily="34" charset="0"/>
                <a:cs typeface="Arial" panose="020B0604020202020204" pitchFamily="34" charset="0"/>
              </a:rPr>
              <a:t>Needs to be billed on the same claim as the AWV using modifier 33</a:t>
            </a:r>
          </a:p>
          <a:p>
            <a:pPr lvl="1"/>
            <a:r>
              <a:rPr lang="en-US" dirty="0">
                <a:latin typeface="Arial" panose="020B0604020202020204" pitchFamily="34" charset="0"/>
                <a:cs typeface="Arial" panose="020B0604020202020204" pitchFamily="34" charset="0"/>
              </a:rPr>
              <a:t>If AWV billed with ACP denied </a:t>
            </a:r>
          </a:p>
          <a:p>
            <a:pPr lvl="2"/>
            <a:r>
              <a:rPr lang="en-US" dirty="0">
                <a:latin typeface="Arial" panose="020B0604020202020204" pitchFamily="34" charset="0"/>
                <a:cs typeface="Arial" panose="020B0604020202020204" pitchFamily="34" charset="0"/>
              </a:rPr>
              <a:t>Deductible and coinsurance will apply</a:t>
            </a:r>
          </a:p>
          <a:p>
            <a:r>
              <a:rPr lang="en-US" dirty="0">
                <a:latin typeface="Arial" panose="020B0604020202020204" pitchFamily="34" charset="0"/>
                <a:cs typeface="Arial" panose="020B0604020202020204" pitchFamily="34" charset="0"/>
              </a:rPr>
              <a:t>Telehealth</a:t>
            </a:r>
          </a:p>
          <a:p>
            <a:pPr lvl="1"/>
            <a:r>
              <a:rPr lang="en-US" dirty="0">
                <a:latin typeface="Arial" panose="020B0604020202020204" pitchFamily="34" charset="0"/>
                <a:cs typeface="Arial" panose="020B0604020202020204" pitchFamily="34" charset="0"/>
              </a:rPr>
              <a:t>ACP (99497 and 99498)</a:t>
            </a:r>
            <a:r>
              <a:rPr lang="en-US" dirty="0">
                <a:effectLst/>
                <a:latin typeface="Arial" panose="020B0604020202020204" pitchFamily="34" charset="0"/>
                <a:ea typeface="Calibri" panose="020F0502020204030204" pitchFamily="34" charset="0"/>
                <a:cs typeface="Arial" panose="020B0604020202020204" pitchFamily="34" charset="0"/>
              </a:rPr>
              <a:t> telehealth eligible  </a:t>
            </a:r>
          </a:p>
          <a:p>
            <a:pPr lvl="2"/>
            <a:r>
              <a:rPr lang="en-US" dirty="0">
                <a:ea typeface="Calibri" panose="020F0502020204030204" pitchFamily="34" charset="0"/>
              </a:rPr>
              <a:t>Can </a:t>
            </a:r>
            <a:r>
              <a:rPr lang="en-US" dirty="0">
                <a:effectLst/>
                <a:latin typeface="Arial" panose="020B0604020202020204" pitchFamily="34" charset="0"/>
                <a:ea typeface="Calibri" panose="020F0502020204030204" pitchFamily="34" charset="0"/>
                <a:cs typeface="Arial" panose="020B0604020202020204" pitchFamily="34" charset="0"/>
              </a:rPr>
              <a:t>be meet through audio-only interaction</a:t>
            </a:r>
            <a:endParaRPr lang="en-US" sz="1600" dirty="0">
              <a:ea typeface="Calibri" panose="020F0502020204030204" pitchFamily="34" charset="0"/>
            </a:endParaRPr>
          </a:p>
        </p:txBody>
      </p:sp>
      <p:sp>
        <p:nvSpPr>
          <p:cNvPr id="4" name="Text Placeholder 3">
            <a:extLst>
              <a:ext uri="{FF2B5EF4-FFF2-40B4-BE49-F238E27FC236}">
                <a16:creationId xmlns:a16="http://schemas.microsoft.com/office/drawing/2014/main" id="{2E923603-3168-907D-37F2-7AB28D651525}"/>
              </a:ext>
            </a:extLst>
          </p:cNvPr>
          <p:cNvSpPr>
            <a:spLocks noGrp="1"/>
          </p:cNvSpPr>
          <p:nvPr>
            <p:ph type="body" sz="quarter" idx="11"/>
          </p:nvPr>
        </p:nvSpPr>
        <p:spPr/>
        <p:txBody>
          <a:bodyPr/>
          <a:lstStyle/>
          <a:p>
            <a:r>
              <a:rPr lang="en-US" sz="1200" dirty="0"/>
              <a:t>CPT only copyright 2024 American Medical Association. All rights reserved</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0716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E5ACF-2CEE-02A7-E5CC-E264C586A4D1}"/>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Optional SDOH Risk Assessment</a:t>
            </a:r>
            <a:endParaRPr lang="en-US" dirty="0"/>
          </a:p>
        </p:txBody>
      </p:sp>
      <p:sp>
        <p:nvSpPr>
          <p:cNvPr id="3" name="Content Placeholder 2">
            <a:extLst>
              <a:ext uri="{FF2B5EF4-FFF2-40B4-BE49-F238E27FC236}">
                <a16:creationId xmlns:a16="http://schemas.microsoft.com/office/drawing/2014/main" id="{0775F9C4-EB9F-14B1-D741-131A90E26360}"/>
              </a:ext>
            </a:extLst>
          </p:cNvPr>
          <p:cNvSpPr>
            <a:spLocks noGrp="1"/>
          </p:cNvSpPr>
          <p:nvPr>
            <p:ph sz="half" idx="1"/>
          </p:nvPr>
        </p:nvSpPr>
        <p:spPr>
          <a:xfrm>
            <a:off x="838199" y="1825625"/>
            <a:ext cx="6845491" cy="4351338"/>
          </a:xfrm>
        </p:spPr>
        <p:txBody>
          <a:bodyPr/>
          <a:lstStyle/>
          <a:p>
            <a:r>
              <a:rPr lang="en-US" u="sng" dirty="0">
                <a:solidFill>
                  <a:srgbClr val="0563C1"/>
                </a:solidFill>
                <a:effectLst/>
                <a:ea typeface="Calibri" panose="020F0502020204030204" pitchFamily="34" charset="0"/>
                <a:hlinkClick r:id="rId3"/>
              </a:rPr>
              <a:t>42 CFR § 410.15(a)</a:t>
            </a:r>
            <a:r>
              <a:rPr lang="en-US" dirty="0"/>
              <a:t> </a:t>
            </a:r>
          </a:p>
          <a:p>
            <a:pPr lvl="1"/>
            <a:r>
              <a:rPr lang="en-US" dirty="0"/>
              <a:t>A physician who is a doctor of medicine or osteopathy </a:t>
            </a:r>
          </a:p>
          <a:p>
            <a:pPr lvl="1"/>
            <a:r>
              <a:rPr lang="en-US" dirty="0"/>
              <a:t>A physician assistant, nurse practitioner, or clinical nurse specialist or,</a:t>
            </a:r>
          </a:p>
          <a:p>
            <a:pPr lvl="1"/>
            <a:r>
              <a:rPr lang="en-US" dirty="0"/>
              <a:t>A medical professional or a team of such medical professionals, working under the direct supervision of a physician </a:t>
            </a:r>
          </a:p>
        </p:txBody>
      </p:sp>
      <p:pic>
        <p:nvPicPr>
          <p:cNvPr id="6" name="Picture Placeholder 5">
            <a:extLst>
              <a:ext uri="{FF2B5EF4-FFF2-40B4-BE49-F238E27FC236}">
                <a16:creationId xmlns:a16="http://schemas.microsoft.com/office/drawing/2014/main" id="{11CD3300-13B1-8C3C-135D-10D64FBB7872}"/>
              </a:ext>
              <a:ext uri="{C183D7F6-B498-43B3-948B-1728B52AA6E4}">
                <adec:decorative xmlns:adec="http://schemas.microsoft.com/office/drawing/2017/decorative" val="1"/>
              </a:ext>
            </a:extLst>
          </p:cNvPr>
          <p:cNvPicPr>
            <a:picLocks noGrp="1" noChangeAspect="1"/>
          </p:cNvPicPr>
          <p:nvPr>
            <p:ph sz="half" idx="2"/>
          </p:nvPr>
        </p:nvPicPr>
        <p:blipFill>
          <a:blip r:embed="rId4" cstate="email">
            <a:extLst>
              <a:ext uri="{28A0092B-C50C-407E-A947-70E740481C1C}">
                <a14:useLocalDpi xmlns:a14="http://schemas.microsoft.com/office/drawing/2010/main"/>
              </a:ext>
            </a:extLst>
          </a:blip>
          <a:srcRect/>
          <a:stretch/>
        </p:blipFill>
        <p:spPr>
          <a:xfrm>
            <a:off x="8602235" y="1825625"/>
            <a:ext cx="2364642" cy="4351338"/>
          </a:xfrm>
        </p:spPr>
      </p:pic>
    </p:spTree>
    <p:extLst>
      <p:ext uri="{BB962C8B-B14F-4D97-AF65-F5344CB8AC3E}">
        <p14:creationId xmlns:p14="http://schemas.microsoft.com/office/powerpoint/2010/main" val="3679959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EE051-1C4E-0826-5AC4-4C487799798A}"/>
              </a:ext>
            </a:extLst>
          </p:cNvPr>
          <p:cNvSpPr>
            <a:spLocks noGrp="1"/>
          </p:cNvSpPr>
          <p:nvPr>
            <p:ph type="title"/>
          </p:nvPr>
        </p:nvSpPr>
        <p:spPr/>
        <p:txBody>
          <a:bodyPr/>
          <a:lstStyle/>
          <a:p>
            <a:r>
              <a:rPr lang="en-US" dirty="0"/>
              <a:t>Communication Requirements</a:t>
            </a:r>
          </a:p>
        </p:txBody>
      </p:sp>
      <p:sp>
        <p:nvSpPr>
          <p:cNvPr id="3" name="Content Placeholder 2">
            <a:extLst>
              <a:ext uri="{FF2B5EF4-FFF2-40B4-BE49-F238E27FC236}">
                <a16:creationId xmlns:a16="http://schemas.microsoft.com/office/drawing/2014/main" id="{4CE6B589-73B0-6184-0A6F-66C3B8346AC4}"/>
              </a:ext>
            </a:extLst>
          </p:cNvPr>
          <p:cNvSpPr>
            <a:spLocks noGrp="1"/>
          </p:cNvSpPr>
          <p:nvPr>
            <p:ph idx="1"/>
          </p:nvPr>
        </p:nvSpPr>
        <p:spPr>
          <a:xfrm>
            <a:off x="838200" y="1804988"/>
            <a:ext cx="7230762" cy="4583047"/>
          </a:xfrm>
        </p:spPr>
        <p:txBody>
          <a:bodyPr>
            <a:normAutofit/>
          </a:bodyPr>
          <a:lstStyle/>
          <a:p>
            <a:pPr marL="342900" marR="0" lvl="0" indent="-342900">
              <a:lnSpc>
                <a:spcPct val="107000"/>
              </a:lnSpc>
              <a:spcBef>
                <a:spcPts val="0"/>
              </a:spcBef>
              <a:spcAft>
                <a:spcPts val="800"/>
              </a:spcAft>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When performing the SDOH Risk Assessment, the healthcare provider should ensure that:</a:t>
            </a:r>
          </a:p>
          <a:p>
            <a:pPr marL="800100" lvl="1" indent="-342900">
              <a:lnSpc>
                <a:spcPct val="107000"/>
              </a:lnSpc>
              <a:spcBef>
                <a:spcPts val="0"/>
              </a:spcBef>
              <a:buFont typeface="Symbol" panose="05050102010706020507" pitchFamily="18" charset="2"/>
              <a:buChar char=""/>
            </a:pPr>
            <a:r>
              <a:rPr lang="en-US" kern="100" dirty="0">
                <a:effectLst/>
                <a:latin typeface="Arial" panose="020B0604020202020204" pitchFamily="34" charset="0"/>
                <a:ea typeface="Calibri" panose="020F0502020204030204" pitchFamily="34" charset="0"/>
                <a:cs typeface="Arial" panose="020B0604020202020204" pitchFamily="34" charset="0"/>
              </a:rPr>
              <a:t>All communication with the patient is tailored to the individual’s educational, developmental, and health literacy level</a:t>
            </a:r>
          </a:p>
          <a:p>
            <a:pPr marL="800100" lvl="1" indent="-342900">
              <a:lnSpc>
                <a:spcPct val="107000"/>
              </a:lnSpc>
              <a:spcBef>
                <a:spcPts val="0"/>
              </a:spcBef>
              <a:buFont typeface="Symbol" panose="05050102010706020507" pitchFamily="18" charset="2"/>
              <a:buChar char=""/>
            </a:pPr>
            <a:r>
              <a:rPr lang="en-US" kern="100" dirty="0">
                <a:latin typeface="Arial" panose="020B0604020202020204" pitchFamily="34" charset="0"/>
                <a:ea typeface="Calibri" panose="020F0502020204030204" pitchFamily="34" charset="0"/>
                <a:cs typeface="Arial" panose="020B0604020202020204" pitchFamily="34" charset="0"/>
              </a:rPr>
              <a:t>C</a:t>
            </a:r>
            <a:r>
              <a:rPr lang="en-US" kern="100" dirty="0">
                <a:effectLst/>
                <a:latin typeface="Arial" panose="020B0604020202020204" pitchFamily="34" charset="0"/>
                <a:ea typeface="Calibri" panose="020F0502020204030204" pitchFamily="34" charset="0"/>
                <a:cs typeface="Arial" panose="020B0604020202020204" pitchFamily="34" charset="0"/>
              </a:rPr>
              <a:t>ulturally and linguistically appropriate</a:t>
            </a:r>
            <a:endParaRPr lang="en-US" dirty="0">
              <a:effectLst/>
              <a:latin typeface="Arial" panose="020B0604020202020204" pitchFamily="34" charset="0"/>
              <a:ea typeface="Calibri" panose="020F0502020204030204" pitchFamily="34" charset="0"/>
              <a:cs typeface="Arial" panose="020B0604020202020204" pitchFamily="34" charset="0"/>
            </a:endParaRPr>
          </a:p>
        </p:txBody>
      </p:sp>
      <p:pic>
        <p:nvPicPr>
          <p:cNvPr id="10" name="Picture Placeholder 9">
            <a:extLst>
              <a:ext uri="{FF2B5EF4-FFF2-40B4-BE49-F238E27FC236}">
                <a16:creationId xmlns:a16="http://schemas.microsoft.com/office/drawing/2014/main" id="{F15DFD9C-EB4A-42C0-F1A9-67E388D6EAD9}"/>
              </a:ext>
              <a:ext uri="{C183D7F6-B498-43B3-948B-1728B52AA6E4}">
                <adec:decorative xmlns:adec="http://schemas.microsoft.com/office/drawing/2017/decorative" val="1"/>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a:xfrm>
            <a:off x="8516332" y="3193575"/>
            <a:ext cx="3156984" cy="2744083"/>
          </a:xfrm>
        </p:spPr>
      </p:pic>
    </p:spTree>
    <p:extLst>
      <p:ext uri="{BB962C8B-B14F-4D97-AF65-F5344CB8AC3E}">
        <p14:creationId xmlns:p14="http://schemas.microsoft.com/office/powerpoint/2010/main" val="3703157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73E75-379E-CBE0-4B0A-87A4757C072D}"/>
              </a:ext>
            </a:extLst>
          </p:cNvPr>
          <p:cNvSpPr>
            <a:spLocks noGrp="1"/>
          </p:cNvSpPr>
          <p:nvPr>
            <p:ph type="ctrTitle"/>
          </p:nvPr>
        </p:nvSpPr>
        <p:spPr/>
        <p:txBody>
          <a:bodyPr/>
          <a:lstStyle/>
          <a:p>
            <a:r>
              <a:rPr lang="en-US" dirty="0"/>
              <a:t>Documentation and Examples for Annual Wellness Visits</a:t>
            </a:r>
          </a:p>
        </p:txBody>
      </p:sp>
      <p:sp>
        <p:nvSpPr>
          <p:cNvPr id="4" name="Subtitle 3">
            <a:extLst>
              <a:ext uri="{FF2B5EF4-FFF2-40B4-BE49-F238E27FC236}">
                <a16:creationId xmlns:a16="http://schemas.microsoft.com/office/drawing/2014/main" id="{8377F6BB-36C4-0FE4-65AF-F96A2569B647}"/>
              </a:ext>
            </a:extLst>
          </p:cNvPr>
          <p:cNvSpPr>
            <a:spLocks noGrp="1"/>
          </p:cNvSpPr>
          <p:nvPr>
            <p:ph type="subTitle" idx="1"/>
          </p:nvPr>
        </p:nvSpPr>
        <p:spPr/>
        <p:txBody>
          <a:bodyPr/>
          <a:lstStyle/>
          <a:p>
            <a:r>
              <a:rPr lang="en-US" dirty="0"/>
              <a:t>February 2025</a:t>
            </a:r>
          </a:p>
        </p:txBody>
      </p:sp>
    </p:spTree>
    <p:extLst>
      <p:ext uri="{BB962C8B-B14F-4D97-AF65-F5344CB8AC3E}">
        <p14:creationId xmlns:p14="http://schemas.microsoft.com/office/powerpoint/2010/main" val="3562223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638C6-329D-7A7D-CE09-B0553F24D9F4}"/>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SDOH Core Needs</a:t>
            </a:r>
            <a:endParaRPr lang="en-US" dirty="0"/>
          </a:p>
        </p:txBody>
      </p:sp>
      <p:sp>
        <p:nvSpPr>
          <p:cNvPr id="3" name="Content Placeholder 2">
            <a:extLst>
              <a:ext uri="{FF2B5EF4-FFF2-40B4-BE49-F238E27FC236}">
                <a16:creationId xmlns:a16="http://schemas.microsoft.com/office/drawing/2014/main" id="{CCE62D78-9136-585A-7D41-FC36D4889EE6}"/>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Factors that influence a person’s health outcome</a:t>
            </a:r>
          </a:p>
          <a:p>
            <a:r>
              <a:rPr lang="en-US" dirty="0">
                <a:latin typeface="Arial" panose="020B0604020202020204" pitchFamily="34" charset="0"/>
                <a:cs typeface="Arial" panose="020B0604020202020204" pitchFamily="34" charset="0"/>
              </a:rPr>
              <a:t>Five domains of core needs</a:t>
            </a:r>
          </a:p>
          <a:p>
            <a:pPr lvl="1"/>
            <a:r>
              <a:rPr lang="en-US" dirty="0">
                <a:latin typeface="Arial" panose="020B0604020202020204" pitchFamily="34" charset="0"/>
                <a:cs typeface="Arial" panose="020B0604020202020204" pitchFamily="34" charset="0"/>
              </a:rPr>
              <a:t>Living situation</a:t>
            </a:r>
          </a:p>
          <a:p>
            <a:pPr lvl="1"/>
            <a:r>
              <a:rPr lang="en-US" dirty="0">
                <a:latin typeface="Arial" panose="020B0604020202020204" pitchFamily="34" charset="0"/>
                <a:cs typeface="Arial" panose="020B0604020202020204" pitchFamily="34" charset="0"/>
              </a:rPr>
              <a:t>Food</a:t>
            </a:r>
          </a:p>
          <a:p>
            <a:pPr lvl="1"/>
            <a:r>
              <a:rPr lang="en-US" dirty="0">
                <a:latin typeface="Arial" panose="020B0604020202020204" pitchFamily="34" charset="0"/>
                <a:cs typeface="Arial" panose="020B0604020202020204" pitchFamily="34" charset="0"/>
              </a:rPr>
              <a:t>Transportation</a:t>
            </a:r>
          </a:p>
          <a:p>
            <a:pPr lvl="1"/>
            <a:r>
              <a:rPr lang="en-US" dirty="0">
                <a:latin typeface="Arial" panose="020B0604020202020204" pitchFamily="34" charset="0"/>
                <a:cs typeface="Arial" panose="020B0604020202020204" pitchFamily="34" charset="0"/>
              </a:rPr>
              <a:t>Utilities</a:t>
            </a:r>
          </a:p>
          <a:p>
            <a:pPr lvl="1"/>
            <a:r>
              <a:rPr lang="en-US" dirty="0">
                <a:latin typeface="Arial" panose="020B0604020202020204" pitchFamily="34" charset="0"/>
                <a:cs typeface="Arial" panose="020B0604020202020204" pitchFamily="34" charset="0"/>
              </a:rPr>
              <a:t>Safety</a:t>
            </a:r>
          </a:p>
        </p:txBody>
      </p:sp>
      <p:pic>
        <p:nvPicPr>
          <p:cNvPr id="6" name="Picture Placeholder 5">
            <a:extLst>
              <a:ext uri="{FF2B5EF4-FFF2-40B4-BE49-F238E27FC236}">
                <a16:creationId xmlns:a16="http://schemas.microsoft.com/office/drawing/2014/main" id="{B9B095FF-2A19-C9E3-4C70-5275E7F1F718}"/>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1622991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CE5E1-1B73-44A8-421B-90951FC44965}"/>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SDOH Supplemental Needs</a:t>
            </a:r>
            <a:endParaRPr lang="en-US" dirty="0"/>
          </a:p>
        </p:txBody>
      </p:sp>
      <p:sp>
        <p:nvSpPr>
          <p:cNvPr id="3" name="Content Placeholder 2">
            <a:extLst>
              <a:ext uri="{FF2B5EF4-FFF2-40B4-BE49-F238E27FC236}">
                <a16:creationId xmlns:a16="http://schemas.microsoft.com/office/drawing/2014/main" id="{25BB1351-3521-C77E-9C5C-F526858323A3}"/>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Eight domains of supplemental needs </a:t>
            </a:r>
          </a:p>
          <a:p>
            <a:pPr lvl="1"/>
            <a:r>
              <a:rPr lang="en-US" dirty="0">
                <a:latin typeface="Arial" panose="020B0604020202020204" pitchFamily="34" charset="0"/>
                <a:cs typeface="Arial" panose="020B0604020202020204" pitchFamily="34" charset="0"/>
              </a:rPr>
              <a:t>Financial strain</a:t>
            </a:r>
          </a:p>
          <a:p>
            <a:pPr lvl="1"/>
            <a:r>
              <a:rPr lang="en-US" dirty="0">
                <a:latin typeface="Arial" panose="020B0604020202020204" pitchFamily="34" charset="0"/>
                <a:cs typeface="Arial" panose="020B0604020202020204" pitchFamily="34" charset="0"/>
              </a:rPr>
              <a:t>Employment</a:t>
            </a:r>
          </a:p>
          <a:p>
            <a:pPr lvl="1"/>
            <a:r>
              <a:rPr lang="en-US" dirty="0">
                <a:latin typeface="Arial" panose="020B0604020202020204" pitchFamily="34" charset="0"/>
                <a:cs typeface="Arial" panose="020B0604020202020204" pitchFamily="34" charset="0"/>
              </a:rPr>
              <a:t>Family and community support</a:t>
            </a:r>
          </a:p>
          <a:p>
            <a:pPr lvl="1"/>
            <a:r>
              <a:rPr lang="en-US" dirty="0">
                <a:latin typeface="Arial" panose="020B0604020202020204" pitchFamily="34" charset="0"/>
                <a:cs typeface="Arial" panose="020B0604020202020204" pitchFamily="34" charset="0"/>
              </a:rPr>
              <a:t>Education</a:t>
            </a:r>
          </a:p>
          <a:p>
            <a:pPr lvl="1"/>
            <a:r>
              <a:rPr lang="en-US" dirty="0">
                <a:latin typeface="Arial" panose="020B0604020202020204" pitchFamily="34" charset="0"/>
                <a:cs typeface="Arial" panose="020B0604020202020204" pitchFamily="34" charset="0"/>
              </a:rPr>
              <a:t>Physical activity</a:t>
            </a:r>
          </a:p>
          <a:p>
            <a:pPr lvl="1"/>
            <a:r>
              <a:rPr lang="en-US" dirty="0">
                <a:latin typeface="Arial" panose="020B0604020202020204" pitchFamily="34" charset="0"/>
                <a:cs typeface="Arial" panose="020B0604020202020204" pitchFamily="34" charset="0"/>
              </a:rPr>
              <a:t>Substance use</a:t>
            </a:r>
          </a:p>
          <a:p>
            <a:pPr lvl="1"/>
            <a:r>
              <a:rPr lang="en-US" dirty="0">
                <a:latin typeface="Arial" panose="020B0604020202020204" pitchFamily="34" charset="0"/>
                <a:cs typeface="Arial" panose="020B0604020202020204" pitchFamily="34" charset="0"/>
              </a:rPr>
              <a:t>Mental health</a:t>
            </a:r>
          </a:p>
          <a:p>
            <a:pPr lvl="1"/>
            <a:r>
              <a:rPr lang="en-US" dirty="0">
                <a:latin typeface="Arial" panose="020B0604020202020204" pitchFamily="34" charset="0"/>
                <a:cs typeface="Arial" panose="020B0604020202020204" pitchFamily="34" charset="0"/>
              </a:rPr>
              <a:t>Disabilities</a:t>
            </a:r>
          </a:p>
        </p:txBody>
      </p:sp>
      <p:pic>
        <p:nvPicPr>
          <p:cNvPr id="2052" name="Picture 4">
            <a:extLst>
              <a:ext uri="{FF2B5EF4-FFF2-40B4-BE49-F238E27FC236}">
                <a16:creationId xmlns:a16="http://schemas.microsoft.com/office/drawing/2014/main" id="{B19FB480-85D6-BA04-268C-FCF439B9CA7B}"/>
              </a:ext>
              <a:ext uri="{C183D7F6-B498-43B3-948B-1728B52AA6E4}">
                <adec:decorative xmlns:adec="http://schemas.microsoft.com/office/drawing/2017/decorative" val="1"/>
              </a:ext>
            </a:extLst>
          </p:cNvPr>
          <p:cNvPicPr>
            <a:picLocks noGrp="1" noChangeAspect="1" noChangeArrowheads="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bwMode="auto">
          <a:xfrm>
            <a:off x="7292026" y="2857499"/>
            <a:ext cx="4061774" cy="3530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246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93831-7C23-D1D3-C75B-2D9DF74837BA}"/>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Area to Consider for SDOH</a:t>
            </a:r>
            <a:endParaRPr lang="en-US" dirty="0"/>
          </a:p>
        </p:txBody>
      </p:sp>
      <p:sp>
        <p:nvSpPr>
          <p:cNvPr id="3" name="Content Placeholder 2">
            <a:extLst>
              <a:ext uri="{FF2B5EF4-FFF2-40B4-BE49-F238E27FC236}">
                <a16:creationId xmlns:a16="http://schemas.microsoft.com/office/drawing/2014/main" id="{8EC2628E-8287-76DB-1490-F1F98D33F5D6}"/>
              </a:ext>
            </a:extLst>
          </p:cNvPr>
          <p:cNvSpPr>
            <a:spLocks noGrp="1"/>
          </p:cNvSpPr>
          <p:nvPr>
            <p:ph idx="1"/>
          </p:nvPr>
        </p:nvSpPr>
        <p:spPr/>
        <p:txBody>
          <a:bodyPr/>
          <a:lstStyle/>
          <a:p>
            <a:r>
              <a:rPr lang="en-US" dirty="0">
                <a:effectLst/>
                <a:latin typeface="Arial" panose="020B0604020202020204" pitchFamily="34" charset="0"/>
                <a:ea typeface="Calibri" panose="020F0502020204030204" pitchFamily="34" charset="0"/>
                <a:cs typeface="Arial" panose="020B0604020202020204" pitchFamily="34" charset="0"/>
              </a:rPr>
              <a:t>US Department of Health and Human Services Healthy People 2030 </a:t>
            </a:r>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Social Determinants of Health</a:t>
            </a:r>
            <a:endParaRPr lang="en-US" u="sng" dirty="0">
              <a:solidFill>
                <a:srgbClr val="0563C1"/>
              </a:solidFill>
              <a:latin typeface="Arial" panose="020B0604020202020204" pitchFamily="34" charset="0"/>
              <a:ea typeface="Calibri" panose="020F0502020204030204" pitchFamily="34" charset="0"/>
              <a:cs typeface="Arial" panose="020B0604020202020204" pitchFamily="34" charset="0"/>
            </a:endParaRPr>
          </a:p>
          <a:p>
            <a:pPr lvl="1"/>
            <a:r>
              <a:rPr lang="en-US" dirty="0">
                <a:effectLst/>
                <a:latin typeface="Arial" panose="020B0604020202020204" pitchFamily="34" charset="0"/>
                <a:ea typeface="Calibri" panose="020F0502020204030204" pitchFamily="34" charset="0"/>
                <a:cs typeface="Arial" panose="020B0604020202020204" pitchFamily="34" charset="0"/>
              </a:rPr>
              <a:t>Economic Stability </a:t>
            </a:r>
          </a:p>
          <a:p>
            <a:pPr lvl="1"/>
            <a:r>
              <a:rPr lang="en-US" dirty="0">
                <a:effectLst/>
                <a:latin typeface="Arial" panose="020B0604020202020204" pitchFamily="34" charset="0"/>
                <a:ea typeface="Calibri" panose="020F0502020204030204" pitchFamily="34" charset="0"/>
                <a:cs typeface="Arial" panose="020B0604020202020204" pitchFamily="34" charset="0"/>
              </a:rPr>
              <a:t>Education Access and Quality</a:t>
            </a:r>
          </a:p>
          <a:p>
            <a:pPr lvl="1"/>
            <a:r>
              <a:rPr lang="en-US" dirty="0">
                <a:effectLst/>
                <a:latin typeface="Arial" panose="020B0604020202020204" pitchFamily="34" charset="0"/>
                <a:ea typeface="Calibri" panose="020F0502020204030204" pitchFamily="34" charset="0"/>
                <a:cs typeface="Arial" panose="020B0604020202020204" pitchFamily="34" charset="0"/>
              </a:rPr>
              <a:t>Health Care Access and Quality</a:t>
            </a:r>
          </a:p>
          <a:p>
            <a:pPr lvl="1"/>
            <a:r>
              <a:rPr lang="en-US" dirty="0">
                <a:effectLst/>
                <a:latin typeface="Arial" panose="020B0604020202020204" pitchFamily="34" charset="0"/>
                <a:ea typeface="Calibri" panose="020F0502020204030204" pitchFamily="34" charset="0"/>
                <a:cs typeface="Arial" panose="020B0604020202020204" pitchFamily="34" charset="0"/>
              </a:rPr>
              <a:t>Neighborhood and Built Environment</a:t>
            </a:r>
          </a:p>
          <a:p>
            <a:pPr lvl="1"/>
            <a:r>
              <a:rPr lang="en-US" dirty="0">
                <a:effectLst/>
                <a:latin typeface="Arial" panose="020B0604020202020204" pitchFamily="34" charset="0"/>
                <a:ea typeface="Calibri" panose="020F0502020204030204" pitchFamily="34" charset="0"/>
                <a:cs typeface="Arial" panose="020B0604020202020204" pitchFamily="34" charset="0"/>
              </a:rPr>
              <a:t>Social and Community Context</a:t>
            </a:r>
          </a:p>
        </p:txBody>
      </p:sp>
      <p:pic>
        <p:nvPicPr>
          <p:cNvPr id="3074" name="Picture 2">
            <a:extLst>
              <a:ext uri="{FF2B5EF4-FFF2-40B4-BE49-F238E27FC236}">
                <a16:creationId xmlns:a16="http://schemas.microsoft.com/office/drawing/2014/main" id="{C5C65B5A-240E-7A8A-7DC6-9D08821082BE}"/>
              </a:ext>
              <a:ext uri="{C183D7F6-B498-43B3-948B-1728B52AA6E4}">
                <adec:decorative xmlns:adec="http://schemas.microsoft.com/office/drawing/2017/decorative" val="1"/>
              </a:ext>
            </a:extLst>
          </p:cNvPr>
          <p:cNvPicPr>
            <a:picLocks noGrp="1" noChangeAspect="1" noChangeArrowheads="1"/>
          </p:cNvPicPr>
          <p:nvPr>
            <p:ph type="pic" sz="quarter" idx="10"/>
          </p:nvPr>
        </p:nvPicPr>
        <p:blipFill>
          <a:blip r:embed="rId4" cstate="email">
            <a:extLst>
              <a:ext uri="{28A0092B-C50C-407E-A947-70E740481C1C}">
                <a14:useLocalDpi xmlns:a14="http://schemas.microsoft.com/office/drawing/2010/main"/>
              </a:ext>
            </a:extLst>
          </a:blip>
          <a:srcRect/>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409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2F435-A183-940F-D0C2-488C3944407C}"/>
              </a:ext>
            </a:extLst>
          </p:cNvPr>
          <p:cNvSpPr>
            <a:spLocks noGrp="1"/>
          </p:cNvSpPr>
          <p:nvPr>
            <p:ph type="title"/>
          </p:nvPr>
        </p:nvSpPr>
        <p:spPr/>
        <p:txBody>
          <a:bodyPr/>
          <a:lstStyle/>
          <a:p>
            <a:r>
              <a:rPr lang="en-US" dirty="0"/>
              <a:t>Issues to Address</a:t>
            </a:r>
          </a:p>
        </p:txBody>
      </p:sp>
      <p:sp>
        <p:nvSpPr>
          <p:cNvPr id="3" name="Content Placeholder 2">
            <a:extLst>
              <a:ext uri="{FF2B5EF4-FFF2-40B4-BE49-F238E27FC236}">
                <a16:creationId xmlns:a16="http://schemas.microsoft.com/office/drawing/2014/main" id="{051CC13E-84DB-4C1D-116D-7D6202BF4A88}"/>
              </a:ext>
            </a:extLst>
          </p:cNvPr>
          <p:cNvSpPr>
            <a:spLocks noGrp="1"/>
          </p:cNvSpPr>
          <p:nvPr>
            <p:ph idx="1"/>
          </p:nvPr>
        </p:nvSpPr>
        <p:spPr/>
        <p:txBody>
          <a:bodyPr/>
          <a:lstStyle/>
          <a:p>
            <a:r>
              <a:rPr lang="en-US" dirty="0"/>
              <a:t>Availability of safe housing and transportation</a:t>
            </a:r>
          </a:p>
          <a:p>
            <a:r>
              <a:rPr lang="en-US" dirty="0"/>
              <a:t>Access to employment opportunities, career counseling, and economic assistance plans</a:t>
            </a:r>
          </a:p>
          <a:p>
            <a:r>
              <a:rPr lang="en-US" dirty="0"/>
              <a:t>Ability to obtain quality health care</a:t>
            </a:r>
          </a:p>
          <a:p>
            <a:r>
              <a:rPr lang="en-US" dirty="0"/>
              <a:t>Accessibility of healthy food and clean water to meet nutritional needs</a:t>
            </a:r>
          </a:p>
          <a:p>
            <a:r>
              <a:rPr lang="en-US" dirty="0"/>
              <a:t>Ability to obtain physical activity </a:t>
            </a:r>
          </a:p>
        </p:txBody>
      </p:sp>
    </p:spTree>
    <p:extLst>
      <p:ext uri="{BB962C8B-B14F-4D97-AF65-F5344CB8AC3E}">
        <p14:creationId xmlns:p14="http://schemas.microsoft.com/office/powerpoint/2010/main" val="546790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8560F-C558-EB33-53DC-A47C66C6C007}"/>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Tools for SDOH Risk Assessment</a:t>
            </a:r>
            <a:endParaRPr lang="en-US" dirty="0"/>
          </a:p>
        </p:txBody>
      </p:sp>
      <p:sp>
        <p:nvSpPr>
          <p:cNvPr id="3" name="Content Placeholder 2">
            <a:extLst>
              <a:ext uri="{FF2B5EF4-FFF2-40B4-BE49-F238E27FC236}">
                <a16:creationId xmlns:a16="http://schemas.microsoft.com/office/drawing/2014/main" id="{B2C64599-FFF4-6051-E5C1-779B72838B4B}"/>
              </a:ext>
            </a:extLst>
          </p:cNvPr>
          <p:cNvSpPr>
            <a:spLocks noGrp="1"/>
          </p:cNvSpPr>
          <p:nvPr>
            <p:ph idx="1"/>
          </p:nvPr>
        </p:nvSpPr>
        <p:spPr/>
        <p:txBody>
          <a:bodyPr/>
          <a:lstStyle/>
          <a:p>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Accountable Health Communities Health-Related Social Needs Screening Tool</a:t>
            </a:r>
            <a:endParaRPr lang="en-US" dirty="0">
              <a:effectLst/>
              <a:latin typeface="Arial" panose="020B0604020202020204" pitchFamily="34" charset="0"/>
              <a:ea typeface="Calibri" panose="020F0502020204030204" pitchFamily="34" charset="0"/>
              <a:cs typeface="Arial" panose="020B0604020202020204" pitchFamily="34" charset="0"/>
            </a:endParaRPr>
          </a:p>
          <a:p>
            <a:r>
              <a:rPr lang="en-US" dirty="0">
                <a:effectLst/>
                <a:latin typeface="Arial" panose="020B0604020202020204" pitchFamily="34" charset="0"/>
                <a:ea typeface="Calibri" panose="020F0502020204030204" pitchFamily="34" charset="0"/>
                <a:cs typeface="Arial" panose="020B0604020202020204" pitchFamily="34" charset="0"/>
              </a:rPr>
              <a:t>Protocol for Responding to &amp; Assessing Patients’ Assets, Risks &amp; Experiences (</a:t>
            </a:r>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PRAPARE</a:t>
            </a:r>
            <a:r>
              <a:rPr lang="en-US" dirty="0">
                <a:effectLst/>
                <a:latin typeface="Arial" panose="020B0604020202020204" pitchFamily="34" charset="0"/>
                <a:ea typeface="Calibri" panose="020F0502020204030204" pitchFamily="34" charset="0"/>
                <a:cs typeface="Arial" panose="020B0604020202020204" pitchFamily="34" charset="0"/>
              </a:rPr>
              <a:t>) tool</a:t>
            </a:r>
          </a:p>
        </p:txBody>
      </p:sp>
    </p:spTree>
    <p:extLst>
      <p:ext uri="{BB962C8B-B14F-4D97-AF65-F5344CB8AC3E}">
        <p14:creationId xmlns:p14="http://schemas.microsoft.com/office/powerpoint/2010/main" val="39912886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95897-0070-6F53-C32D-5E74D6152C09}"/>
              </a:ext>
            </a:extLst>
          </p:cNvPr>
          <p:cNvSpPr>
            <a:spLocks noGrp="1"/>
          </p:cNvSpPr>
          <p:nvPr>
            <p:ph type="title"/>
          </p:nvPr>
        </p:nvSpPr>
        <p:spPr/>
        <p:txBody>
          <a:bodyPr/>
          <a:lstStyle/>
          <a:p>
            <a:r>
              <a:rPr lang="en-US" dirty="0"/>
              <a:t>Coverage – SDOH Risk Assessment</a:t>
            </a:r>
          </a:p>
        </p:txBody>
      </p:sp>
      <p:sp>
        <p:nvSpPr>
          <p:cNvPr id="3" name="Content Placeholder 2">
            <a:extLst>
              <a:ext uri="{FF2B5EF4-FFF2-40B4-BE49-F238E27FC236}">
                <a16:creationId xmlns:a16="http://schemas.microsoft.com/office/drawing/2014/main" id="{94C1D8EE-6746-4C73-10F4-9FD0FD1277D8}"/>
              </a:ext>
            </a:extLst>
          </p:cNvPr>
          <p:cNvSpPr>
            <a:spLocks noGrp="1"/>
          </p:cNvSpPr>
          <p:nvPr>
            <p:ph idx="1"/>
          </p:nvPr>
        </p:nvSpPr>
        <p:spPr/>
        <p:txBody>
          <a:bodyPr/>
          <a:lstStyle/>
          <a:p>
            <a:r>
              <a:rPr lang="en-US" dirty="0"/>
              <a:t>Frequency</a:t>
            </a:r>
          </a:p>
          <a:p>
            <a:pPr lvl="1"/>
            <a:r>
              <a:rPr lang="en-US" dirty="0">
                <a:latin typeface="Arial" panose="020B0604020202020204" pitchFamily="34" charset="0"/>
                <a:cs typeface="Arial" panose="020B0604020202020204" pitchFamily="34" charset="0"/>
              </a:rPr>
              <a:t>Covered once a year (when billed with an AWV)</a:t>
            </a:r>
          </a:p>
          <a:p>
            <a:r>
              <a:rPr lang="en-US" dirty="0">
                <a:latin typeface="Arial" panose="020B0604020202020204" pitchFamily="34" charset="0"/>
                <a:cs typeface="Arial" panose="020B0604020202020204" pitchFamily="34" charset="0"/>
              </a:rPr>
              <a:t>Cost</a:t>
            </a:r>
          </a:p>
          <a:p>
            <a:pPr lvl="1"/>
            <a:r>
              <a:rPr lang="en-US" dirty="0">
                <a:latin typeface="Arial" panose="020B0604020202020204" pitchFamily="34" charset="0"/>
                <a:cs typeface="Arial" panose="020B0604020202020204" pitchFamily="34" charset="0"/>
              </a:rPr>
              <a:t>No coinsurance or deductible </a:t>
            </a:r>
          </a:p>
          <a:p>
            <a:pPr lvl="2"/>
            <a:r>
              <a:rPr lang="en-US" dirty="0">
                <a:latin typeface="Arial" panose="020B0604020202020204" pitchFamily="34" charset="0"/>
                <a:cs typeface="Arial" panose="020B0604020202020204" pitchFamily="34" charset="0"/>
              </a:rPr>
              <a:t>Needs to be billed on the same claim as the AWV using modifier 33</a:t>
            </a:r>
          </a:p>
          <a:p>
            <a:pPr lvl="1"/>
            <a:r>
              <a:rPr lang="en-US" dirty="0">
                <a:latin typeface="Arial" panose="020B0604020202020204" pitchFamily="34" charset="0"/>
                <a:cs typeface="Arial" panose="020B0604020202020204" pitchFamily="34" charset="0"/>
              </a:rPr>
              <a:t>Deductible and coinsurance apply</a:t>
            </a:r>
            <a:r>
              <a:rPr lang="en-US" dirty="0"/>
              <a:t> if</a:t>
            </a:r>
            <a:r>
              <a:rPr lang="en-US" dirty="0">
                <a:latin typeface="Arial" panose="020B0604020202020204" pitchFamily="34" charset="0"/>
                <a:cs typeface="Arial" panose="020B0604020202020204" pitchFamily="34" charset="0"/>
              </a:rPr>
              <a:t> </a:t>
            </a:r>
          </a:p>
          <a:p>
            <a:pPr lvl="2"/>
            <a:r>
              <a:rPr lang="en-US" dirty="0"/>
              <a:t>AWV billed with SDOH denied due to exceeding frequency limit</a:t>
            </a:r>
          </a:p>
          <a:p>
            <a:pPr lvl="2"/>
            <a:r>
              <a:rPr lang="en-US" dirty="0"/>
              <a:t>Or p</a:t>
            </a:r>
            <a:r>
              <a:rPr lang="en-US" dirty="0">
                <a:latin typeface="Arial" panose="020B0604020202020204" pitchFamily="34" charset="0"/>
                <a:cs typeface="Arial" panose="020B0604020202020204" pitchFamily="34" charset="0"/>
              </a:rPr>
              <a:t>erformed outside covered AWV</a:t>
            </a:r>
          </a:p>
          <a:p>
            <a:pPr lvl="1"/>
            <a:r>
              <a:rPr lang="en-US" dirty="0">
                <a:latin typeface="Arial" panose="020B0604020202020204" pitchFamily="34" charset="0"/>
                <a:cs typeface="Arial" panose="020B0604020202020204" pitchFamily="34" charset="0"/>
              </a:rPr>
              <a:t>Limited to one assessment every six months</a:t>
            </a:r>
          </a:p>
        </p:txBody>
      </p:sp>
    </p:spTree>
    <p:extLst>
      <p:ext uri="{BB962C8B-B14F-4D97-AF65-F5344CB8AC3E}">
        <p14:creationId xmlns:p14="http://schemas.microsoft.com/office/powerpoint/2010/main" val="3029027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D3F61-99F9-FB93-446C-A34956D2CA97}"/>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Added Coverage Information</a:t>
            </a:r>
            <a:endParaRPr lang="en-US" dirty="0"/>
          </a:p>
        </p:txBody>
      </p:sp>
      <p:sp>
        <p:nvSpPr>
          <p:cNvPr id="3" name="Content Placeholder 2">
            <a:extLst>
              <a:ext uri="{FF2B5EF4-FFF2-40B4-BE49-F238E27FC236}">
                <a16:creationId xmlns:a16="http://schemas.microsoft.com/office/drawing/2014/main" id="{2E6540FA-2CAA-A8E7-91AD-C9383E3C85A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AWV can act as an optional community health integration (CHI) initiating visit when the provider identifies any unmet SDOH needs preventing the patient from adhering the recommended personalized prevention plan</a:t>
            </a:r>
          </a:p>
        </p:txBody>
      </p:sp>
    </p:spTree>
    <p:extLst>
      <p:ext uri="{BB962C8B-B14F-4D97-AF65-F5344CB8AC3E}">
        <p14:creationId xmlns:p14="http://schemas.microsoft.com/office/powerpoint/2010/main" val="1136642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F6ED-0AAA-AF26-18D9-FF430602FE40}"/>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Telehealth</a:t>
            </a:r>
            <a:endParaRPr lang="en-US" dirty="0"/>
          </a:p>
        </p:txBody>
      </p:sp>
      <p:sp>
        <p:nvSpPr>
          <p:cNvPr id="3" name="Content Placeholder 2">
            <a:extLst>
              <a:ext uri="{FF2B5EF4-FFF2-40B4-BE49-F238E27FC236}">
                <a16:creationId xmlns:a16="http://schemas.microsoft.com/office/drawing/2014/main" id="{68724DD6-C281-ECDE-A40B-AF5531ECB46A}"/>
              </a:ext>
            </a:extLst>
          </p:cNvPr>
          <p:cNvSpPr>
            <a:spLocks noGrp="1"/>
          </p:cNvSpPr>
          <p:nvPr>
            <p:ph idx="1"/>
          </p:nvPr>
        </p:nvSpPr>
        <p:spPr/>
        <p:txBody>
          <a:bodyPr/>
          <a:lstStyle/>
          <a:p>
            <a:r>
              <a:rPr lang="en-US" dirty="0"/>
              <a:t>SDOH Risk Assessment (G0136) telehealth eligible </a:t>
            </a:r>
          </a:p>
        </p:txBody>
      </p:sp>
      <p:pic>
        <p:nvPicPr>
          <p:cNvPr id="6" name="Picture Placeholder 5">
            <a:extLst>
              <a:ext uri="{FF2B5EF4-FFF2-40B4-BE49-F238E27FC236}">
                <a16:creationId xmlns:a16="http://schemas.microsoft.com/office/drawing/2014/main" id="{73FC50DC-2AA2-A321-1AC9-5888E43C7145}"/>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41644443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2B83-A3D0-0B2C-7720-8C9D88302CDD}"/>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Subsequent AWV</a:t>
            </a:r>
            <a:endParaRPr lang="en-US" dirty="0"/>
          </a:p>
        </p:txBody>
      </p:sp>
      <p:sp>
        <p:nvSpPr>
          <p:cNvPr id="3" name="Content Placeholder 2">
            <a:extLst>
              <a:ext uri="{FF2B5EF4-FFF2-40B4-BE49-F238E27FC236}">
                <a16:creationId xmlns:a16="http://schemas.microsoft.com/office/drawing/2014/main" id="{EEEAAB46-8CE3-24C2-D143-F7A3F430731C}"/>
              </a:ext>
            </a:extLst>
          </p:cNvPr>
          <p:cNvSpPr>
            <a:spLocks noGrp="1"/>
          </p:cNvSpPr>
          <p:nvPr>
            <p:ph idx="1"/>
          </p:nvPr>
        </p:nvSpPr>
        <p:spPr/>
        <p:txBody>
          <a:bodyPr/>
          <a:lstStyle/>
          <a:p>
            <a:r>
              <a:rPr lang="en-US" dirty="0"/>
              <a:t>Review (and administration if needed) of HRA</a:t>
            </a:r>
          </a:p>
          <a:p>
            <a:r>
              <a:rPr lang="en-US" dirty="0"/>
              <a:t>Update of beneficiary’s medical and family history</a:t>
            </a:r>
          </a:p>
          <a:p>
            <a:r>
              <a:rPr lang="en-US" dirty="0"/>
              <a:t>Updated list of current providers and suppliers</a:t>
            </a:r>
          </a:p>
          <a:p>
            <a:r>
              <a:rPr lang="en-US" kern="100" dirty="0">
                <a:effectLst/>
                <a:latin typeface="Arial" panose="020B0604020202020204" pitchFamily="34" charset="0"/>
                <a:ea typeface="Calibri" panose="020F0502020204030204" pitchFamily="34" charset="0"/>
                <a:cs typeface="Arial" panose="020B0604020202020204" pitchFamily="34" charset="0"/>
              </a:rPr>
              <a:t>Measurements</a:t>
            </a:r>
          </a:p>
          <a:p>
            <a:pPr marL="742950" marR="0" lvl="1" indent="-285750">
              <a:lnSpc>
                <a:spcPct val="107000"/>
              </a:lnSpc>
              <a:spcBef>
                <a:spcPts val="0"/>
              </a:spcBef>
              <a:spcAft>
                <a:spcPts val="800"/>
              </a:spcAft>
              <a:buFont typeface="Arial" panose="020B0604020202020204" pitchFamily="34" charset="0"/>
              <a:buChar char="•"/>
              <a:tabLst>
                <a:tab pos="914400" algn="l"/>
              </a:tabLst>
            </a:pPr>
            <a:r>
              <a:rPr lang="en-US" kern="100" dirty="0">
                <a:effectLst/>
                <a:latin typeface="Arial" panose="020B0604020202020204" pitchFamily="34" charset="0"/>
                <a:ea typeface="Calibri" panose="020F0502020204030204" pitchFamily="34" charset="0"/>
                <a:cs typeface="Arial" panose="020B0604020202020204" pitchFamily="34" charset="0"/>
              </a:rPr>
              <a:t>Weight or waist circumference, if appropriate</a:t>
            </a:r>
          </a:p>
          <a:p>
            <a:pPr marL="742950" lvl="1" indent="-285750">
              <a:lnSpc>
                <a:spcPct val="107000"/>
              </a:lnSpc>
              <a:spcBef>
                <a:spcPts val="0"/>
              </a:spcBef>
              <a:spcAft>
                <a:spcPts val="800"/>
              </a:spcAft>
              <a:tabLst>
                <a:tab pos="914400" algn="l"/>
              </a:tabLst>
            </a:pPr>
            <a:r>
              <a:rPr lang="en-US" kern="100" dirty="0">
                <a:effectLst/>
                <a:latin typeface="Arial" panose="020B0604020202020204" pitchFamily="34" charset="0"/>
                <a:ea typeface="Calibri" panose="020F0502020204030204" pitchFamily="34" charset="0"/>
                <a:cs typeface="Arial" panose="020B0604020202020204" pitchFamily="34" charset="0"/>
              </a:rPr>
              <a:t>Blood Pressure</a:t>
            </a:r>
          </a:p>
          <a:p>
            <a:pPr marL="742950" marR="0" lvl="1" indent="-285750">
              <a:lnSpc>
                <a:spcPct val="107000"/>
              </a:lnSpc>
              <a:spcBef>
                <a:spcPts val="0"/>
              </a:spcBef>
              <a:spcAft>
                <a:spcPts val="800"/>
              </a:spcAft>
              <a:buFont typeface="Arial" panose="020B0604020202020204" pitchFamily="34" charset="0"/>
              <a:buChar char="•"/>
              <a:tabLst>
                <a:tab pos="914400" algn="l"/>
              </a:tabLst>
            </a:pPr>
            <a:r>
              <a:rPr lang="en-US" dirty="0">
                <a:latin typeface="Arial" panose="020B0604020202020204" pitchFamily="34" charset="0"/>
                <a:cs typeface="Arial" panose="020B0604020202020204" pitchFamily="34" charset="0"/>
              </a:rPr>
              <a:t>O</a:t>
            </a:r>
            <a:r>
              <a:rPr lang="en-US" b="0" i="0" u="none" strike="noStrike" baseline="0" dirty="0">
                <a:latin typeface="Arial" panose="020B0604020202020204" pitchFamily="34" charset="0"/>
                <a:cs typeface="Arial" panose="020B0604020202020204" pitchFamily="34" charset="0"/>
              </a:rPr>
              <a:t>ther routine measurements as deemed appropriate</a:t>
            </a:r>
            <a:endParaRPr lang="en-US"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937773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D8597-4B92-5144-31A6-B2470051961C}"/>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Documentation for Subsequent AWV</a:t>
            </a:r>
            <a:endParaRPr lang="en-US" dirty="0"/>
          </a:p>
        </p:txBody>
      </p:sp>
      <p:sp>
        <p:nvSpPr>
          <p:cNvPr id="3" name="Content Placeholder 2">
            <a:extLst>
              <a:ext uri="{FF2B5EF4-FFF2-40B4-BE49-F238E27FC236}">
                <a16:creationId xmlns:a16="http://schemas.microsoft.com/office/drawing/2014/main" id="{7323F98D-D76D-367B-B69A-480AA72846E5}"/>
              </a:ext>
            </a:extLst>
          </p:cNvPr>
          <p:cNvSpPr>
            <a:spLocks noGrp="1"/>
          </p:cNvSpPr>
          <p:nvPr>
            <p:ph sz="half" idx="1"/>
          </p:nvPr>
        </p:nvSpPr>
        <p:spPr/>
        <p:txBody>
          <a:bodyPr>
            <a:normAutofit fontScale="92500" lnSpcReduction="10000"/>
          </a:bodyPr>
          <a:lstStyle/>
          <a:p>
            <a:pPr algn="l">
              <a:buFont typeface="Arial" panose="020B0604020202020204" pitchFamily="34" charset="0"/>
              <a:buChar char="•"/>
            </a:pPr>
            <a:r>
              <a:rPr lang="en-US" sz="3000" b="0" i="0" dirty="0">
                <a:effectLst/>
              </a:rPr>
              <a:t>Detection of any beneficiary </a:t>
            </a:r>
            <a:r>
              <a:rPr lang="en-US" sz="3000" u="sng" dirty="0">
                <a:solidFill>
                  <a:srgbClr val="0563C1"/>
                </a:solidFill>
                <a:effectLst/>
                <a:ea typeface="Calibri" panose="020F0502020204030204" pitchFamily="34" charset="0"/>
                <a:hlinkClick r:id="rId2"/>
              </a:rPr>
              <a:t>cognitive impairments</a:t>
            </a:r>
            <a:endParaRPr lang="en-US" sz="3000" u="sng" dirty="0">
              <a:solidFill>
                <a:srgbClr val="0563C1"/>
              </a:solidFill>
              <a:effectLst/>
              <a:ea typeface="Calibri" panose="020F0502020204030204" pitchFamily="34" charset="0"/>
            </a:endParaRPr>
          </a:p>
          <a:p>
            <a:pPr algn="l">
              <a:buFont typeface="Arial" panose="020B0604020202020204" pitchFamily="34" charset="0"/>
              <a:buChar char="•"/>
            </a:pPr>
            <a:r>
              <a:rPr lang="en-US" sz="3000" b="0" i="0" dirty="0">
                <a:effectLst/>
                <a:latin typeface="Arial" panose="020B0604020202020204" pitchFamily="34" charset="0"/>
                <a:cs typeface="Arial" panose="020B0604020202020204" pitchFamily="34" charset="0"/>
              </a:rPr>
              <a:t>Updated written screening schedule for beneficiary</a:t>
            </a:r>
          </a:p>
          <a:p>
            <a:pPr algn="l">
              <a:buFont typeface="Arial" panose="020B0604020202020204" pitchFamily="34" charset="0"/>
              <a:buChar char="•"/>
            </a:pPr>
            <a:r>
              <a:rPr lang="en-US" sz="3000" b="0" i="0" dirty="0">
                <a:effectLst/>
                <a:latin typeface="Arial" panose="020B0604020202020204" pitchFamily="34" charset="0"/>
                <a:cs typeface="Arial" panose="020B0604020202020204" pitchFamily="34" charset="0"/>
              </a:rPr>
              <a:t>Updated list of risk factors for which interventions are recommended or underway</a:t>
            </a:r>
          </a:p>
          <a:p>
            <a:r>
              <a:rPr lang="en-US" sz="3000" dirty="0"/>
              <a:t>Personalized health advice and appropriate referrals </a:t>
            </a:r>
          </a:p>
        </p:txBody>
      </p:sp>
      <p:sp>
        <p:nvSpPr>
          <p:cNvPr id="4" name="Content Placeholder 3">
            <a:extLst>
              <a:ext uri="{FF2B5EF4-FFF2-40B4-BE49-F238E27FC236}">
                <a16:creationId xmlns:a16="http://schemas.microsoft.com/office/drawing/2014/main" id="{26B53A0C-AC09-7256-22B6-C23107DCA04D}"/>
              </a:ext>
            </a:extLst>
          </p:cNvPr>
          <p:cNvSpPr>
            <a:spLocks noGrp="1"/>
          </p:cNvSpPr>
          <p:nvPr>
            <p:ph sz="half" idx="2"/>
          </p:nvPr>
        </p:nvSpPr>
        <p:spPr/>
        <p:txBody>
          <a:bodyPr>
            <a:normAutofit fontScale="92500" lnSpcReduction="10000"/>
          </a:bodyPr>
          <a:lstStyle/>
          <a:p>
            <a:r>
              <a:rPr lang="en-US" sz="3000" b="0" i="0" dirty="0">
                <a:effectLst/>
                <a:latin typeface="Arial" panose="020B0604020202020204" pitchFamily="34" charset="0"/>
                <a:cs typeface="Arial" panose="020B0604020202020204" pitchFamily="34" charset="0"/>
              </a:rPr>
              <a:t>Review of current opioid prescriptions</a:t>
            </a:r>
          </a:p>
          <a:p>
            <a:pPr lvl="1"/>
            <a:r>
              <a:rPr lang="en-US" sz="3000" u="sng" dirty="0">
                <a:solidFill>
                  <a:srgbClr val="0563C1"/>
                </a:solidFill>
                <a:effectLst/>
                <a:ea typeface="Times New Roman" panose="02020603050405020304" pitchFamily="18" charset="0"/>
                <a:hlinkClick r:id="rId3"/>
              </a:rPr>
              <a:t>Monthly Chronic Pain Management and Treatment Services</a:t>
            </a:r>
            <a:r>
              <a:rPr lang="en-US" sz="3000" dirty="0">
                <a:solidFill>
                  <a:srgbClr val="000000"/>
                </a:solidFill>
                <a:effectLst/>
                <a:ea typeface="Times New Roman" panose="02020603050405020304" pitchFamily="18" charset="0"/>
              </a:rPr>
              <a:t> </a:t>
            </a:r>
          </a:p>
          <a:p>
            <a:r>
              <a:rPr lang="en-US" sz="3000" b="0" i="0" dirty="0">
                <a:effectLst/>
                <a:latin typeface="Arial" panose="020B0604020202020204" pitchFamily="34" charset="0"/>
                <a:cs typeface="Arial" panose="020B0604020202020204" pitchFamily="34" charset="0"/>
              </a:rPr>
              <a:t>Screening for potential substance use disorders</a:t>
            </a:r>
          </a:p>
          <a:p>
            <a:r>
              <a:rPr lang="en-US" sz="3000" b="0" i="0" dirty="0">
                <a:effectLst/>
                <a:latin typeface="Arial" panose="020B0604020202020204" pitchFamily="34" charset="0"/>
                <a:cs typeface="Arial" panose="020B0604020202020204" pitchFamily="34" charset="0"/>
              </a:rPr>
              <a:t>Optional ACP services</a:t>
            </a:r>
          </a:p>
          <a:p>
            <a:r>
              <a:rPr lang="en-US" sz="3000" dirty="0">
                <a:effectLst/>
                <a:ea typeface="Calibri" panose="020F0502020204030204" pitchFamily="34" charset="0"/>
              </a:rPr>
              <a:t>Optional SDOH Risk Assessment</a:t>
            </a:r>
            <a:endParaRPr lang="en-US" sz="3000" b="0" i="0" dirty="0">
              <a:effectLst/>
            </a:endParaRPr>
          </a:p>
        </p:txBody>
      </p:sp>
    </p:spTree>
    <p:extLst>
      <p:ext uri="{BB962C8B-B14F-4D97-AF65-F5344CB8AC3E}">
        <p14:creationId xmlns:p14="http://schemas.microsoft.com/office/powerpoint/2010/main" val="1189714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05A2F-234F-7521-86C1-D93AE21808FE}"/>
              </a:ext>
            </a:extLst>
          </p:cNvPr>
          <p:cNvSpPr>
            <a:spLocks noGrp="1"/>
          </p:cNvSpPr>
          <p:nvPr>
            <p:ph type="title"/>
          </p:nvPr>
        </p:nvSpPr>
        <p:spPr/>
        <p:txBody>
          <a:bodyPr/>
          <a:lstStyle/>
          <a:p>
            <a:r>
              <a:rPr lang="en-US" dirty="0"/>
              <a:t>Housekeeping</a:t>
            </a:r>
          </a:p>
        </p:txBody>
      </p:sp>
      <p:sp>
        <p:nvSpPr>
          <p:cNvPr id="3" name="Content Placeholder 2">
            <a:extLst>
              <a:ext uri="{FF2B5EF4-FFF2-40B4-BE49-F238E27FC236}">
                <a16:creationId xmlns:a16="http://schemas.microsoft.com/office/drawing/2014/main" id="{539E7A9D-E6AE-1232-F3C3-40972F0D7C7C}"/>
              </a:ext>
            </a:extLst>
          </p:cNvPr>
          <p:cNvSpPr>
            <a:spLocks noGrp="1"/>
          </p:cNvSpPr>
          <p:nvPr>
            <p:ph idx="1"/>
          </p:nvPr>
        </p:nvSpPr>
        <p:spPr>
          <a:xfrm>
            <a:off x="5694405" y="1909828"/>
            <a:ext cx="5886450" cy="4583047"/>
          </a:xfrm>
        </p:spPr>
        <p:txBody>
          <a:bodyPr/>
          <a:lstStyle/>
          <a:p>
            <a:r>
              <a:rPr lang="en-US" dirty="0">
                <a:hlinkClick r:id="rId2"/>
              </a:rPr>
              <a:t>Training Center</a:t>
            </a:r>
            <a:r>
              <a:rPr lang="en-US" dirty="0"/>
              <a:t> web page</a:t>
            </a:r>
          </a:p>
          <a:p>
            <a:pPr lvl="1"/>
            <a:r>
              <a:rPr lang="en-US" dirty="0"/>
              <a:t>Training Material</a:t>
            </a:r>
          </a:p>
          <a:p>
            <a:pPr lvl="1"/>
            <a:r>
              <a:rPr lang="en-US" dirty="0"/>
              <a:t>Upcoming Events </a:t>
            </a:r>
          </a:p>
          <a:p>
            <a:pPr lvl="1"/>
            <a:r>
              <a:rPr lang="en-US" dirty="0"/>
              <a:t>Encore Presentations </a:t>
            </a:r>
          </a:p>
          <a:p>
            <a:pPr lvl="2"/>
            <a:r>
              <a:rPr lang="en-US" dirty="0"/>
              <a:t>60 to 90 days</a:t>
            </a:r>
          </a:p>
          <a:p>
            <a:r>
              <a:rPr lang="en-US" dirty="0"/>
              <a:t>Send questions and comments in Chat</a:t>
            </a:r>
          </a:p>
          <a:p>
            <a:r>
              <a:rPr lang="en-US" dirty="0"/>
              <a:t>After this, tell CMS how we did on the survey</a:t>
            </a:r>
          </a:p>
        </p:txBody>
      </p:sp>
      <p:pic>
        <p:nvPicPr>
          <p:cNvPr id="4" name="Picture 3">
            <a:extLst>
              <a:ext uri="{FF2B5EF4-FFF2-40B4-BE49-F238E27FC236}">
                <a16:creationId xmlns:a16="http://schemas.microsoft.com/office/drawing/2014/main" id="{42A7DA7C-9BBA-452E-34CC-392DAF474795}"/>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8200" y="2446951"/>
            <a:ext cx="4619583" cy="307669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16684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C8513-6441-A3D5-635C-C7CE82AE881C}"/>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HRA</a:t>
            </a:r>
            <a:endParaRPr lang="en-US" dirty="0"/>
          </a:p>
        </p:txBody>
      </p:sp>
      <p:sp>
        <p:nvSpPr>
          <p:cNvPr id="3" name="Content Placeholder 2">
            <a:extLst>
              <a:ext uri="{FF2B5EF4-FFF2-40B4-BE49-F238E27FC236}">
                <a16:creationId xmlns:a16="http://schemas.microsoft.com/office/drawing/2014/main" id="{936E2A04-79F8-AFEF-5493-7EECCB0B03FF}"/>
              </a:ext>
            </a:extLst>
          </p:cNvPr>
          <p:cNvSpPr>
            <a:spLocks noGrp="1"/>
          </p:cNvSpPr>
          <p:nvPr>
            <p:ph idx="1"/>
          </p:nvPr>
        </p:nvSpPr>
        <p:spPr/>
        <p:txBody>
          <a:bodyPr/>
          <a:lstStyle/>
          <a:p>
            <a:r>
              <a:rPr lang="en-US" dirty="0">
                <a:solidFill>
                  <a:srgbClr val="000000"/>
                </a:solidFill>
                <a:latin typeface="Arial" panose="020B0604020202020204" pitchFamily="34" charset="0"/>
              </a:rPr>
              <a:t>Beneficiary</a:t>
            </a:r>
            <a:r>
              <a:rPr lang="en-US" b="0" i="0" dirty="0">
                <a:solidFill>
                  <a:srgbClr val="000000"/>
                </a:solidFill>
                <a:effectLst/>
                <a:latin typeface="Arial" panose="020B0604020202020204" pitchFamily="34" charset="0"/>
              </a:rPr>
              <a:t> self-reported information</a:t>
            </a:r>
          </a:p>
          <a:p>
            <a:pPr lvl="1"/>
            <a:r>
              <a:rPr lang="en-US" b="0" i="0" dirty="0">
                <a:solidFill>
                  <a:srgbClr val="000000"/>
                </a:solidFill>
                <a:effectLst/>
                <a:latin typeface="Arial" panose="020B0604020202020204" pitchFamily="34" charset="0"/>
              </a:rPr>
              <a:t>Can be </a:t>
            </a:r>
            <a:r>
              <a:rPr lang="en-US" dirty="0">
                <a:solidFill>
                  <a:srgbClr val="000000"/>
                </a:solidFill>
                <a:latin typeface="Arial" panose="020B0604020202020204" pitchFamily="34" charset="0"/>
              </a:rPr>
              <a:t>filled out by either healthcare professional or beneficiary before or during AWV </a:t>
            </a:r>
          </a:p>
          <a:p>
            <a:pPr lvl="1"/>
            <a:r>
              <a:rPr lang="en-US" dirty="0">
                <a:solidFill>
                  <a:srgbClr val="000000"/>
                </a:solidFill>
                <a:latin typeface="Arial" panose="020B0604020202020204" pitchFamily="34" charset="0"/>
              </a:rPr>
              <a:t>Can be completed in </a:t>
            </a:r>
            <a:r>
              <a:rPr lang="en-US" b="0" i="0" dirty="0">
                <a:solidFill>
                  <a:srgbClr val="000000"/>
                </a:solidFill>
                <a:effectLst/>
                <a:latin typeface="Arial" panose="020B0604020202020204" pitchFamily="34" charset="0"/>
              </a:rPr>
              <a:t>20 minutes or less</a:t>
            </a:r>
            <a:endParaRPr lang="en-US" dirty="0">
              <a:solidFill>
                <a:srgbClr val="00529B"/>
              </a:solidFill>
              <a:latin typeface="Arial" panose="020B0604020202020204" pitchFamily="34" charset="0"/>
            </a:endParaRPr>
          </a:p>
          <a:p>
            <a:r>
              <a:rPr lang="en-US" b="0" i="0" dirty="0">
                <a:solidFill>
                  <a:srgbClr val="000000"/>
                </a:solidFill>
                <a:effectLst/>
                <a:latin typeface="Arial" panose="020B0604020202020204" pitchFamily="34" charset="0"/>
              </a:rPr>
              <a:t>Customize to address the requirements of </a:t>
            </a:r>
          </a:p>
          <a:p>
            <a:pPr lvl="1"/>
            <a:r>
              <a:rPr lang="en-US" dirty="0">
                <a:solidFill>
                  <a:srgbClr val="000000"/>
                </a:solidFill>
                <a:latin typeface="Arial" panose="020B0604020202020204" pitchFamily="34" charset="0"/>
              </a:rPr>
              <a:t>Individuals</a:t>
            </a:r>
            <a:r>
              <a:rPr lang="en-US" b="0" i="0" dirty="0">
                <a:solidFill>
                  <a:srgbClr val="000000"/>
                </a:solidFill>
                <a:effectLst/>
                <a:latin typeface="Arial" panose="020B0604020202020204" pitchFamily="34" charset="0"/>
              </a:rPr>
              <a:t> from underserved communities</a:t>
            </a:r>
          </a:p>
          <a:p>
            <a:pPr lvl="1"/>
            <a:r>
              <a:rPr lang="en-US" dirty="0">
                <a:solidFill>
                  <a:srgbClr val="000000"/>
                </a:solidFill>
                <a:latin typeface="Arial" panose="020B0604020202020204" pitchFamily="34" charset="0"/>
              </a:rPr>
              <a:t>Those with limited </a:t>
            </a:r>
            <a:r>
              <a:rPr lang="en-US" b="0" i="0" dirty="0">
                <a:solidFill>
                  <a:srgbClr val="000000"/>
                </a:solidFill>
                <a:effectLst/>
                <a:latin typeface="Arial" panose="020B0604020202020204" pitchFamily="34" charset="0"/>
              </a:rPr>
              <a:t>English proficiency</a:t>
            </a:r>
          </a:p>
          <a:p>
            <a:pPr lvl="1"/>
            <a:r>
              <a:rPr lang="en-US" dirty="0">
                <a:solidFill>
                  <a:srgbClr val="000000"/>
                </a:solidFill>
                <a:latin typeface="Arial" panose="020B0604020202020204" pitchFamily="34" charset="0"/>
              </a:rPr>
              <a:t>Individuals facing </a:t>
            </a:r>
            <a:r>
              <a:rPr lang="en-US" b="0" i="0" dirty="0">
                <a:solidFill>
                  <a:srgbClr val="000000"/>
                </a:solidFill>
                <a:effectLst/>
                <a:latin typeface="Arial" panose="020B0604020202020204" pitchFamily="34" charset="0"/>
              </a:rPr>
              <a:t>health literacy challenges</a:t>
            </a:r>
            <a:endParaRPr lang="en-US" dirty="0">
              <a:solidFill>
                <a:srgbClr val="000000"/>
              </a:solidFill>
              <a:latin typeface="Arial" panose="020B0604020202020204" pitchFamily="34" charset="0"/>
            </a:endParaRPr>
          </a:p>
          <a:p>
            <a:pPr lvl="1"/>
            <a:r>
              <a:rPr lang="en-US" dirty="0">
                <a:solidFill>
                  <a:srgbClr val="000000"/>
                </a:solidFill>
                <a:latin typeface="Arial" panose="020B0604020202020204" pitchFamily="34" charset="0"/>
              </a:rPr>
              <a:t>P</a:t>
            </a:r>
            <a:r>
              <a:rPr lang="en-US" b="0" i="0" dirty="0">
                <a:solidFill>
                  <a:srgbClr val="000000"/>
                </a:solidFill>
                <a:effectLst/>
                <a:latin typeface="Arial" panose="020B0604020202020204" pitchFamily="34" charset="0"/>
              </a:rPr>
              <a:t>eople with disabilities</a:t>
            </a:r>
          </a:p>
        </p:txBody>
      </p:sp>
      <p:pic>
        <p:nvPicPr>
          <p:cNvPr id="4" name="Picture Placeholder 8">
            <a:extLst>
              <a:ext uri="{FF2B5EF4-FFF2-40B4-BE49-F238E27FC236}">
                <a16:creationId xmlns:a16="http://schemas.microsoft.com/office/drawing/2014/main" id="{D8EBA755-B39F-4946-89A4-98FB7BDCB8A4}"/>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a:xfrm>
            <a:off x="9437656" y="3016156"/>
            <a:ext cx="1647199" cy="3031138"/>
          </a:xfrm>
          <a:prstGeom prst="rect">
            <a:avLst/>
          </a:prstGeom>
        </p:spPr>
      </p:pic>
    </p:spTree>
    <p:extLst>
      <p:ext uri="{BB962C8B-B14F-4D97-AF65-F5344CB8AC3E}">
        <p14:creationId xmlns:p14="http://schemas.microsoft.com/office/powerpoint/2010/main" val="262155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C319F-467D-3327-7925-2D7E0809FF84}"/>
              </a:ext>
            </a:extLst>
          </p:cNvPr>
          <p:cNvSpPr>
            <a:spLocks noGrp="1"/>
          </p:cNvSpPr>
          <p:nvPr>
            <p:ph type="title"/>
          </p:nvPr>
        </p:nvSpPr>
        <p:spPr/>
        <p:txBody>
          <a:bodyPr/>
          <a:lstStyle/>
          <a:p>
            <a:r>
              <a:rPr lang="en-US" dirty="0"/>
              <a:t>Components of HRA</a:t>
            </a:r>
          </a:p>
        </p:txBody>
      </p:sp>
      <p:sp>
        <p:nvSpPr>
          <p:cNvPr id="3" name="Content Placeholder 2">
            <a:extLst>
              <a:ext uri="{FF2B5EF4-FFF2-40B4-BE49-F238E27FC236}">
                <a16:creationId xmlns:a16="http://schemas.microsoft.com/office/drawing/2014/main" id="{A8B34C94-DCDD-0428-3EBE-AB01D1FCC61E}"/>
              </a:ext>
            </a:extLst>
          </p:cNvPr>
          <p:cNvSpPr>
            <a:spLocks noGrp="1"/>
          </p:cNvSpPr>
          <p:nvPr>
            <p:ph idx="1"/>
          </p:nvPr>
        </p:nvSpPr>
        <p:spPr/>
        <p:txBody>
          <a:bodyPr/>
          <a:lstStyle/>
          <a:p>
            <a:r>
              <a:rPr lang="en-US" b="0" i="0" dirty="0">
                <a:solidFill>
                  <a:srgbClr val="000000"/>
                </a:solidFill>
                <a:effectLst/>
                <a:latin typeface="Arial" panose="020B0604020202020204" pitchFamily="34" charset="0"/>
              </a:rPr>
              <a:t>Demographic data </a:t>
            </a:r>
          </a:p>
          <a:p>
            <a:r>
              <a:rPr lang="en-US" b="0" i="0" dirty="0">
                <a:solidFill>
                  <a:srgbClr val="000000"/>
                </a:solidFill>
                <a:effectLst/>
                <a:latin typeface="Arial" panose="020B0604020202020204" pitchFamily="34" charset="0"/>
              </a:rPr>
              <a:t>Health status self-assessment</a:t>
            </a:r>
          </a:p>
          <a:p>
            <a:pPr>
              <a:buFont typeface="Arial" panose="020B0604020202020204" pitchFamily="34" charset="0"/>
              <a:buChar char="•"/>
            </a:pPr>
            <a:r>
              <a:rPr lang="en-US" sz="3200" b="0" i="0" dirty="0">
                <a:effectLst/>
                <a:latin typeface="Arial" panose="020B0604020202020204" pitchFamily="34" charset="0"/>
              </a:rPr>
              <a:t>Psychosocial risks</a:t>
            </a:r>
          </a:p>
          <a:p>
            <a:pPr>
              <a:buFont typeface="Arial" panose="020B0604020202020204" pitchFamily="34" charset="0"/>
              <a:buChar char="•"/>
            </a:pPr>
            <a:r>
              <a:rPr lang="en-US" sz="3200" b="0" i="0" dirty="0">
                <a:effectLst/>
                <a:latin typeface="Arial" panose="020B0604020202020204" pitchFamily="34" charset="0"/>
              </a:rPr>
              <a:t>Behavioral risks</a:t>
            </a:r>
          </a:p>
          <a:p>
            <a:pPr>
              <a:buFont typeface="Arial" panose="020B0604020202020204" pitchFamily="34" charset="0"/>
              <a:buChar char="•"/>
            </a:pPr>
            <a:r>
              <a:rPr lang="en-US" b="0" i="0" dirty="0">
                <a:solidFill>
                  <a:srgbClr val="000000"/>
                </a:solidFill>
                <a:effectLst/>
                <a:latin typeface="Arial" panose="020B0604020202020204" pitchFamily="34" charset="0"/>
              </a:rPr>
              <a:t>ADLs</a:t>
            </a:r>
            <a:endParaRPr lang="en-US" dirty="0">
              <a:solidFill>
                <a:srgbClr val="000000"/>
              </a:solidFill>
              <a:latin typeface="Arial" panose="020B0604020202020204" pitchFamily="34" charset="0"/>
            </a:endParaRPr>
          </a:p>
          <a:p>
            <a:pPr>
              <a:buFont typeface="Arial" panose="020B0604020202020204" pitchFamily="34" charset="0"/>
              <a:buChar char="•"/>
            </a:pPr>
            <a:r>
              <a:rPr lang="en-US" b="0" i="0" dirty="0">
                <a:solidFill>
                  <a:srgbClr val="000000"/>
                </a:solidFill>
                <a:effectLst/>
                <a:latin typeface="Arial" panose="020B0604020202020204" pitchFamily="34" charset="0"/>
              </a:rPr>
              <a:t>IADLs</a:t>
            </a:r>
            <a:endParaRPr lang="en-US" dirty="0">
              <a:solidFill>
                <a:srgbClr val="000000"/>
              </a:solidFill>
              <a:latin typeface="Arial" panose="020B0604020202020204" pitchFamily="34" charset="0"/>
            </a:endParaRPr>
          </a:p>
          <a:p>
            <a:pPr marL="0" indent="0">
              <a:buNone/>
            </a:pPr>
            <a:r>
              <a:rPr lang="en-US" dirty="0">
                <a:solidFill>
                  <a:srgbClr val="000000"/>
                </a:solidFill>
              </a:rPr>
              <a:t>Reference: </a:t>
            </a:r>
            <a:r>
              <a:rPr lang="en-US" u="sng" dirty="0">
                <a:solidFill>
                  <a:srgbClr val="467886"/>
                </a:solidFill>
                <a:effectLst/>
                <a:ea typeface="Aptos" panose="020B0004020202020204" pitchFamily="34" charset="0"/>
                <a:hlinkClick r:id="rId2"/>
              </a:rPr>
              <a:t>CFR § 410.15</a:t>
            </a:r>
            <a:endParaRPr lang="en-US" b="0" i="0" dirty="0">
              <a:solidFill>
                <a:srgbClr val="000000"/>
              </a:solidFill>
              <a:effectLst/>
            </a:endParaRPr>
          </a:p>
        </p:txBody>
      </p:sp>
    </p:spTree>
    <p:extLst>
      <p:ext uri="{BB962C8B-B14F-4D97-AF65-F5344CB8AC3E}">
        <p14:creationId xmlns:p14="http://schemas.microsoft.com/office/powerpoint/2010/main" val="10451039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26667-3A94-5E24-EAE8-53BDD2B28492}"/>
              </a:ext>
            </a:extLst>
          </p:cNvPr>
          <p:cNvSpPr>
            <a:spLocks noGrp="1"/>
          </p:cNvSpPr>
          <p:nvPr>
            <p:ph type="title"/>
          </p:nvPr>
        </p:nvSpPr>
        <p:spPr/>
        <p:txBody>
          <a:bodyPr/>
          <a:lstStyle/>
          <a:p>
            <a:r>
              <a:rPr lang="en-US" dirty="0"/>
              <a:t>Claim Examples</a:t>
            </a:r>
          </a:p>
        </p:txBody>
      </p:sp>
      <p:pic>
        <p:nvPicPr>
          <p:cNvPr id="5" name="Content Placeholder 4">
            <a:extLst>
              <a:ext uri="{FF2B5EF4-FFF2-40B4-BE49-F238E27FC236}">
                <a16:creationId xmlns:a16="http://schemas.microsoft.com/office/drawing/2014/main" id="{7086FB67-CEAF-6DD6-9845-AE0D4EA316C0}"/>
              </a:ext>
              <a:ext uri="{C183D7F6-B498-43B3-948B-1728B52AA6E4}">
                <adec:decorative xmlns:adec="http://schemas.microsoft.com/office/drawing/2017/decorative" val="1"/>
              </a:ext>
            </a:extLst>
          </p:cNvPr>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703029" y="1804988"/>
            <a:ext cx="6785941" cy="4583112"/>
          </a:xfrm>
        </p:spPr>
      </p:pic>
    </p:spTree>
    <p:extLst>
      <p:ext uri="{BB962C8B-B14F-4D97-AF65-F5344CB8AC3E}">
        <p14:creationId xmlns:p14="http://schemas.microsoft.com/office/powerpoint/2010/main" val="8111818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42A37-98D2-27AE-BC88-301B515E6F56}"/>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Claim 1 </a:t>
            </a:r>
            <a:endParaRPr lang="en-US" dirty="0"/>
          </a:p>
        </p:txBody>
      </p:sp>
      <p:sp>
        <p:nvSpPr>
          <p:cNvPr id="3" name="Content Placeholder 2">
            <a:extLst>
              <a:ext uri="{FF2B5EF4-FFF2-40B4-BE49-F238E27FC236}">
                <a16:creationId xmlns:a16="http://schemas.microsoft.com/office/drawing/2014/main" id="{A1CA0540-954A-D824-02D4-28CEBC63DE12}"/>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70-year-old female</a:t>
            </a:r>
          </a:p>
          <a:p>
            <a:r>
              <a:rPr lang="en-US" dirty="0">
                <a:latin typeface="Arial" panose="020B0604020202020204" pitchFamily="34" charset="0"/>
                <a:cs typeface="Arial" panose="020B0604020202020204" pitchFamily="34" charset="0"/>
              </a:rPr>
              <a:t>Visit on 6/20/23 for a Medicare preventive visit as well as for hyperlipidemia, skin lesion, and osteopenia</a:t>
            </a:r>
          </a:p>
          <a:p>
            <a:r>
              <a:rPr lang="en-US" dirty="0">
                <a:latin typeface="Arial" panose="020B0604020202020204" pitchFamily="34" charset="0"/>
                <a:cs typeface="Arial" panose="020B0604020202020204" pitchFamily="34" charset="0"/>
              </a:rPr>
              <a:t>All documentation requirements were addressed</a:t>
            </a:r>
          </a:p>
          <a:p>
            <a:pPr lvl="1"/>
            <a:r>
              <a:rPr lang="en-US" dirty="0">
                <a:latin typeface="Arial" panose="020B0604020202020204" pitchFamily="34" charset="0"/>
                <a:cs typeface="Arial" panose="020B0604020202020204" pitchFamily="34" charset="0"/>
              </a:rPr>
              <a:t>Annual Wellness Visit</a:t>
            </a:r>
          </a:p>
          <a:p>
            <a:pPr lvl="1"/>
            <a:r>
              <a:rPr lang="en-US" dirty="0">
                <a:latin typeface="Arial" panose="020B0604020202020204" pitchFamily="34" charset="0"/>
                <a:cs typeface="Arial" panose="020B0604020202020204" pitchFamily="34" charset="0"/>
              </a:rPr>
              <a:t>Health Risk Assessment</a:t>
            </a:r>
          </a:p>
          <a:p>
            <a:pPr lvl="1"/>
            <a:r>
              <a:rPr lang="en-US" dirty="0">
                <a:latin typeface="Arial" panose="020B0604020202020204" pitchFamily="34" charset="0"/>
                <a:cs typeface="Arial" panose="020B0604020202020204" pitchFamily="34" charset="0"/>
              </a:rPr>
              <a:t>Presence of Advanced Directive </a:t>
            </a:r>
          </a:p>
        </p:txBody>
      </p:sp>
    </p:spTree>
    <p:extLst>
      <p:ext uri="{BB962C8B-B14F-4D97-AF65-F5344CB8AC3E}">
        <p14:creationId xmlns:p14="http://schemas.microsoft.com/office/powerpoint/2010/main" val="15610822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12B08-278F-B220-9993-7A87C404A038}"/>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Claim 2 </a:t>
            </a:r>
            <a:endParaRPr lang="en-US" dirty="0"/>
          </a:p>
        </p:txBody>
      </p:sp>
      <p:sp>
        <p:nvSpPr>
          <p:cNvPr id="3" name="Content Placeholder 2">
            <a:extLst>
              <a:ext uri="{FF2B5EF4-FFF2-40B4-BE49-F238E27FC236}">
                <a16:creationId xmlns:a16="http://schemas.microsoft.com/office/drawing/2014/main" id="{CE4768A1-FAD5-C874-0290-DBC1D3C8CBFA}"/>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75-year-old male</a:t>
            </a:r>
          </a:p>
          <a:p>
            <a:r>
              <a:rPr lang="en-US" dirty="0">
                <a:latin typeface="Arial" panose="020B0604020202020204" pitchFamily="34" charset="0"/>
                <a:cs typeface="Arial" panose="020B0604020202020204" pitchFamily="34" charset="0"/>
              </a:rPr>
              <a:t>Annual Wellness Visit on 7/10/23 </a:t>
            </a:r>
          </a:p>
          <a:p>
            <a:r>
              <a:rPr lang="en-US" dirty="0">
                <a:latin typeface="Arial" panose="020B0604020202020204" pitchFamily="34" charset="0"/>
                <a:cs typeface="Arial" panose="020B0604020202020204" pitchFamily="34" charset="0"/>
              </a:rPr>
              <a:t>Documentation on </a:t>
            </a:r>
            <a:r>
              <a:rPr lang="en-US" dirty="0">
                <a:effectLst/>
                <a:latin typeface="Arial" panose="020B0604020202020204" pitchFamily="34" charset="0"/>
                <a:ea typeface="Calibri" panose="020F0502020204030204" pitchFamily="34" charset="0"/>
                <a:cs typeface="Arial" panose="020B0604020202020204" pitchFamily="34" charset="0"/>
              </a:rPr>
              <a:t>Health Risk Assessment does not contain </a:t>
            </a:r>
          </a:p>
          <a:p>
            <a:pPr lvl="1"/>
            <a:r>
              <a:rPr lang="en-US" dirty="0">
                <a:latin typeface="Arial" panose="020B0604020202020204" pitchFamily="34" charset="0"/>
                <a:cs typeface="Arial" panose="020B0604020202020204" pitchFamily="34" charset="0"/>
              </a:rPr>
              <a:t>Race </a:t>
            </a:r>
          </a:p>
          <a:p>
            <a:pPr lvl="1"/>
            <a:r>
              <a:rPr lang="en-US" dirty="0">
                <a:latin typeface="Arial" panose="020B0604020202020204" pitchFamily="34" charset="0"/>
                <a:cs typeface="Arial" panose="020B0604020202020204" pitchFamily="34" charset="0"/>
              </a:rPr>
              <a:t>Ethnicity</a:t>
            </a:r>
          </a:p>
          <a:p>
            <a:pPr marL="0" indent="0">
              <a:buNone/>
            </a:pPr>
            <a:r>
              <a:rPr lang="en-US" dirty="0">
                <a:latin typeface="Arial" panose="020B0604020202020204" pitchFamily="34" charset="0"/>
                <a:cs typeface="Arial" panose="020B0604020202020204" pitchFamily="34" charset="0"/>
              </a:rPr>
              <a:t>Reference: </a:t>
            </a:r>
            <a:r>
              <a:rPr lang="en-US"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MLN6775421 Medicare Wellness Visits</a:t>
            </a:r>
            <a:endParaRPr lang="en-US" u="sng" kern="100" dirty="0">
              <a:solidFill>
                <a:srgbClr val="0563C1"/>
              </a:solidFill>
              <a:ea typeface="Calibri" panose="020F0502020204030204" pitchFamily="34" charset="0"/>
            </a:endParaRPr>
          </a:p>
        </p:txBody>
      </p:sp>
    </p:spTree>
    <p:extLst>
      <p:ext uri="{BB962C8B-B14F-4D97-AF65-F5344CB8AC3E}">
        <p14:creationId xmlns:p14="http://schemas.microsoft.com/office/powerpoint/2010/main" val="34975664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1E47D-7AED-C7DF-FF6F-4DE03BB34B07}"/>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Review of Today’s Webinar </a:t>
            </a:r>
            <a:endParaRPr lang="en-US" dirty="0"/>
          </a:p>
        </p:txBody>
      </p:sp>
      <p:sp>
        <p:nvSpPr>
          <p:cNvPr id="3" name="Content Placeholder 2">
            <a:extLst>
              <a:ext uri="{FF2B5EF4-FFF2-40B4-BE49-F238E27FC236}">
                <a16:creationId xmlns:a16="http://schemas.microsoft.com/office/drawing/2014/main" id="{8D109C77-219D-ACFD-A5AF-093609B733C7}"/>
              </a:ext>
            </a:extLst>
          </p:cNvPr>
          <p:cNvSpPr>
            <a:spLocks noGrp="1"/>
          </p:cNvSpPr>
          <p:nvPr>
            <p:ph idx="1"/>
          </p:nvPr>
        </p:nvSpPr>
        <p:spPr>
          <a:xfrm>
            <a:off x="838200" y="1804988"/>
            <a:ext cx="7816702" cy="4583047"/>
          </a:xfrm>
        </p:spPr>
        <p:txBody>
          <a:bodyPr>
            <a:normAutofit lnSpcReduction="10000"/>
          </a:bodyPr>
          <a:lstStyle/>
          <a:p>
            <a:r>
              <a:rPr lang="en-US" dirty="0"/>
              <a:t>During today’s webinar, we: </a:t>
            </a:r>
          </a:p>
          <a:p>
            <a:pPr lvl="1"/>
            <a:r>
              <a:rPr lang="en-US" dirty="0"/>
              <a:t>Reviewed Medicare coverage criteria and documentation guidelines for the Annual Wellness Visits </a:t>
            </a:r>
          </a:p>
          <a:p>
            <a:pPr lvl="1"/>
            <a:r>
              <a:rPr lang="en-US" dirty="0"/>
              <a:t>Discussed the Optional Advance Care Planning and Social Determinants of Health Risk Assessment components of the Annual Wellness Visit</a:t>
            </a:r>
          </a:p>
          <a:p>
            <a:pPr lvl="1"/>
            <a:r>
              <a:rPr lang="en-US" dirty="0"/>
              <a:t>Explored the documentation guidelines for the Health Risk Assessment</a:t>
            </a:r>
          </a:p>
          <a:p>
            <a:pPr lvl="1"/>
            <a:r>
              <a:rPr lang="en-US" dirty="0"/>
              <a:t>Provided documentation examples of the Annual Wellness Visit</a:t>
            </a:r>
          </a:p>
        </p:txBody>
      </p:sp>
      <p:pic>
        <p:nvPicPr>
          <p:cNvPr id="7" name="Picture Placeholder 6">
            <a:extLst>
              <a:ext uri="{FF2B5EF4-FFF2-40B4-BE49-F238E27FC236}">
                <a16:creationId xmlns:a16="http://schemas.microsoft.com/office/drawing/2014/main" id="{0B0A45E4-77EF-778F-450E-9CB467687A05}"/>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a:xfrm>
            <a:off x="8845550" y="3349625"/>
            <a:ext cx="2459038" cy="3038475"/>
          </a:xfrm>
        </p:spPr>
      </p:pic>
    </p:spTree>
    <p:extLst>
      <p:ext uri="{BB962C8B-B14F-4D97-AF65-F5344CB8AC3E}">
        <p14:creationId xmlns:p14="http://schemas.microsoft.com/office/powerpoint/2010/main" val="562258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676C-4185-D70A-D030-AF39449B2A45}"/>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B6877A5D-928C-EEE7-9D5B-75A810F13826}"/>
              </a:ext>
            </a:extLst>
          </p:cNvPr>
          <p:cNvSpPr>
            <a:spLocks noGrp="1"/>
          </p:cNvSpPr>
          <p:nvPr>
            <p:ph idx="1"/>
          </p:nvPr>
        </p:nvSpPr>
        <p:spPr/>
        <p:txBody>
          <a:bodyPr/>
          <a:lstStyle/>
          <a:p>
            <a:r>
              <a:rPr lang="en-US" i="1" kern="100" dirty="0">
                <a:effectLst/>
                <a:latin typeface="Arial" panose="020B0604020202020204" pitchFamily="34" charset="0"/>
                <a:ea typeface="Calibri" panose="020F0502020204030204" pitchFamily="34" charset="0"/>
                <a:cs typeface="Arial" panose="020B0604020202020204" pitchFamily="34" charset="0"/>
              </a:rPr>
              <a:t>Medicare Benefit Policy Manual</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a:effectLst/>
                <a:latin typeface="Arial" panose="020B0604020202020204" pitchFamily="34" charset="0"/>
                <a:ea typeface="Calibri" panose="020F0502020204030204" pitchFamily="34" charset="0"/>
                <a:cs typeface="Arial" panose="020B0604020202020204" pitchFamily="34" charset="0"/>
                <a:hlinkClick r:id="rId2"/>
              </a:rPr>
              <a:t>Chapter 15</a:t>
            </a:r>
            <a:r>
              <a:rPr lang="en-US" kern="100" dirty="0">
                <a:effectLst/>
                <a:latin typeface="Arial" panose="020B0604020202020204" pitchFamily="34" charset="0"/>
                <a:ea typeface="Calibri" panose="020F0502020204030204" pitchFamily="34" charset="0"/>
                <a:cs typeface="Arial" panose="020B0604020202020204" pitchFamily="34" charset="0"/>
              </a:rPr>
              <a:t>, § 280.5</a:t>
            </a:r>
          </a:p>
          <a:p>
            <a:r>
              <a:rPr lang="en-US" i="1" kern="100" dirty="0">
                <a:effectLst/>
                <a:latin typeface="Arial" panose="020B0604020202020204" pitchFamily="34" charset="0"/>
                <a:ea typeface="Calibri" panose="020F0502020204030204" pitchFamily="34" charset="0"/>
                <a:cs typeface="Arial" panose="020B0604020202020204" pitchFamily="34" charset="0"/>
              </a:rPr>
              <a:t>Medicare Claims Processing Manual</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a:effectLst/>
                <a:latin typeface="Arial" panose="020B0604020202020204" pitchFamily="34" charset="0"/>
                <a:ea typeface="Calibri" panose="020F0502020204030204" pitchFamily="34" charset="0"/>
                <a:cs typeface="Arial" panose="020B0604020202020204" pitchFamily="34" charset="0"/>
                <a:hlinkClick r:id="rId3"/>
              </a:rPr>
              <a:t>Chapter 12</a:t>
            </a:r>
            <a:r>
              <a:rPr lang="en-US" kern="100" dirty="0">
                <a:effectLst/>
                <a:latin typeface="Arial" panose="020B0604020202020204" pitchFamily="34" charset="0"/>
                <a:ea typeface="Calibri" panose="020F0502020204030204" pitchFamily="34" charset="0"/>
                <a:cs typeface="Arial" panose="020B0604020202020204" pitchFamily="34" charset="0"/>
              </a:rPr>
              <a:t>, § 30.6.1.1</a:t>
            </a:r>
          </a:p>
          <a:p>
            <a:r>
              <a:rPr lang="en-US"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MLN006559 Medicare Preventive Services</a:t>
            </a:r>
            <a:endParaRPr lang="en-US" u="sng" kern="100" dirty="0">
              <a:solidFill>
                <a:srgbClr val="0563C1"/>
              </a:solidFill>
              <a:ea typeface="Calibri" panose="020F0502020204030204" pitchFamily="34" charset="0"/>
            </a:endParaRPr>
          </a:p>
          <a:p>
            <a:r>
              <a:rPr lang="en-US"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5"/>
              </a:rPr>
              <a:t>MLN6775421 Medicare Wellness Visits</a:t>
            </a:r>
            <a:endParaRPr lang="en-US" u="sng" kern="100" dirty="0">
              <a:solidFill>
                <a:srgbClr val="0563C1"/>
              </a:solidFill>
              <a:ea typeface="Calibri" panose="020F0502020204030204" pitchFamily="34" charset="0"/>
            </a:endParaRPr>
          </a:p>
          <a:p>
            <a:r>
              <a:rPr lang="en-US" kern="100"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6"/>
              </a:rPr>
              <a:t>MLN909289 Advance Care Planning</a:t>
            </a:r>
            <a:endParaRPr lang="en-US" u="sng" kern="100" dirty="0">
              <a:solidFill>
                <a:srgbClr val="0563C1"/>
              </a:solidFill>
              <a:latin typeface="Arial" panose="020B0604020202020204" pitchFamily="34" charset="0"/>
              <a:ea typeface="Calibri" panose="020F050202020403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7"/>
              </a:rPr>
              <a:t>Annual Wellness Visit</a:t>
            </a:r>
            <a:endParaRPr lang="en-US" dirty="0">
              <a:latin typeface="Arial" panose="020B0604020202020204" pitchFamily="34" charset="0"/>
              <a:cs typeface="Arial" panose="020B0604020202020204" pitchFamily="34" charset="0"/>
            </a:endParaRPr>
          </a:p>
          <a:p>
            <a:r>
              <a:rPr lang="en-US" dirty="0"/>
              <a:t>YouTube </a:t>
            </a:r>
            <a:r>
              <a:rPr lang="en-US" u="sng" kern="100" dirty="0">
                <a:solidFill>
                  <a:srgbClr val="0563C1"/>
                </a:solidFill>
                <a:latin typeface="Arial" panose="020B0604020202020204" pitchFamily="34" charset="0"/>
                <a:ea typeface="Calibri" panose="020F0502020204030204" pitchFamily="34" charset="0"/>
                <a:cs typeface="Arial" panose="020B0604020202020204" pitchFamily="34" charset="0"/>
                <a:hlinkClick r:id="rId8"/>
              </a:rPr>
              <a:t>Encore presentations</a:t>
            </a:r>
            <a:endParaRPr lang="en-US" u="sng" kern="100" dirty="0">
              <a:solidFill>
                <a:srgbClr val="0563C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51575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4301A-4DA4-6014-2206-5B1EB7879DDF}"/>
              </a:ext>
            </a:extLst>
          </p:cNvPr>
          <p:cNvSpPr>
            <a:spLocks noGrp="1"/>
          </p:cNvSpPr>
          <p:nvPr>
            <p:ph type="title"/>
          </p:nvPr>
        </p:nvSpPr>
        <p:spPr/>
        <p:txBody>
          <a:bodyPr/>
          <a:lstStyle/>
          <a:p>
            <a:r>
              <a:rPr lang="en-US" sz="4400" dirty="0"/>
              <a:t>Questions and Answers</a:t>
            </a:r>
            <a:endParaRPr lang="en-US" dirty="0"/>
          </a:p>
        </p:txBody>
      </p:sp>
      <p:pic>
        <p:nvPicPr>
          <p:cNvPr id="1028" name="Picture 4">
            <a:extLst>
              <a:ext uri="{FF2B5EF4-FFF2-40B4-BE49-F238E27FC236}">
                <a16:creationId xmlns:a16="http://schemas.microsoft.com/office/drawing/2014/main" id="{60B04203-6594-EDB2-B65C-1EC9CADDCE5F}"/>
              </a:ext>
              <a:ext uri="{C183D7F6-B498-43B3-948B-1728B52AA6E4}">
                <adec:decorative xmlns:adec="http://schemas.microsoft.com/office/drawing/2017/decorative" val="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96538" y="994285"/>
            <a:ext cx="4083311" cy="27247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607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5C2DD-D0E5-3BDE-96F6-6E80E2438CD8}"/>
              </a:ext>
            </a:extLst>
          </p:cNvPr>
          <p:cNvSpPr>
            <a:spLocks noGrp="1"/>
          </p:cNvSpPr>
          <p:nvPr>
            <p:ph type="title"/>
          </p:nvPr>
        </p:nvSpPr>
        <p:spPr/>
        <p:txBody>
          <a:bodyPr/>
          <a:lstStyle/>
          <a:p>
            <a:r>
              <a:rPr lang="en-US" dirty="0"/>
              <a:t>Certificate of Achievement</a:t>
            </a:r>
          </a:p>
        </p:txBody>
      </p:sp>
      <p:pic>
        <p:nvPicPr>
          <p:cNvPr id="7" name="Picture 6" descr="A screen shot of the auto generated email  you will receive after the event. The box is around the survey section to show you another chance to take the survey. The bottom box is around the Certificate of Achievement containing contact hours. The certificate can be used to obtain a Continuing Education Unit (CEU). ">
            <a:extLst>
              <a:ext uri="{FF2B5EF4-FFF2-40B4-BE49-F238E27FC236}">
                <a16:creationId xmlns:a16="http://schemas.microsoft.com/office/drawing/2014/main" id="{FD3BD41B-1286-1D30-849C-354A5C60D3DE}"/>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a:off x="1107135" y="1526177"/>
            <a:ext cx="4324866" cy="4880393"/>
          </a:xfrm>
          <a:prstGeom prst="rect">
            <a:avLst/>
          </a:prstGeom>
        </p:spPr>
      </p:pic>
      <p:sp>
        <p:nvSpPr>
          <p:cNvPr id="11" name="Content Placeholder 10">
            <a:extLst>
              <a:ext uri="{FF2B5EF4-FFF2-40B4-BE49-F238E27FC236}">
                <a16:creationId xmlns:a16="http://schemas.microsoft.com/office/drawing/2014/main" id="{45B2C58B-58BF-FF8E-9019-E0E158445960}"/>
              </a:ext>
            </a:extLst>
          </p:cNvPr>
          <p:cNvSpPr>
            <a:spLocks noGrp="1"/>
          </p:cNvSpPr>
          <p:nvPr>
            <p:ph idx="1"/>
          </p:nvPr>
        </p:nvSpPr>
        <p:spPr>
          <a:xfrm>
            <a:off x="5733535" y="1804988"/>
            <a:ext cx="5620264" cy="4583047"/>
          </a:xfrm>
        </p:spPr>
        <p:txBody>
          <a:bodyPr/>
          <a:lstStyle/>
          <a:p>
            <a:r>
              <a:rPr lang="en-US" dirty="0"/>
              <a:t>Complete survey</a:t>
            </a:r>
          </a:p>
          <a:p>
            <a:r>
              <a:rPr lang="en-US" dirty="0"/>
              <a:t>Email contains contact hours</a:t>
            </a:r>
          </a:p>
        </p:txBody>
      </p:sp>
      <p:pic>
        <p:nvPicPr>
          <p:cNvPr id="14" name="Picture 2">
            <a:extLst>
              <a:ext uri="{FF2B5EF4-FFF2-40B4-BE49-F238E27FC236}">
                <a16:creationId xmlns:a16="http://schemas.microsoft.com/office/drawing/2014/main" id="{1800BAB9-EE15-1EFA-7FEA-27367FF3625B}"/>
              </a:ext>
              <a:ext uri="{C183D7F6-B498-43B3-948B-1728B52AA6E4}">
                <adec:decorative xmlns:adec="http://schemas.microsoft.com/office/drawing/2017/decorative" val="1"/>
              </a:ext>
            </a:extLst>
          </p:cNvPr>
          <p:cNvPicPr>
            <a:picLocks noChangeAspect="1" noChangeArrowheads="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a:ext>
            </a:extLst>
          </a:blip>
          <a:srcRect/>
          <a:stretch>
            <a:fillRect/>
          </a:stretch>
        </p:blipFill>
        <p:spPr bwMode="auto">
          <a:xfrm>
            <a:off x="7493224" y="3281643"/>
            <a:ext cx="3010569" cy="3010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859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E0F49-AE8E-8AEB-FB5E-8F6AFC134B85}"/>
              </a:ext>
            </a:extLst>
          </p:cNvPr>
          <p:cNvSpPr>
            <a:spLocks noGrp="1"/>
          </p:cNvSpPr>
          <p:nvPr>
            <p:ph type="title"/>
          </p:nvPr>
        </p:nvSpPr>
        <p:spPr>
          <a:xfrm>
            <a:off x="841248" y="365760"/>
            <a:ext cx="6091180" cy="1325563"/>
          </a:xfrm>
        </p:spPr>
        <p:txBody>
          <a:bodyPr/>
          <a:lstStyle/>
          <a:p>
            <a:r>
              <a:rPr lang="en-US" dirty="0"/>
              <a:t>Follow-up Questions</a:t>
            </a:r>
          </a:p>
        </p:txBody>
      </p:sp>
      <p:sp>
        <p:nvSpPr>
          <p:cNvPr id="3" name="Text Placeholder 2">
            <a:extLst>
              <a:ext uri="{FF2B5EF4-FFF2-40B4-BE49-F238E27FC236}">
                <a16:creationId xmlns:a16="http://schemas.microsoft.com/office/drawing/2014/main" id="{C2E64F62-CF04-125F-B2C6-E944A31E1BEC}"/>
              </a:ext>
            </a:extLst>
          </p:cNvPr>
          <p:cNvSpPr>
            <a:spLocks noGrp="1"/>
          </p:cNvSpPr>
          <p:nvPr>
            <p:ph type="body" sz="quarter" idx="14"/>
          </p:nvPr>
        </p:nvSpPr>
        <p:spPr>
          <a:xfrm>
            <a:off x="5117242" y="1691322"/>
            <a:ext cx="6452686" cy="4560621"/>
          </a:xfrm>
        </p:spPr>
        <p:txBody>
          <a:bodyPr>
            <a:noAutofit/>
          </a:bodyPr>
          <a:lstStyle/>
          <a:p>
            <a:pPr marL="0" indent="0">
              <a:buNone/>
            </a:pPr>
            <a:r>
              <a:rPr lang="en-US" dirty="0"/>
              <a:t>Send your questions by 12:00 PM CT for seven days following the training</a:t>
            </a:r>
          </a:p>
          <a:p>
            <a:r>
              <a:rPr lang="en-US" dirty="0">
                <a:solidFill>
                  <a:schemeClr val="tx1"/>
                </a:solidFill>
              </a:rPr>
              <a:t>Email </a:t>
            </a:r>
            <a:r>
              <a:rPr lang="en-US" dirty="0">
                <a:solidFill>
                  <a:schemeClr val="tx1"/>
                </a:solidFill>
                <a:hlinkClick r:id="rId2"/>
              </a:rPr>
              <a:t>wps.gha.education@wpsic.com</a:t>
            </a:r>
            <a:endParaRPr lang="en-US" dirty="0"/>
          </a:p>
          <a:p>
            <a:r>
              <a:rPr lang="en-US" dirty="0"/>
              <a:t>Subject Line: Documentation and Examples for Annual Wellness Visits</a:t>
            </a:r>
          </a:p>
          <a:p>
            <a:r>
              <a:rPr lang="en-US" dirty="0"/>
              <a:t>Send claim specific questions to Customer Service </a:t>
            </a:r>
          </a:p>
        </p:txBody>
      </p:sp>
      <p:pic>
        <p:nvPicPr>
          <p:cNvPr id="7" name="Picture 6">
            <a:extLst>
              <a:ext uri="{FF2B5EF4-FFF2-40B4-BE49-F238E27FC236}">
                <a16:creationId xmlns:a16="http://schemas.microsoft.com/office/drawing/2014/main" id="{6AF4833F-7AFD-2497-F73C-8E16485BD187}"/>
              </a:ext>
              <a:ext uri="{C183D7F6-B498-43B3-948B-1728B52AA6E4}">
                <adec:decorative xmlns:adec="http://schemas.microsoft.com/office/drawing/2017/decorative" val="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977826" y="1933182"/>
            <a:ext cx="3467241" cy="319488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5086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22230-D743-38C2-2283-4A076BFB2B6E}"/>
              </a:ext>
            </a:extLst>
          </p:cNvPr>
          <p:cNvSpPr>
            <a:spLocks noGrp="1"/>
          </p:cNvSpPr>
          <p:nvPr>
            <p:ph type="title"/>
          </p:nvPr>
        </p:nvSpPr>
        <p:spPr/>
        <p:txBody>
          <a:bodyPr/>
          <a:lstStyle/>
          <a:p>
            <a:r>
              <a:rPr lang="en-US" dirty="0"/>
              <a:t>Disclaimer</a:t>
            </a:r>
          </a:p>
        </p:txBody>
      </p:sp>
      <p:pic>
        <p:nvPicPr>
          <p:cNvPr id="4" name="Picture 3" descr="A sign indicting not to record the training.">
            <a:extLst>
              <a:ext uri="{FF2B5EF4-FFF2-40B4-BE49-F238E27FC236}">
                <a16:creationId xmlns:a16="http://schemas.microsoft.com/office/drawing/2014/main" id="{1CB3F43E-4951-1F85-1570-AAE749CBBB3F}"/>
              </a:ext>
              <a:ext uri="{C183D7F6-B498-43B3-948B-1728B52AA6E4}">
                <adec:decorative xmlns:adec="http://schemas.microsoft.com/office/drawing/2017/decorative" val="0"/>
              </a:ext>
            </a:extLst>
          </p:cNvPr>
          <p:cNvPicPr>
            <a:picLocks noChangeAspect="1"/>
          </p:cNvPicPr>
          <p:nvPr/>
        </p:nvPicPr>
        <p:blipFill>
          <a:blip r:embed="rId3" cstate="email">
            <a:extLst>
              <a:ext uri="{28A0092B-C50C-407E-A947-70E740481C1C}">
                <a14:useLocalDpi xmlns:a14="http://schemas.microsoft.com/office/drawing/2010/main"/>
              </a:ext>
              <a:ext uri="{837473B0-CC2E-450A-ABE3-18F120FF3D39}">
                <a1611:picAttrSrcUrl xmlns:a1611="http://schemas.microsoft.com/office/drawing/2016/11/main" r:id="rId4"/>
              </a:ext>
            </a:extLst>
          </a:blip>
          <a:stretch>
            <a:fillRect/>
          </a:stretch>
        </p:blipFill>
        <p:spPr>
          <a:xfrm>
            <a:off x="838200" y="2245719"/>
            <a:ext cx="3329860" cy="3329860"/>
          </a:xfrm>
          <a:prstGeom prst="rect">
            <a:avLst/>
          </a:prstGeom>
        </p:spPr>
      </p:pic>
      <p:sp>
        <p:nvSpPr>
          <p:cNvPr id="3" name="Content Placeholder 2">
            <a:extLst>
              <a:ext uri="{FF2B5EF4-FFF2-40B4-BE49-F238E27FC236}">
                <a16:creationId xmlns:a16="http://schemas.microsoft.com/office/drawing/2014/main" id="{CD36CF1E-D3E8-B232-3551-14632B6E905E}"/>
              </a:ext>
            </a:extLst>
          </p:cNvPr>
          <p:cNvSpPr>
            <a:spLocks noGrp="1"/>
          </p:cNvSpPr>
          <p:nvPr>
            <p:ph idx="1"/>
          </p:nvPr>
        </p:nvSpPr>
        <p:spPr>
          <a:xfrm>
            <a:off x="4271092" y="1690688"/>
            <a:ext cx="7505700" cy="4583047"/>
          </a:xfrm>
        </p:spPr>
        <p:txBody>
          <a:bodyPr>
            <a:noAutofit/>
          </a:bodyPr>
          <a:lstStyle/>
          <a:p>
            <a:pPr marL="0" indent="0">
              <a:spcBef>
                <a:spcPts val="3600"/>
              </a:spcBef>
              <a:buNone/>
            </a:pPr>
            <a:r>
              <a:rPr lang="en-US" dirty="0">
                <a:effectLst/>
                <a:ea typeface="Calibri" panose="020F0502020204030204" pitchFamily="34" charset="0"/>
              </a:rPr>
              <a:t>This material is a tool to assist the provider community.</a:t>
            </a:r>
            <a:r>
              <a:rPr lang="en-US" dirty="0">
                <a:ea typeface="Calibri" panose="020F0502020204030204" pitchFamily="34" charset="0"/>
              </a:rPr>
              <a:t> </a:t>
            </a:r>
            <a:r>
              <a:rPr lang="en-US" dirty="0">
                <a:effectLst/>
                <a:ea typeface="Calibri" panose="020F0502020204030204" pitchFamily="34" charset="0"/>
              </a:rPr>
              <a:t>Medicare rules change often. </a:t>
            </a:r>
          </a:p>
          <a:p>
            <a:pPr marL="0" indent="0">
              <a:spcBef>
                <a:spcPts val="3600"/>
              </a:spcBef>
              <a:buNone/>
            </a:pPr>
            <a:r>
              <a:rPr lang="en-US" dirty="0">
                <a:effectLst/>
                <a:ea typeface="Calibri" panose="020F0502020204030204" pitchFamily="34" charset="0"/>
              </a:rPr>
              <a:t>The basis for answers given today rely on facts given in the question. Medicare rules determine final coverage.  </a:t>
            </a:r>
          </a:p>
          <a:p>
            <a:pPr marL="0" indent="0">
              <a:spcBef>
                <a:spcPts val="3600"/>
              </a:spcBef>
              <a:buNone/>
            </a:pPr>
            <a:r>
              <a:rPr lang="en-US" dirty="0">
                <a:effectLst/>
                <a:ea typeface="Calibri" panose="020F0502020204030204" pitchFamily="34" charset="0"/>
              </a:rPr>
              <a:t>Access </a:t>
            </a:r>
            <a:r>
              <a:rPr lang="en-US" dirty="0">
                <a:effectLst/>
                <a:ea typeface="Calibri" panose="020F0502020204030204" pitchFamily="34" charset="0"/>
                <a:hlinkClick r:id="rId5"/>
              </a:rPr>
              <a:t>CMS’ website</a:t>
            </a:r>
            <a:r>
              <a:rPr lang="en-US" dirty="0">
                <a:effectLst/>
                <a:ea typeface="Calibri" panose="020F0502020204030204" pitchFamily="34" charset="0"/>
              </a:rPr>
              <a:t> for current coverage, regulations and rulings. </a:t>
            </a:r>
          </a:p>
        </p:txBody>
      </p:sp>
    </p:spTree>
    <p:extLst>
      <p:ext uri="{BB962C8B-B14F-4D97-AF65-F5344CB8AC3E}">
        <p14:creationId xmlns:p14="http://schemas.microsoft.com/office/powerpoint/2010/main" val="8106079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E0F49-AE8E-8AEB-FB5E-8F6AFC134B85}"/>
              </a:ext>
            </a:extLst>
          </p:cNvPr>
          <p:cNvSpPr>
            <a:spLocks noGrp="1"/>
          </p:cNvSpPr>
          <p:nvPr>
            <p:ph type="title"/>
          </p:nvPr>
        </p:nvSpPr>
        <p:spPr/>
        <p:txBody>
          <a:bodyPr/>
          <a:lstStyle/>
          <a:p>
            <a:r>
              <a:rPr lang="en-US" dirty="0"/>
              <a:t>Survey</a:t>
            </a:r>
          </a:p>
        </p:txBody>
      </p:sp>
      <p:sp>
        <p:nvSpPr>
          <p:cNvPr id="3" name="Text Placeholder 2">
            <a:extLst>
              <a:ext uri="{FF2B5EF4-FFF2-40B4-BE49-F238E27FC236}">
                <a16:creationId xmlns:a16="http://schemas.microsoft.com/office/drawing/2014/main" id="{C2E64F62-CF04-125F-B2C6-E944A31E1BEC}"/>
              </a:ext>
            </a:extLst>
          </p:cNvPr>
          <p:cNvSpPr>
            <a:spLocks noGrp="1"/>
          </p:cNvSpPr>
          <p:nvPr>
            <p:ph type="body" sz="quarter" idx="14"/>
          </p:nvPr>
        </p:nvSpPr>
        <p:spPr>
          <a:xfrm>
            <a:off x="7091968" y="1488988"/>
            <a:ext cx="4800600" cy="4297680"/>
          </a:xfrm>
        </p:spPr>
        <p:txBody>
          <a:bodyPr/>
          <a:lstStyle/>
          <a:p>
            <a:pPr marL="0" indent="0">
              <a:buNone/>
            </a:pPr>
            <a:r>
              <a:rPr lang="en-US" dirty="0">
                <a:solidFill>
                  <a:schemeClr val="tx1"/>
                </a:solidFill>
              </a:rPr>
              <a:t>Let us know what you think!</a:t>
            </a:r>
          </a:p>
          <a:p>
            <a:pPr marL="0" indent="0">
              <a:buNone/>
            </a:pPr>
            <a:r>
              <a:rPr lang="en-US" dirty="0">
                <a:solidFill>
                  <a:schemeClr val="tx1"/>
                </a:solidFill>
              </a:rPr>
              <a:t>Take time to complete the survey now. </a:t>
            </a:r>
          </a:p>
          <a:p>
            <a:r>
              <a:rPr lang="en-US" dirty="0">
                <a:solidFill>
                  <a:schemeClr val="tx1"/>
                </a:solidFill>
              </a:rPr>
              <a:t>Survey link in chat</a:t>
            </a:r>
          </a:p>
          <a:p>
            <a:r>
              <a:rPr lang="en-US" dirty="0">
                <a:solidFill>
                  <a:schemeClr val="tx1"/>
                </a:solidFill>
              </a:rPr>
              <a:t>Redirect after closing webinar</a:t>
            </a:r>
          </a:p>
        </p:txBody>
      </p:sp>
      <p:pic>
        <p:nvPicPr>
          <p:cNvPr id="5" name="Picture Placeholder 4">
            <a:extLst>
              <a:ext uri="{FF2B5EF4-FFF2-40B4-BE49-F238E27FC236}">
                <a16:creationId xmlns:a16="http://schemas.microsoft.com/office/drawing/2014/main" id="{3D7E9C75-A17A-BD89-7AAD-002CE533B1D0}"/>
              </a:ext>
              <a:ext uri="{C183D7F6-B498-43B3-948B-1728B52AA6E4}">
                <adec:decorative xmlns:adec="http://schemas.microsoft.com/office/drawing/2017/decorative" val="1"/>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466667" y="3503163"/>
            <a:ext cx="2900241" cy="2989077"/>
          </a:xfrm>
          <a:prstGeom prst="rect">
            <a:avLst/>
          </a:prstGeom>
          <a:ln>
            <a:noFill/>
          </a:ln>
          <a:effectLst>
            <a:outerShdw blurRad="292100" dist="139700" dir="2700000" algn="tl" rotWithShape="0">
              <a:srgbClr val="333333">
                <a:alpha val="65000"/>
              </a:srgbClr>
            </a:outerShdw>
          </a:effectLst>
        </p:spPr>
      </p:pic>
      <p:pic>
        <p:nvPicPr>
          <p:cNvPr id="6" name="Picture 5">
            <a:extLst>
              <a:ext uri="{FF2B5EF4-FFF2-40B4-BE49-F238E27FC236}">
                <a16:creationId xmlns:a16="http://schemas.microsoft.com/office/drawing/2014/main" id="{339D6FC8-91DE-B593-8EEB-4DF2C551A3B0}"/>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5659" y="1488988"/>
            <a:ext cx="3914166" cy="260688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237448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8FF5B-AC8B-98AE-BCF0-015FACE20BD9}"/>
              </a:ext>
            </a:extLst>
          </p:cNvPr>
          <p:cNvSpPr>
            <a:spLocks noGrp="1"/>
          </p:cNvSpPr>
          <p:nvPr>
            <p:ph type="title"/>
          </p:nvPr>
        </p:nvSpPr>
        <p:spPr>
          <a:xfrm>
            <a:off x="554420" y="353073"/>
            <a:ext cx="10515600" cy="1325563"/>
          </a:xfrm>
        </p:spPr>
        <p:txBody>
          <a:bodyPr/>
          <a:lstStyle/>
          <a:p>
            <a:r>
              <a:rPr lang="en-US" dirty="0"/>
              <a:t>Thanks for attending!</a:t>
            </a:r>
          </a:p>
        </p:txBody>
      </p:sp>
    </p:spTree>
    <p:extLst>
      <p:ext uri="{BB962C8B-B14F-4D97-AF65-F5344CB8AC3E}">
        <p14:creationId xmlns:p14="http://schemas.microsoft.com/office/powerpoint/2010/main" val="3801906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FFEF5-9317-397B-8904-7DFC64271F32}"/>
              </a:ext>
            </a:extLst>
          </p:cNvPr>
          <p:cNvSpPr>
            <a:spLocks noGrp="1"/>
          </p:cNvSpPr>
          <p:nvPr>
            <p:ph type="title"/>
          </p:nvPr>
        </p:nvSpPr>
        <p:spPr/>
        <p:txBody>
          <a:bodyPr/>
          <a:lstStyle/>
          <a:p>
            <a:r>
              <a:rPr lang="en-US" dirty="0"/>
              <a:t>CPT Copyright Notice</a:t>
            </a:r>
          </a:p>
        </p:txBody>
      </p:sp>
      <p:sp>
        <p:nvSpPr>
          <p:cNvPr id="3" name="Content Placeholder 2">
            <a:extLst>
              <a:ext uri="{FF2B5EF4-FFF2-40B4-BE49-F238E27FC236}">
                <a16:creationId xmlns:a16="http://schemas.microsoft.com/office/drawing/2014/main" id="{8117CDED-9921-8A57-0529-5004AC6ED5D2}"/>
              </a:ext>
            </a:extLst>
          </p:cNvPr>
          <p:cNvSpPr>
            <a:spLocks noGrp="1"/>
          </p:cNvSpPr>
          <p:nvPr>
            <p:ph idx="1"/>
          </p:nvPr>
        </p:nvSpPr>
        <p:spPr/>
        <p:txBody>
          <a:bodyPr>
            <a:normAutofit lnSpcReduction="10000"/>
          </a:bodyPr>
          <a:lstStyle/>
          <a:p>
            <a:pPr marL="0" indent="0">
              <a:buNone/>
            </a:pPr>
            <a:r>
              <a:rPr lang="en-US" dirty="0"/>
              <a:t>CPT codes, descriptions, and other data only are copyright 2024 American Medical Association. All Rights Reserved. Applicable FARS/HHSARS apply. Fee schedules, relative value units, conversion factors and/or related components are not assigned by the AMA, are not part of CPT, and the AMA is not recommending their use. The AMA does not directly or indirectly practice medicine or dispense medical services. The AMA assumes no liability for data contained or not contained herein.</a:t>
            </a:r>
          </a:p>
        </p:txBody>
      </p:sp>
    </p:spTree>
    <p:extLst>
      <p:ext uri="{BB962C8B-B14F-4D97-AF65-F5344CB8AC3E}">
        <p14:creationId xmlns:p14="http://schemas.microsoft.com/office/powerpoint/2010/main" val="68438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E5C35-5E4B-E4B5-C682-1EB1DFC69F21}"/>
              </a:ext>
            </a:extLst>
          </p:cNvPr>
          <p:cNvSpPr>
            <a:spLocks noGrp="1"/>
          </p:cNvSpPr>
          <p:nvPr>
            <p:ph type="title"/>
          </p:nvPr>
        </p:nvSpPr>
        <p:spPr/>
        <p:txBody>
          <a:bodyPr/>
          <a:lstStyle/>
          <a:p>
            <a:r>
              <a:rPr lang="en-US" dirty="0"/>
              <a:t>Acronyms</a:t>
            </a:r>
          </a:p>
        </p:txBody>
      </p:sp>
      <p:sp>
        <p:nvSpPr>
          <p:cNvPr id="3" name="Content Placeholder 2">
            <a:extLst>
              <a:ext uri="{FF2B5EF4-FFF2-40B4-BE49-F238E27FC236}">
                <a16:creationId xmlns:a16="http://schemas.microsoft.com/office/drawing/2014/main" id="{A0BD149E-CA41-1333-7DB6-359AD4F394A6}"/>
              </a:ext>
            </a:extLst>
          </p:cNvPr>
          <p:cNvSpPr>
            <a:spLocks noGrp="1"/>
          </p:cNvSpPr>
          <p:nvPr>
            <p:ph sz="half" idx="1"/>
          </p:nvPr>
        </p:nvSpPr>
        <p:spPr/>
        <p:txBody>
          <a:bodyPr>
            <a:normAutofit/>
          </a:bodyPr>
          <a:lstStyle/>
          <a:p>
            <a:r>
              <a:rPr lang="en-US" dirty="0">
                <a:latin typeface="Arial" panose="020B0604020202020204" pitchFamily="34" charset="0"/>
                <a:cs typeface="Arial" panose="020B0604020202020204" pitchFamily="34" charset="0"/>
              </a:rPr>
              <a:t>ACP – Advance Care Planning</a:t>
            </a:r>
          </a:p>
          <a:p>
            <a:r>
              <a:rPr lang="en-US" dirty="0">
                <a:latin typeface="Arial" panose="020B0604020202020204" pitchFamily="34" charset="0"/>
                <a:cs typeface="Arial" panose="020B0604020202020204" pitchFamily="34" charset="0"/>
              </a:rPr>
              <a:t>ADL – Activities of Daily Living</a:t>
            </a:r>
          </a:p>
          <a:p>
            <a:r>
              <a:rPr lang="en-US" dirty="0">
                <a:latin typeface="Arial" panose="020B0604020202020204" pitchFamily="34" charset="0"/>
                <a:cs typeface="Arial" panose="020B0604020202020204" pitchFamily="34" charset="0"/>
              </a:rPr>
              <a:t>AWV – Annual Wellness Visit</a:t>
            </a:r>
          </a:p>
          <a:p>
            <a:r>
              <a:rPr lang="en-US" dirty="0"/>
              <a:t>CFR</a:t>
            </a:r>
            <a:r>
              <a:rPr lang="en-US" dirty="0">
                <a:latin typeface="Arial" panose="020B0604020202020204" pitchFamily="34" charset="0"/>
                <a:cs typeface="Arial" panose="020B0604020202020204" pitchFamily="34" charset="0"/>
              </a:rPr>
              <a:t> – Code of Federal Regulations</a:t>
            </a:r>
          </a:p>
        </p:txBody>
      </p:sp>
      <p:sp>
        <p:nvSpPr>
          <p:cNvPr id="4" name="Content Placeholder 3">
            <a:extLst>
              <a:ext uri="{FF2B5EF4-FFF2-40B4-BE49-F238E27FC236}">
                <a16:creationId xmlns:a16="http://schemas.microsoft.com/office/drawing/2014/main" id="{1131F3B1-18FB-6B50-71EF-C1314B19CA70}"/>
              </a:ext>
            </a:extLst>
          </p:cNvPr>
          <p:cNvSpPr>
            <a:spLocks noGrp="1"/>
          </p:cNvSpPr>
          <p:nvPr>
            <p:ph sz="half" idx="2"/>
          </p:nvPr>
        </p:nvSpPr>
        <p:spPr/>
        <p:txBody>
          <a:bodyPr/>
          <a:lstStyle/>
          <a:p>
            <a:pPr>
              <a:buFont typeface="Arial" panose="020B0604020202020204" pitchFamily="34" charset="0"/>
              <a:buChar char="•"/>
            </a:pPr>
            <a:r>
              <a:rPr lang="en-US" dirty="0">
                <a:latin typeface="Arial" panose="020B0604020202020204" pitchFamily="34" charset="0"/>
                <a:cs typeface="Arial" panose="020B0604020202020204" pitchFamily="34" charset="0"/>
              </a:rPr>
              <a:t>HRA</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Health Risk Assessment</a:t>
            </a:r>
          </a:p>
          <a:p>
            <a:pPr>
              <a:buFont typeface="Arial" panose="020B0604020202020204" pitchFamily="34" charset="0"/>
              <a:buChar char="•"/>
            </a:pPr>
            <a:r>
              <a:rPr lang="en-US" dirty="0">
                <a:latin typeface="Arial" panose="020B0604020202020204" pitchFamily="34" charset="0"/>
                <a:cs typeface="Arial" panose="020B0604020202020204" pitchFamily="34" charset="0"/>
              </a:rPr>
              <a:t>IADL</a:t>
            </a:r>
            <a:r>
              <a:rPr lang="en-US" dirty="0">
                <a:effectLst/>
                <a:latin typeface="Arial" panose="020B0604020202020204" pitchFamily="34" charset="0"/>
                <a:ea typeface="Calibri" panose="020F050202020403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Instrumental Activities of Daily Living</a:t>
            </a:r>
          </a:p>
          <a:p>
            <a:pPr>
              <a:buFont typeface="Arial" panose="020B0604020202020204" pitchFamily="34" charset="0"/>
              <a:buChar char="•"/>
            </a:pPr>
            <a:r>
              <a:rPr lang="en-US" dirty="0">
                <a:latin typeface="Arial" panose="020B0604020202020204" pitchFamily="34" charset="0"/>
                <a:cs typeface="Arial" panose="020B0604020202020204" pitchFamily="34" charset="0"/>
              </a:rPr>
              <a:t>IPPE </a:t>
            </a:r>
            <a:r>
              <a:rPr lang="en-US" dirty="0">
                <a:effectLst/>
                <a:latin typeface="Arial" panose="020B0604020202020204" pitchFamily="34" charset="0"/>
                <a:ea typeface="Calibri" panose="020F050202020403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Initial Preventive Physical Exam </a:t>
            </a:r>
          </a:p>
          <a:p>
            <a:pPr>
              <a:buFont typeface="Arial" panose="020B0604020202020204" pitchFamily="34" charset="0"/>
              <a:buChar char="•"/>
            </a:pPr>
            <a:r>
              <a:rPr lang="en-US" dirty="0">
                <a:latin typeface="Arial" panose="020B0604020202020204" pitchFamily="34" charset="0"/>
                <a:cs typeface="Arial" panose="020B0604020202020204" pitchFamily="34" charset="0"/>
              </a:rPr>
              <a:t>SDOH </a:t>
            </a:r>
            <a:r>
              <a:rPr lang="en-US" dirty="0">
                <a:effectLst/>
                <a:latin typeface="Arial" panose="020B0604020202020204" pitchFamily="34" charset="0"/>
                <a:ea typeface="Calibri" panose="020F0502020204030204" pitchFamily="34" charset="0"/>
                <a:cs typeface="Arial" panose="020B0604020202020204" pitchFamily="34" charset="0"/>
              </a:rPr>
              <a:t>– Social Determinants of Health</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93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1CEEA-D85A-7B36-F392-C5BC17ACA12E}"/>
              </a:ext>
            </a:extLst>
          </p:cNvPr>
          <p:cNvSpPr>
            <a:spLocks noGrp="1"/>
          </p:cNvSpPr>
          <p:nvPr>
            <p:ph type="title"/>
          </p:nvPr>
        </p:nvSpPr>
        <p:spPr/>
        <p:txBody>
          <a:bodyPr/>
          <a:lstStyle/>
          <a:p>
            <a:r>
              <a:rPr lang="en-US" dirty="0"/>
              <a:t>Agenda &amp; Objective</a:t>
            </a:r>
          </a:p>
        </p:txBody>
      </p:sp>
      <p:sp>
        <p:nvSpPr>
          <p:cNvPr id="4" name="Content Placeholder 3">
            <a:extLst>
              <a:ext uri="{FF2B5EF4-FFF2-40B4-BE49-F238E27FC236}">
                <a16:creationId xmlns:a16="http://schemas.microsoft.com/office/drawing/2014/main" id="{16E9DCF0-576E-9E06-98A7-258122046810}"/>
              </a:ext>
            </a:extLst>
          </p:cNvPr>
          <p:cNvSpPr>
            <a:spLocks noGrp="1"/>
          </p:cNvSpPr>
          <p:nvPr>
            <p:ph idx="1"/>
          </p:nvPr>
        </p:nvSpPr>
        <p:spPr/>
        <p:txBody>
          <a:bodyPr>
            <a:normAutofit/>
          </a:bodyPr>
          <a:lstStyle/>
          <a:p>
            <a:r>
              <a:rPr lang="en-US" dirty="0"/>
              <a:t>Objective: Learn about documentation guidelines for the Annual Wellness Visit </a:t>
            </a:r>
          </a:p>
          <a:p>
            <a:r>
              <a:rPr lang="en-US" dirty="0"/>
              <a:t>We will cover:</a:t>
            </a:r>
          </a:p>
          <a:p>
            <a:pPr lvl="1"/>
            <a:r>
              <a:rPr lang="en-US" dirty="0"/>
              <a:t>Medicare coverage criteria and documentation guidelines for the AWV</a:t>
            </a:r>
          </a:p>
          <a:p>
            <a:pPr lvl="1"/>
            <a:r>
              <a:rPr lang="en-US" dirty="0"/>
              <a:t>Optional Advance Care Planning and Social Determinants of Health Risk Assessment components of the AWV</a:t>
            </a:r>
          </a:p>
          <a:p>
            <a:pPr lvl="1"/>
            <a:r>
              <a:rPr lang="en-US" dirty="0"/>
              <a:t>Documentation guidelines for the Health Risk Assessment</a:t>
            </a:r>
          </a:p>
          <a:p>
            <a:pPr lvl="1"/>
            <a:r>
              <a:rPr lang="en-US" dirty="0"/>
              <a:t>Documentation examples of the AWV</a:t>
            </a:r>
          </a:p>
        </p:txBody>
      </p:sp>
    </p:spTree>
    <p:extLst>
      <p:ext uri="{BB962C8B-B14F-4D97-AF65-F5344CB8AC3E}">
        <p14:creationId xmlns:p14="http://schemas.microsoft.com/office/powerpoint/2010/main" val="320519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D2B2-6489-3C26-0AEC-A95E922F3C44}"/>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Requirements for Coverage of AWV</a:t>
            </a:r>
            <a:endParaRPr lang="en-US" dirty="0"/>
          </a:p>
        </p:txBody>
      </p:sp>
      <p:sp>
        <p:nvSpPr>
          <p:cNvPr id="3" name="Content Placeholder 2">
            <a:extLst>
              <a:ext uri="{FF2B5EF4-FFF2-40B4-BE49-F238E27FC236}">
                <a16:creationId xmlns:a16="http://schemas.microsoft.com/office/drawing/2014/main" id="{F26DEE9F-6C8E-E757-85B7-BE75A8B924C7}"/>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Needs to be performed by a health professional</a:t>
            </a:r>
          </a:p>
          <a:p>
            <a:pPr lvl="1"/>
            <a:r>
              <a:rPr lang="en-US" dirty="0">
                <a:latin typeface="Arial" panose="020B0604020202020204" pitchFamily="34" charset="0"/>
                <a:cs typeface="Arial" panose="020B0604020202020204" pitchFamily="34" charset="0"/>
              </a:rPr>
              <a:t>A physician who is a doctor of medicine or osteopathy (as defined in </a:t>
            </a:r>
            <a:r>
              <a:rPr lang="en-US" dirty="0">
                <a:latin typeface="Arial" panose="020B0604020202020204" pitchFamily="34" charset="0"/>
                <a:cs typeface="Arial" panose="020B0604020202020204" pitchFamily="34" charset="0"/>
                <a:hlinkClick r:id="rId2"/>
              </a:rPr>
              <a:t>§1861</a:t>
            </a:r>
            <a:r>
              <a:rPr lang="en-US" dirty="0">
                <a:latin typeface="Arial" panose="020B0604020202020204" pitchFamily="34" charset="0"/>
                <a:cs typeface="Arial" panose="020B0604020202020204" pitchFamily="34" charset="0"/>
              </a:rPr>
              <a:t>(r)(1) of the Social Security Act (the Act); or,</a:t>
            </a:r>
          </a:p>
          <a:p>
            <a:pPr lvl="1"/>
            <a:r>
              <a:rPr lang="en-US" dirty="0">
                <a:latin typeface="Arial" panose="020B0604020202020204" pitchFamily="34" charset="0"/>
                <a:cs typeface="Arial" panose="020B0604020202020204" pitchFamily="34" charset="0"/>
              </a:rPr>
              <a:t>A physician assistant, nurse practitioner, or clinical nurse specialist (as defined in </a:t>
            </a:r>
            <a:r>
              <a:rPr lang="en-US" kern="100" dirty="0">
                <a:effectLst/>
                <a:latin typeface="Arial" panose="020B0604020202020204" pitchFamily="34" charset="0"/>
                <a:ea typeface="Calibri" panose="020F0502020204030204" pitchFamily="34" charset="0"/>
                <a:cs typeface="Arial" panose="020B0604020202020204" pitchFamily="34" charset="0"/>
              </a:rPr>
              <a:t>§</a:t>
            </a:r>
            <a:r>
              <a:rPr lang="en-US" dirty="0">
                <a:latin typeface="Arial" panose="020B0604020202020204" pitchFamily="34" charset="0"/>
                <a:cs typeface="Arial" panose="020B0604020202020204" pitchFamily="34" charset="0"/>
              </a:rPr>
              <a:t>1861(aa)(5) of the Act); or,</a:t>
            </a:r>
          </a:p>
          <a:p>
            <a:pPr lvl="1"/>
            <a:r>
              <a:rPr lang="en-US" dirty="0">
                <a:latin typeface="Arial" panose="020B0604020202020204" pitchFamily="34" charset="0"/>
                <a:cs typeface="Arial" panose="020B0604020202020204" pitchFamily="34" charset="0"/>
              </a:rPr>
              <a:t>A medical professional (including a health educator, registered dietitian, or nutrition professional or other licensed practitioner) or a team of such medical professionals, working under the direct supervision (as defined in </a:t>
            </a:r>
            <a:r>
              <a:rPr lang="en-US" dirty="0">
                <a:latin typeface="Arial" panose="020B0604020202020204" pitchFamily="34" charset="0"/>
                <a:cs typeface="Arial" panose="020B0604020202020204" pitchFamily="34" charset="0"/>
                <a:hlinkClick r:id="rId3"/>
              </a:rPr>
              <a:t>42CFR 410.32</a:t>
            </a:r>
            <a:r>
              <a:rPr lang="en-US" dirty="0">
                <a:latin typeface="Arial" panose="020B0604020202020204" pitchFamily="34" charset="0"/>
                <a:cs typeface="Arial" panose="020B0604020202020204" pitchFamily="34" charset="0"/>
              </a:rPr>
              <a:t>(b)(3)(ii)) of a physician as defined in this section</a:t>
            </a:r>
          </a:p>
        </p:txBody>
      </p:sp>
    </p:spTree>
    <p:extLst>
      <p:ext uri="{BB962C8B-B14F-4D97-AF65-F5344CB8AC3E}">
        <p14:creationId xmlns:p14="http://schemas.microsoft.com/office/powerpoint/2010/main" val="2415732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A5722-3B62-FAE4-63AF-6CCAE7910BC7}"/>
              </a:ext>
            </a:extLst>
          </p:cNvPr>
          <p:cNvSpPr>
            <a:spLocks noGrp="1"/>
          </p:cNvSpPr>
          <p:nvPr>
            <p:ph type="title"/>
          </p:nvPr>
        </p:nvSpPr>
        <p:spPr/>
        <p:txBody>
          <a:bodyPr/>
          <a:lstStyle/>
          <a:p>
            <a:r>
              <a:rPr lang="en-US" sz="4400" dirty="0">
                <a:latin typeface="Arial" panose="020B0604020202020204" pitchFamily="34" charset="0"/>
                <a:cs typeface="Arial" panose="020B0604020202020204" pitchFamily="34" charset="0"/>
              </a:rPr>
              <a:t>Medicare Coverage Guidelines</a:t>
            </a:r>
            <a:endParaRPr lang="en-US" dirty="0"/>
          </a:p>
        </p:txBody>
      </p:sp>
      <p:sp>
        <p:nvSpPr>
          <p:cNvPr id="3" name="Content Placeholder 2">
            <a:extLst>
              <a:ext uri="{FF2B5EF4-FFF2-40B4-BE49-F238E27FC236}">
                <a16:creationId xmlns:a16="http://schemas.microsoft.com/office/drawing/2014/main" id="{6BF3FA76-59B8-2C8D-7470-F96F56FD63D7}"/>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Eligible Medicare Part B beneficiaries </a:t>
            </a:r>
          </a:p>
          <a:p>
            <a:pPr lvl="1"/>
            <a:r>
              <a:rPr lang="en-US" dirty="0">
                <a:latin typeface="Arial" panose="020B0604020202020204" pitchFamily="34" charset="0"/>
                <a:cs typeface="Arial" panose="020B0604020202020204" pitchFamily="34" charset="0"/>
              </a:rPr>
              <a:t>Do not fall within the 12-month period following the effective date of their initial Medicare Part B coverage period </a:t>
            </a:r>
          </a:p>
          <a:p>
            <a:pPr lvl="1"/>
            <a:r>
              <a:rPr lang="en-US" dirty="0">
                <a:latin typeface="Arial" panose="020B0604020202020204" pitchFamily="34" charset="0"/>
                <a:cs typeface="Arial" panose="020B0604020202020204" pitchFamily="34" charset="0"/>
              </a:rPr>
              <a:t>Have not received an IPPE or AWV</a:t>
            </a:r>
            <a:r>
              <a:rPr lang="en-US" dirty="0"/>
              <a:t> </a:t>
            </a:r>
            <a:r>
              <a:rPr lang="en-US" dirty="0">
                <a:latin typeface="Arial" panose="020B0604020202020204" pitchFamily="34" charset="0"/>
                <a:cs typeface="Arial" panose="020B0604020202020204" pitchFamily="34" charset="0"/>
              </a:rPr>
              <a:t>in the preceding 12 months</a:t>
            </a:r>
          </a:p>
        </p:txBody>
      </p:sp>
      <p:pic>
        <p:nvPicPr>
          <p:cNvPr id="6" name="Picture Placeholder 5">
            <a:extLst>
              <a:ext uri="{FF2B5EF4-FFF2-40B4-BE49-F238E27FC236}">
                <a16:creationId xmlns:a16="http://schemas.microsoft.com/office/drawing/2014/main" id="{4EFFF263-9475-0E9B-8129-04F7F9AA5F5B}"/>
              </a:ext>
              <a:ext uri="{C183D7F6-B498-43B3-948B-1728B52AA6E4}">
                <adec:decorative xmlns:adec="http://schemas.microsoft.com/office/drawing/2017/decorative" val="1"/>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896749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878</TotalTime>
  <Words>1629</Words>
  <Application>Microsoft Office PowerPoint</Application>
  <PresentationFormat>Widescreen</PresentationFormat>
  <Paragraphs>257</Paragraphs>
  <Slides>41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Aptos</vt:lpstr>
      <vt:lpstr>Arial</vt:lpstr>
      <vt:lpstr>Calibri</vt:lpstr>
      <vt:lpstr>Symbol</vt:lpstr>
      <vt:lpstr>Times New Roman</vt:lpstr>
      <vt:lpstr>Wingdings</vt:lpstr>
      <vt:lpstr>Office Theme</vt:lpstr>
      <vt:lpstr>Audio Information</vt:lpstr>
      <vt:lpstr>Documentation and Examples for Annual Wellness Visits</vt:lpstr>
      <vt:lpstr>Housekeeping</vt:lpstr>
      <vt:lpstr>Disclaimer</vt:lpstr>
      <vt:lpstr>CPT Copyright Notice</vt:lpstr>
      <vt:lpstr>Acronyms</vt:lpstr>
      <vt:lpstr>Agenda &amp; Objective</vt:lpstr>
      <vt:lpstr>Requirements for Coverage of AWV</vt:lpstr>
      <vt:lpstr>Medicare Coverage Guidelines</vt:lpstr>
      <vt:lpstr>Frequency and Cost of AWV</vt:lpstr>
      <vt:lpstr>Initial AWV</vt:lpstr>
      <vt:lpstr>Additional Documentation for Initial AWV</vt:lpstr>
      <vt:lpstr>Other Documentation for Initial AWV</vt:lpstr>
      <vt:lpstr>Other Components for Initial AWV</vt:lpstr>
      <vt:lpstr>Optional ACP</vt:lpstr>
      <vt:lpstr>Documenting ACP Visit</vt:lpstr>
      <vt:lpstr>Coverage Guidelines of ACP</vt:lpstr>
      <vt:lpstr>Optional SDOH Risk Assessment</vt:lpstr>
      <vt:lpstr>Communication Requirements</vt:lpstr>
      <vt:lpstr>SDOH Core Needs</vt:lpstr>
      <vt:lpstr>SDOH Supplemental Needs</vt:lpstr>
      <vt:lpstr>Area to Consider for SDOH</vt:lpstr>
      <vt:lpstr>Issues to Address</vt:lpstr>
      <vt:lpstr>Tools for SDOH Risk Assessment</vt:lpstr>
      <vt:lpstr>Coverage – SDOH Risk Assessment</vt:lpstr>
      <vt:lpstr>Added Coverage Information</vt:lpstr>
      <vt:lpstr>Telehealth</vt:lpstr>
      <vt:lpstr>Subsequent AWV</vt:lpstr>
      <vt:lpstr>Documentation for Subsequent AWV</vt:lpstr>
      <vt:lpstr>HRA</vt:lpstr>
      <vt:lpstr>Components of HRA</vt:lpstr>
      <vt:lpstr>Claim Examples</vt:lpstr>
      <vt:lpstr>Claim 1 </vt:lpstr>
      <vt:lpstr>Claim 2 </vt:lpstr>
      <vt:lpstr>Review of Today’s Webinar </vt:lpstr>
      <vt:lpstr>Resources</vt:lpstr>
      <vt:lpstr>Questions and Answers</vt:lpstr>
      <vt:lpstr>Certificate of Achievement</vt:lpstr>
      <vt:lpstr>Follow-up Questions</vt:lpstr>
      <vt:lpstr>Survey</vt:lpstr>
      <vt:lpstr>Thanks for attending!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Ryan, Thom</dc:creator>
  <cp:lastModifiedBy>Diaz, Maria</cp:lastModifiedBy>
  <cp:revision>60</cp:revision>
  <cp:lastPrinted>2024-11-27T17:10:04Z</cp:lastPrinted>
  <dcterms:created xsi:type="dcterms:W3CDTF">2024-08-22T14:51:40Z</dcterms:created>
  <dcterms:modified xsi:type="dcterms:W3CDTF">2025-02-14T16:33:00Z</dcterms:modified>
</cp:coreProperties>
</file>